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1.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82" r:id="rId2"/>
    <p:sldMasterId id="2147483805" r:id="rId3"/>
    <p:sldMasterId id="2147483813" r:id="rId4"/>
    <p:sldMasterId id="2147483828" r:id="rId5"/>
    <p:sldMasterId id="2147483910" r:id="rId6"/>
    <p:sldMasterId id="2147483979" r:id="rId7"/>
    <p:sldMasterId id="2147483987" r:id="rId8"/>
    <p:sldMasterId id="2147483995" r:id="rId9"/>
    <p:sldMasterId id="2147484010" r:id="rId10"/>
    <p:sldMasterId id="2147484024" r:id="rId11"/>
    <p:sldMasterId id="2147484048" r:id="rId12"/>
    <p:sldMasterId id="2147484062" r:id="rId13"/>
    <p:sldMasterId id="2147484074" r:id="rId14"/>
    <p:sldMasterId id="2147484114" r:id="rId15"/>
  </p:sldMasterIdLst>
  <p:notesMasterIdLst>
    <p:notesMasterId r:id="rId89"/>
  </p:notesMasterIdLst>
  <p:sldIdLst>
    <p:sldId id="256" r:id="rId16"/>
    <p:sldId id="258" r:id="rId17"/>
    <p:sldId id="261" r:id="rId18"/>
    <p:sldId id="262" r:id="rId19"/>
    <p:sldId id="263" r:id="rId20"/>
    <p:sldId id="266" r:id="rId21"/>
    <p:sldId id="536" r:id="rId22"/>
    <p:sldId id="537" r:id="rId23"/>
    <p:sldId id="287" r:id="rId24"/>
    <p:sldId id="436" r:id="rId25"/>
    <p:sldId id="437" r:id="rId26"/>
    <p:sldId id="438" r:id="rId27"/>
    <p:sldId id="439" r:id="rId28"/>
    <p:sldId id="440" r:id="rId29"/>
    <p:sldId id="441" r:id="rId30"/>
    <p:sldId id="442" r:id="rId31"/>
    <p:sldId id="449" r:id="rId32"/>
    <p:sldId id="450" r:id="rId33"/>
    <p:sldId id="452" r:id="rId34"/>
    <p:sldId id="453" r:id="rId35"/>
    <p:sldId id="454" r:id="rId36"/>
    <p:sldId id="455" r:id="rId37"/>
    <p:sldId id="456" r:id="rId38"/>
    <p:sldId id="457" r:id="rId39"/>
    <p:sldId id="473" r:id="rId40"/>
    <p:sldId id="458" r:id="rId41"/>
    <p:sldId id="459" r:id="rId42"/>
    <p:sldId id="460" r:id="rId43"/>
    <p:sldId id="461" r:id="rId44"/>
    <p:sldId id="463" r:id="rId45"/>
    <p:sldId id="468" r:id="rId46"/>
    <p:sldId id="469" r:id="rId47"/>
    <p:sldId id="329" r:id="rId48"/>
    <p:sldId id="395" r:id="rId49"/>
    <p:sldId id="396" r:id="rId50"/>
    <p:sldId id="398" r:id="rId51"/>
    <p:sldId id="399" r:id="rId52"/>
    <p:sldId id="400" r:id="rId53"/>
    <p:sldId id="425" r:id="rId54"/>
    <p:sldId id="474" r:id="rId55"/>
    <p:sldId id="477" r:id="rId56"/>
    <p:sldId id="478" r:id="rId57"/>
    <p:sldId id="479" r:id="rId58"/>
    <p:sldId id="480" r:id="rId59"/>
    <p:sldId id="481" r:id="rId60"/>
    <p:sldId id="486" r:id="rId61"/>
    <p:sldId id="487" r:id="rId62"/>
    <p:sldId id="488" r:id="rId63"/>
    <p:sldId id="489" r:id="rId64"/>
    <p:sldId id="490" r:id="rId65"/>
    <p:sldId id="491" r:id="rId66"/>
    <p:sldId id="497" r:id="rId67"/>
    <p:sldId id="498" r:id="rId68"/>
    <p:sldId id="501" r:id="rId69"/>
    <p:sldId id="502" r:id="rId70"/>
    <p:sldId id="505" r:id="rId71"/>
    <p:sldId id="506" r:id="rId72"/>
    <p:sldId id="370" r:id="rId73"/>
    <p:sldId id="361" r:id="rId74"/>
    <p:sldId id="362" r:id="rId75"/>
    <p:sldId id="365" r:id="rId76"/>
    <p:sldId id="366" r:id="rId77"/>
    <p:sldId id="367" r:id="rId78"/>
    <p:sldId id="368" r:id="rId79"/>
    <p:sldId id="426" r:id="rId80"/>
    <p:sldId id="409" r:id="rId81"/>
    <p:sldId id="404" r:id="rId82"/>
    <p:sldId id="405" r:id="rId83"/>
    <p:sldId id="406" r:id="rId84"/>
    <p:sldId id="407" r:id="rId85"/>
    <p:sldId id="408" r:id="rId86"/>
    <p:sldId id="538" r:id="rId87"/>
    <p:sldId id="383"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ntons" initials="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524"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commentAuthors" Target="commentAuthor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7-22T16:46:13.125" idx="3">
    <p:pos x="10" y="10"/>
    <p:text>Boy these are tougher than they look...I feel like it doesn't look right!</p:text>
  </p:cm>
</p:cmLst>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153C2-BB57-4C0E-AF26-CBACDD1D4E9C}" type="doc">
      <dgm:prSet loTypeId="urn:microsoft.com/office/officeart/2005/8/layout/radial6" loCatId="cycle" qsTypeId="urn:microsoft.com/office/officeart/2005/8/quickstyle/simple5" qsCatId="simple" csTypeId="urn:microsoft.com/office/officeart/2005/8/colors/colorful1#2" csCatId="colorful" phldr="1"/>
      <dgm:spPr/>
      <dgm:t>
        <a:bodyPr/>
        <a:lstStyle/>
        <a:p>
          <a:endParaRPr lang="en-US"/>
        </a:p>
      </dgm:t>
    </dgm:pt>
    <dgm:pt modelId="{D25259C2-7483-4D20-B502-258AE4E50E1B}">
      <dgm:prSet phldrT="[Text]"/>
      <dgm:spPr/>
      <dgm:t>
        <a:bodyPr/>
        <a:lstStyle/>
        <a:p>
          <a:r>
            <a:rPr lang="en-US" b="1" dirty="0" smtClean="0">
              <a:latin typeface="+mn-lt"/>
            </a:rPr>
            <a:t>Educator Teams</a:t>
          </a:r>
          <a:endParaRPr lang="en-US" b="1" dirty="0">
            <a:latin typeface="+mn-lt"/>
          </a:endParaRPr>
        </a:p>
      </dgm:t>
    </dgm:pt>
    <dgm:pt modelId="{498D82CD-4241-4FCC-98C2-7D85341B3792}" type="parTrans" cxnId="{54C45D05-2D68-4625-9F8A-83AD45E284B6}">
      <dgm:prSet/>
      <dgm:spPr/>
      <dgm:t>
        <a:bodyPr/>
        <a:lstStyle/>
        <a:p>
          <a:endParaRPr lang="en-US"/>
        </a:p>
      </dgm:t>
    </dgm:pt>
    <dgm:pt modelId="{0B2CDF03-3F49-4576-BD02-86433E54A020}" type="sibTrans" cxnId="{54C45D05-2D68-4625-9F8A-83AD45E284B6}">
      <dgm:prSet/>
      <dgm:spPr/>
      <dgm:t>
        <a:bodyPr/>
        <a:lstStyle/>
        <a:p>
          <a:endParaRPr lang="en-US"/>
        </a:p>
      </dgm:t>
    </dgm:pt>
    <dgm:pt modelId="{E621DDD6-10C6-46B0-8480-0B9ED570820D}">
      <dgm:prSet phldrT="[Text]" custT="1"/>
      <dgm:spPr/>
      <dgm:t>
        <a:bodyPr/>
        <a:lstStyle/>
        <a:p>
          <a:r>
            <a:rPr lang="en-US" sz="1400" b="1" dirty="0" smtClean="0">
              <a:latin typeface="+mn-lt"/>
            </a:rPr>
            <a:t>Program </a:t>
          </a:r>
        </a:p>
        <a:p>
          <a:r>
            <a:rPr lang="en-US" sz="1400" b="1" dirty="0" smtClean="0">
              <a:latin typeface="+mn-lt"/>
            </a:rPr>
            <a:t>Development</a:t>
          </a:r>
          <a:endParaRPr lang="en-US" sz="1400" b="1" dirty="0">
            <a:latin typeface="+mn-lt"/>
          </a:endParaRPr>
        </a:p>
      </dgm:t>
    </dgm:pt>
    <dgm:pt modelId="{75ADB938-CD3C-4584-AE84-E68F13F64A92}" type="parTrans" cxnId="{4C2C74D8-A163-49A2-8014-F5A4A48C9953}">
      <dgm:prSet/>
      <dgm:spPr/>
      <dgm:t>
        <a:bodyPr/>
        <a:lstStyle/>
        <a:p>
          <a:endParaRPr lang="en-US"/>
        </a:p>
      </dgm:t>
    </dgm:pt>
    <dgm:pt modelId="{4875E9D9-830F-42DC-8074-C997E69E01AD}" type="sibTrans" cxnId="{4C2C74D8-A163-49A2-8014-F5A4A48C9953}">
      <dgm:prSet/>
      <dgm:spPr/>
      <dgm:t>
        <a:bodyPr/>
        <a:lstStyle/>
        <a:p>
          <a:endParaRPr lang="en-US"/>
        </a:p>
      </dgm:t>
    </dgm:pt>
    <dgm:pt modelId="{E1ED480E-C8C4-4F9D-9AEA-C34F3E051D0C}">
      <dgm:prSet phldrT="[Text]"/>
      <dgm:spPr/>
      <dgm:t>
        <a:bodyPr/>
        <a:lstStyle/>
        <a:p>
          <a:r>
            <a:rPr lang="en-US" b="1" dirty="0" smtClean="0">
              <a:latin typeface="+mn-lt"/>
            </a:rPr>
            <a:t>Training</a:t>
          </a:r>
          <a:endParaRPr lang="en-US" b="1" dirty="0">
            <a:latin typeface="+mn-lt"/>
          </a:endParaRPr>
        </a:p>
      </dgm:t>
    </dgm:pt>
    <dgm:pt modelId="{361F7FCA-5F6D-480F-957C-1B0230963423}" type="parTrans" cxnId="{81BBF840-DCB2-4AF5-B427-AD4C1E6635CA}">
      <dgm:prSet/>
      <dgm:spPr/>
      <dgm:t>
        <a:bodyPr/>
        <a:lstStyle/>
        <a:p>
          <a:endParaRPr lang="en-US"/>
        </a:p>
      </dgm:t>
    </dgm:pt>
    <dgm:pt modelId="{E7C08431-CFDB-4392-9E39-62C0F0D4167B}" type="sibTrans" cxnId="{81BBF840-DCB2-4AF5-B427-AD4C1E6635CA}">
      <dgm:prSet/>
      <dgm:spPr/>
      <dgm:t>
        <a:bodyPr/>
        <a:lstStyle/>
        <a:p>
          <a:endParaRPr lang="en-US"/>
        </a:p>
      </dgm:t>
    </dgm:pt>
    <dgm:pt modelId="{8CAAF61C-05B1-405D-BDC7-A12D2CF3AD7A}">
      <dgm:prSet phldrT="[Text]" custT="1"/>
      <dgm:spPr/>
      <dgm:t>
        <a:bodyPr/>
        <a:lstStyle/>
        <a:p>
          <a:r>
            <a:rPr lang="en-US" sz="1600" b="1" dirty="0" smtClean="0">
              <a:latin typeface="+mn-lt"/>
            </a:rPr>
            <a:t>Curriculum</a:t>
          </a:r>
          <a:endParaRPr lang="en-US" sz="1600" b="1" dirty="0">
            <a:latin typeface="+mn-lt"/>
          </a:endParaRPr>
        </a:p>
      </dgm:t>
    </dgm:pt>
    <dgm:pt modelId="{E3ED2429-9ED9-4325-8F3D-2F62AC63C32B}" type="parTrans" cxnId="{42509A55-2938-46E7-ADA0-DB3A03716591}">
      <dgm:prSet/>
      <dgm:spPr/>
      <dgm:t>
        <a:bodyPr/>
        <a:lstStyle/>
        <a:p>
          <a:endParaRPr lang="en-US"/>
        </a:p>
      </dgm:t>
    </dgm:pt>
    <dgm:pt modelId="{DB0B474D-8697-4865-9832-D22399F68B68}" type="sibTrans" cxnId="{42509A55-2938-46E7-ADA0-DB3A03716591}">
      <dgm:prSet/>
      <dgm:spPr/>
      <dgm:t>
        <a:bodyPr/>
        <a:lstStyle/>
        <a:p>
          <a:endParaRPr lang="en-US"/>
        </a:p>
      </dgm:t>
    </dgm:pt>
    <dgm:pt modelId="{01E03DF8-D6A2-4411-AF81-57BF69176415}" type="pres">
      <dgm:prSet presAssocID="{76F153C2-BB57-4C0E-AF26-CBACDD1D4E9C}" presName="Name0" presStyleCnt="0">
        <dgm:presLayoutVars>
          <dgm:chMax val="1"/>
          <dgm:dir/>
          <dgm:animLvl val="ctr"/>
          <dgm:resizeHandles val="exact"/>
        </dgm:presLayoutVars>
      </dgm:prSet>
      <dgm:spPr/>
      <dgm:t>
        <a:bodyPr/>
        <a:lstStyle/>
        <a:p>
          <a:endParaRPr lang="en-US"/>
        </a:p>
      </dgm:t>
    </dgm:pt>
    <dgm:pt modelId="{2C26C241-10AF-4320-9768-1D28901D1597}" type="pres">
      <dgm:prSet presAssocID="{D25259C2-7483-4D20-B502-258AE4E50E1B}" presName="centerShape" presStyleLbl="node0" presStyleIdx="0" presStyleCnt="1"/>
      <dgm:spPr/>
      <dgm:t>
        <a:bodyPr/>
        <a:lstStyle/>
        <a:p>
          <a:endParaRPr lang="en-US"/>
        </a:p>
      </dgm:t>
    </dgm:pt>
    <dgm:pt modelId="{B030C591-46A8-41EE-B0D2-472FA773AD06}" type="pres">
      <dgm:prSet presAssocID="{E621DDD6-10C6-46B0-8480-0B9ED570820D}" presName="node" presStyleLbl="node1" presStyleIdx="0" presStyleCnt="3" custScaleX="124964" custScaleY="125606">
        <dgm:presLayoutVars>
          <dgm:bulletEnabled val="1"/>
        </dgm:presLayoutVars>
      </dgm:prSet>
      <dgm:spPr/>
      <dgm:t>
        <a:bodyPr/>
        <a:lstStyle/>
        <a:p>
          <a:endParaRPr lang="en-US"/>
        </a:p>
      </dgm:t>
    </dgm:pt>
    <dgm:pt modelId="{CD20EF61-591F-440C-910A-23BB38E0A147}" type="pres">
      <dgm:prSet presAssocID="{E621DDD6-10C6-46B0-8480-0B9ED570820D}" presName="dummy" presStyleCnt="0"/>
      <dgm:spPr/>
    </dgm:pt>
    <dgm:pt modelId="{0E233CB0-333F-4EDF-989B-C4E8B0BEDCA5}" type="pres">
      <dgm:prSet presAssocID="{4875E9D9-830F-42DC-8074-C997E69E01AD}" presName="sibTrans" presStyleLbl="sibTrans2D1" presStyleIdx="0" presStyleCnt="3"/>
      <dgm:spPr/>
      <dgm:t>
        <a:bodyPr/>
        <a:lstStyle/>
        <a:p>
          <a:endParaRPr lang="en-US"/>
        </a:p>
      </dgm:t>
    </dgm:pt>
    <dgm:pt modelId="{2078A85A-E341-490F-8C25-AF94C1CCABC1}" type="pres">
      <dgm:prSet presAssocID="{E1ED480E-C8C4-4F9D-9AEA-C34F3E051D0C}" presName="node" presStyleLbl="node1" presStyleIdx="1" presStyleCnt="3">
        <dgm:presLayoutVars>
          <dgm:bulletEnabled val="1"/>
        </dgm:presLayoutVars>
      </dgm:prSet>
      <dgm:spPr/>
      <dgm:t>
        <a:bodyPr/>
        <a:lstStyle/>
        <a:p>
          <a:endParaRPr lang="en-US"/>
        </a:p>
      </dgm:t>
    </dgm:pt>
    <dgm:pt modelId="{34E7BE1A-9C6A-46F7-8093-561BB4666E08}" type="pres">
      <dgm:prSet presAssocID="{E1ED480E-C8C4-4F9D-9AEA-C34F3E051D0C}" presName="dummy" presStyleCnt="0"/>
      <dgm:spPr/>
    </dgm:pt>
    <dgm:pt modelId="{C86D722C-FCD9-4A0A-B2B9-16D187AF0231}" type="pres">
      <dgm:prSet presAssocID="{E7C08431-CFDB-4392-9E39-62C0F0D4167B}" presName="sibTrans" presStyleLbl="sibTrans2D1" presStyleIdx="1" presStyleCnt="3"/>
      <dgm:spPr/>
      <dgm:t>
        <a:bodyPr/>
        <a:lstStyle/>
        <a:p>
          <a:endParaRPr lang="en-US"/>
        </a:p>
      </dgm:t>
    </dgm:pt>
    <dgm:pt modelId="{E474B97B-E178-4A32-9D16-F650407FD05C}" type="pres">
      <dgm:prSet presAssocID="{8CAAF61C-05B1-405D-BDC7-A12D2CF3AD7A}" presName="node" presStyleLbl="node1" presStyleIdx="2" presStyleCnt="3" custScaleX="114000" custScaleY="106469">
        <dgm:presLayoutVars>
          <dgm:bulletEnabled val="1"/>
        </dgm:presLayoutVars>
      </dgm:prSet>
      <dgm:spPr/>
      <dgm:t>
        <a:bodyPr/>
        <a:lstStyle/>
        <a:p>
          <a:endParaRPr lang="en-US"/>
        </a:p>
      </dgm:t>
    </dgm:pt>
    <dgm:pt modelId="{5610632C-8BC9-4E18-9C7D-78FEF7B47800}" type="pres">
      <dgm:prSet presAssocID="{8CAAF61C-05B1-405D-BDC7-A12D2CF3AD7A}" presName="dummy" presStyleCnt="0"/>
      <dgm:spPr/>
    </dgm:pt>
    <dgm:pt modelId="{1A7818ED-3E18-48D0-9191-D2EFB2D34AC0}" type="pres">
      <dgm:prSet presAssocID="{DB0B474D-8697-4865-9832-D22399F68B68}" presName="sibTrans" presStyleLbl="sibTrans2D1" presStyleIdx="2" presStyleCnt="3"/>
      <dgm:spPr/>
      <dgm:t>
        <a:bodyPr/>
        <a:lstStyle/>
        <a:p>
          <a:endParaRPr lang="en-US"/>
        </a:p>
      </dgm:t>
    </dgm:pt>
  </dgm:ptLst>
  <dgm:cxnLst>
    <dgm:cxn modelId="{92F7AB61-C360-4543-8666-399290E124C8}" type="presOf" srcId="{8CAAF61C-05B1-405D-BDC7-A12D2CF3AD7A}" destId="{E474B97B-E178-4A32-9D16-F650407FD05C}" srcOrd="0" destOrd="0" presId="urn:microsoft.com/office/officeart/2005/8/layout/radial6"/>
    <dgm:cxn modelId="{2AAB273E-41FB-47F0-B1A6-164FE10F4689}" type="presOf" srcId="{E621DDD6-10C6-46B0-8480-0B9ED570820D}" destId="{B030C591-46A8-41EE-B0D2-472FA773AD06}" srcOrd="0" destOrd="0" presId="urn:microsoft.com/office/officeart/2005/8/layout/radial6"/>
    <dgm:cxn modelId="{4C2C74D8-A163-49A2-8014-F5A4A48C9953}" srcId="{D25259C2-7483-4D20-B502-258AE4E50E1B}" destId="{E621DDD6-10C6-46B0-8480-0B9ED570820D}" srcOrd="0" destOrd="0" parTransId="{75ADB938-CD3C-4584-AE84-E68F13F64A92}" sibTransId="{4875E9D9-830F-42DC-8074-C997E69E01AD}"/>
    <dgm:cxn modelId="{191E5846-2CDF-4417-B713-45C5AC4C0FB3}" type="presOf" srcId="{76F153C2-BB57-4C0E-AF26-CBACDD1D4E9C}" destId="{01E03DF8-D6A2-4411-AF81-57BF69176415}" srcOrd="0" destOrd="0" presId="urn:microsoft.com/office/officeart/2005/8/layout/radial6"/>
    <dgm:cxn modelId="{49FB9187-5F90-4F03-AC54-71D614B3C04F}" type="presOf" srcId="{4875E9D9-830F-42DC-8074-C997E69E01AD}" destId="{0E233CB0-333F-4EDF-989B-C4E8B0BEDCA5}" srcOrd="0" destOrd="0" presId="urn:microsoft.com/office/officeart/2005/8/layout/radial6"/>
    <dgm:cxn modelId="{54C45D05-2D68-4625-9F8A-83AD45E284B6}" srcId="{76F153C2-BB57-4C0E-AF26-CBACDD1D4E9C}" destId="{D25259C2-7483-4D20-B502-258AE4E50E1B}" srcOrd="0" destOrd="0" parTransId="{498D82CD-4241-4FCC-98C2-7D85341B3792}" sibTransId="{0B2CDF03-3F49-4576-BD02-86433E54A020}"/>
    <dgm:cxn modelId="{81BBF840-DCB2-4AF5-B427-AD4C1E6635CA}" srcId="{D25259C2-7483-4D20-B502-258AE4E50E1B}" destId="{E1ED480E-C8C4-4F9D-9AEA-C34F3E051D0C}" srcOrd="1" destOrd="0" parTransId="{361F7FCA-5F6D-480F-957C-1B0230963423}" sibTransId="{E7C08431-CFDB-4392-9E39-62C0F0D4167B}"/>
    <dgm:cxn modelId="{15AA054B-A21C-4898-BCE0-BC1CE7D46588}" type="presOf" srcId="{E1ED480E-C8C4-4F9D-9AEA-C34F3E051D0C}" destId="{2078A85A-E341-490F-8C25-AF94C1CCABC1}" srcOrd="0" destOrd="0" presId="urn:microsoft.com/office/officeart/2005/8/layout/radial6"/>
    <dgm:cxn modelId="{4E7F3551-0867-4FC1-B9EC-C33726C87768}" type="presOf" srcId="{D25259C2-7483-4D20-B502-258AE4E50E1B}" destId="{2C26C241-10AF-4320-9768-1D28901D1597}" srcOrd="0" destOrd="0" presId="urn:microsoft.com/office/officeart/2005/8/layout/radial6"/>
    <dgm:cxn modelId="{2484DAE0-F1EA-44E5-8F8C-11A9A89AB3FC}" type="presOf" srcId="{DB0B474D-8697-4865-9832-D22399F68B68}" destId="{1A7818ED-3E18-48D0-9191-D2EFB2D34AC0}" srcOrd="0" destOrd="0" presId="urn:microsoft.com/office/officeart/2005/8/layout/radial6"/>
    <dgm:cxn modelId="{77D35F79-9EB5-4BF6-A56C-F2386ADCC51E}" type="presOf" srcId="{E7C08431-CFDB-4392-9E39-62C0F0D4167B}" destId="{C86D722C-FCD9-4A0A-B2B9-16D187AF0231}" srcOrd="0" destOrd="0" presId="urn:microsoft.com/office/officeart/2005/8/layout/radial6"/>
    <dgm:cxn modelId="{42509A55-2938-46E7-ADA0-DB3A03716591}" srcId="{D25259C2-7483-4D20-B502-258AE4E50E1B}" destId="{8CAAF61C-05B1-405D-BDC7-A12D2CF3AD7A}" srcOrd="2" destOrd="0" parTransId="{E3ED2429-9ED9-4325-8F3D-2F62AC63C32B}" sibTransId="{DB0B474D-8697-4865-9832-D22399F68B68}"/>
    <dgm:cxn modelId="{90439E3B-2711-473E-BC95-7866B36B6EE2}" type="presParOf" srcId="{01E03DF8-D6A2-4411-AF81-57BF69176415}" destId="{2C26C241-10AF-4320-9768-1D28901D1597}" srcOrd="0" destOrd="0" presId="urn:microsoft.com/office/officeart/2005/8/layout/radial6"/>
    <dgm:cxn modelId="{C09336CD-2B14-40ED-9805-963076EDA0AA}" type="presParOf" srcId="{01E03DF8-D6A2-4411-AF81-57BF69176415}" destId="{B030C591-46A8-41EE-B0D2-472FA773AD06}" srcOrd="1" destOrd="0" presId="urn:microsoft.com/office/officeart/2005/8/layout/radial6"/>
    <dgm:cxn modelId="{C782D8F0-FB0F-46C9-A1E9-786B2B4BE79D}" type="presParOf" srcId="{01E03DF8-D6A2-4411-AF81-57BF69176415}" destId="{CD20EF61-591F-440C-910A-23BB38E0A147}" srcOrd="2" destOrd="0" presId="urn:microsoft.com/office/officeart/2005/8/layout/radial6"/>
    <dgm:cxn modelId="{BB8317F1-F8CE-4FCD-A63E-7D1D39E6BF15}" type="presParOf" srcId="{01E03DF8-D6A2-4411-AF81-57BF69176415}" destId="{0E233CB0-333F-4EDF-989B-C4E8B0BEDCA5}" srcOrd="3" destOrd="0" presId="urn:microsoft.com/office/officeart/2005/8/layout/radial6"/>
    <dgm:cxn modelId="{A1C0BE19-AD1D-4F57-B278-33F8A26B74C6}" type="presParOf" srcId="{01E03DF8-D6A2-4411-AF81-57BF69176415}" destId="{2078A85A-E341-490F-8C25-AF94C1CCABC1}" srcOrd="4" destOrd="0" presId="urn:microsoft.com/office/officeart/2005/8/layout/radial6"/>
    <dgm:cxn modelId="{05E9B3AC-6977-44EF-9DF8-7735ABF9B5D6}" type="presParOf" srcId="{01E03DF8-D6A2-4411-AF81-57BF69176415}" destId="{34E7BE1A-9C6A-46F7-8093-561BB4666E08}" srcOrd="5" destOrd="0" presId="urn:microsoft.com/office/officeart/2005/8/layout/radial6"/>
    <dgm:cxn modelId="{14CDC32F-9FB7-41C4-9BE6-1183D1420084}" type="presParOf" srcId="{01E03DF8-D6A2-4411-AF81-57BF69176415}" destId="{C86D722C-FCD9-4A0A-B2B9-16D187AF0231}" srcOrd="6" destOrd="0" presId="urn:microsoft.com/office/officeart/2005/8/layout/radial6"/>
    <dgm:cxn modelId="{77D37B74-B361-449E-B201-6EDC5EB6024C}" type="presParOf" srcId="{01E03DF8-D6A2-4411-AF81-57BF69176415}" destId="{E474B97B-E178-4A32-9D16-F650407FD05C}" srcOrd="7" destOrd="0" presId="urn:microsoft.com/office/officeart/2005/8/layout/radial6"/>
    <dgm:cxn modelId="{A052FFF1-518A-4308-AA9D-5094BA6494A4}" type="presParOf" srcId="{01E03DF8-D6A2-4411-AF81-57BF69176415}" destId="{5610632C-8BC9-4E18-9C7D-78FEF7B47800}" srcOrd="8" destOrd="0" presId="urn:microsoft.com/office/officeart/2005/8/layout/radial6"/>
    <dgm:cxn modelId="{6192A50F-1156-4E7E-99A7-6822A813B13A}" type="presParOf" srcId="{01E03DF8-D6A2-4411-AF81-57BF69176415}" destId="{1A7818ED-3E18-48D0-9191-D2EFB2D34AC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6E9794-31F1-4D9F-931A-E5C7C36FF15C}" type="doc">
      <dgm:prSet loTypeId="urn:microsoft.com/office/officeart/2005/8/layout/pyramid1" loCatId="pyramid" qsTypeId="urn:microsoft.com/office/officeart/2005/8/quickstyle/simple1" qsCatId="simple" csTypeId="urn:microsoft.com/office/officeart/2005/8/colors/accent4_1" csCatId="accent4" phldr="1"/>
      <dgm:spPr/>
    </dgm:pt>
    <dgm:pt modelId="{A61E353A-F1B7-4A7A-A2AC-F9EDAF3EB16F}">
      <dgm:prSet phldrT="[Text]" custT="1"/>
      <dgm:spPr/>
      <dgm:t>
        <a:bodyPr/>
        <a:lstStyle/>
        <a:p>
          <a:endParaRPr lang="en-US" sz="1400" b="1" dirty="0">
            <a:latin typeface="Adobe Jenson Pro" pitchFamily="18" charset="0"/>
          </a:endParaRPr>
        </a:p>
      </dgm:t>
    </dgm:pt>
    <dgm:pt modelId="{04797FA3-018D-430F-A896-DC790DAE7B66}" type="parTrans" cxnId="{092C5219-60A3-46D1-9A37-CE2D5414F401}">
      <dgm:prSet/>
      <dgm:spPr/>
      <dgm:t>
        <a:bodyPr/>
        <a:lstStyle/>
        <a:p>
          <a:endParaRPr lang="en-US"/>
        </a:p>
      </dgm:t>
    </dgm:pt>
    <dgm:pt modelId="{969B9F35-953C-44AB-9E23-3B8BE693024E}" type="sibTrans" cxnId="{092C5219-60A3-46D1-9A37-CE2D5414F401}">
      <dgm:prSet/>
      <dgm:spPr/>
      <dgm:t>
        <a:bodyPr/>
        <a:lstStyle/>
        <a:p>
          <a:endParaRPr lang="en-US"/>
        </a:p>
      </dgm:t>
    </dgm:pt>
    <dgm:pt modelId="{F352E90B-198A-416B-BC69-EFF3706D380B}">
      <dgm:prSet phldrT="[Text]"/>
      <dgm:spPr/>
      <dgm:t>
        <a:bodyPr/>
        <a:lstStyle/>
        <a:p>
          <a:r>
            <a:rPr lang="en-US" b="1" dirty="0">
              <a:latin typeface="Centaur" pitchFamily="18" charset="0"/>
            </a:rPr>
            <a:t>Financial Security- </a:t>
          </a:r>
        </a:p>
        <a:p>
          <a:r>
            <a:rPr lang="en-US" dirty="0">
              <a:latin typeface="Centaur" pitchFamily="18" charset="0"/>
            </a:rPr>
            <a:t>Savings Tools</a:t>
          </a:r>
        </a:p>
      </dgm:t>
    </dgm:pt>
    <dgm:pt modelId="{27044A73-C16F-4295-8498-DB4D2BEF632C}" type="parTrans" cxnId="{D8B6EDB6-B16A-475B-9D54-56031E35485C}">
      <dgm:prSet/>
      <dgm:spPr/>
      <dgm:t>
        <a:bodyPr/>
        <a:lstStyle/>
        <a:p>
          <a:endParaRPr lang="en-US"/>
        </a:p>
      </dgm:t>
    </dgm:pt>
    <dgm:pt modelId="{E9BC624C-FB7D-452D-9109-BFEF6B7AB976}" type="sibTrans" cxnId="{D8B6EDB6-B16A-475B-9D54-56031E35485C}">
      <dgm:prSet/>
      <dgm:spPr/>
      <dgm:t>
        <a:bodyPr/>
        <a:lstStyle/>
        <a:p>
          <a:endParaRPr lang="en-US"/>
        </a:p>
      </dgm:t>
    </dgm:pt>
    <dgm:pt modelId="{D768A622-7E4C-47AA-B031-946AFE53203D}">
      <dgm:prSet/>
      <dgm:spPr/>
      <dgm:t>
        <a:bodyPr/>
        <a:lstStyle/>
        <a:p>
          <a:r>
            <a:rPr lang="en-US" b="1" dirty="0">
              <a:latin typeface="Centaur" pitchFamily="18" charset="0"/>
            </a:rPr>
            <a:t>Wealth Accumulation- </a:t>
          </a:r>
          <a:r>
            <a:rPr lang="en-US" dirty="0">
              <a:latin typeface="Centaur" pitchFamily="18" charset="0"/>
            </a:rPr>
            <a:t>Investments</a:t>
          </a:r>
        </a:p>
      </dgm:t>
    </dgm:pt>
    <dgm:pt modelId="{1AF4261E-ED76-4E48-9753-66BFC6EBD3AB}" type="parTrans" cxnId="{DDFC584A-63F1-4E1E-AEFB-039B09814193}">
      <dgm:prSet/>
      <dgm:spPr/>
      <dgm:t>
        <a:bodyPr/>
        <a:lstStyle/>
        <a:p>
          <a:endParaRPr lang="en-US"/>
        </a:p>
      </dgm:t>
    </dgm:pt>
    <dgm:pt modelId="{36E4F0F4-2A28-4796-B6BC-5E053E8AF664}" type="sibTrans" cxnId="{DDFC584A-63F1-4E1E-AEFB-039B09814193}">
      <dgm:prSet/>
      <dgm:spPr/>
      <dgm:t>
        <a:bodyPr/>
        <a:lstStyle/>
        <a:p>
          <a:endParaRPr lang="en-US"/>
        </a:p>
      </dgm:t>
    </dgm:pt>
    <dgm:pt modelId="{AA444405-EFF2-4BC5-BADE-81ADB2F38E55}" type="pres">
      <dgm:prSet presAssocID="{946E9794-31F1-4D9F-931A-E5C7C36FF15C}" presName="Name0" presStyleCnt="0">
        <dgm:presLayoutVars>
          <dgm:dir/>
          <dgm:animLvl val="lvl"/>
          <dgm:resizeHandles val="exact"/>
        </dgm:presLayoutVars>
      </dgm:prSet>
      <dgm:spPr/>
    </dgm:pt>
    <dgm:pt modelId="{13A972DA-C32F-4C13-A512-ADDAC7875F1E}" type="pres">
      <dgm:prSet presAssocID="{A61E353A-F1B7-4A7A-A2AC-F9EDAF3EB16F}" presName="Name8" presStyleCnt="0"/>
      <dgm:spPr/>
    </dgm:pt>
    <dgm:pt modelId="{903F67E1-DAF8-4FD7-8505-DC53B3D33ADB}" type="pres">
      <dgm:prSet presAssocID="{A61E353A-F1B7-4A7A-A2AC-F9EDAF3EB16F}" presName="level" presStyleLbl="node1" presStyleIdx="0" presStyleCnt="3">
        <dgm:presLayoutVars>
          <dgm:chMax val="1"/>
          <dgm:bulletEnabled val="1"/>
        </dgm:presLayoutVars>
      </dgm:prSet>
      <dgm:spPr/>
      <dgm:t>
        <a:bodyPr/>
        <a:lstStyle/>
        <a:p>
          <a:endParaRPr lang="en-US"/>
        </a:p>
      </dgm:t>
    </dgm:pt>
    <dgm:pt modelId="{F25D2F53-9573-4B77-B54C-755B57796B1A}" type="pres">
      <dgm:prSet presAssocID="{A61E353A-F1B7-4A7A-A2AC-F9EDAF3EB16F}" presName="levelTx" presStyleLbl="revTx" presStyleIdx="0" presStyleCnt="0">
        <dgm:presLayoutVars>
          <dgm:chMax val="1"/>
          <dgm:bulletEnabled val="1"/>
        </dgm:presLayoutVars>
      </dgm:prSet>
      <dgm:spPr/>
      <dgm:t>
        <a:bodyPr/>
        <a:lstStyle/>
        <a:p>
          <a:endParaRPr lang="en-US"/>
        </a:p>
      </dgm:t>
    </dgm:pt>
    <dgm:pt modelId="{70F3A0FD-63EB-4B7D-BB64-305F332B0C06}" type="pres">
      <dgm:prSet presAssocID="{D768A622-7E4C-47AA-B031-946AFE53203D}" presName="Name8" presStyleCnt="0"/>
      <dgm:spPr/>
    </dgm:pt>
    <dgm:pt modelId="{51C73321-3559-4D4D-A250-35E7FC0230FC}" type="pres">
      <dgm:prSet presAssocID="{D768A622-7E4C-47AA-B031-946AFE53203D}" presName="level" presStyleLbl="node1" presStyleIdx="1" presStyleCnt="3">
        <dgm:presLayoutVars>
          <dgm:chMax val="1"/>
          <dgm:bulletEnabled val="1"/>
        </dgm:presLayoutVars>
      </dgm:prSet>
      <dgm:spPr/>
      <dgm:t>
        <a:bodyPr/>
        <a:lstStyle/>
        <a:p>
          <a:endParaRPr lang="en-US"/>
        </a:p>
      </dgm:t>
    </dgm:pt>
    <dgm:pt modelId="{1467AA13-48F8-4FF7-8B21-8AEEF94B18A4}" type="pres">
      <dgm:prSet presAssocID="{D768A622-7E4C-47AA-B031-946AFE53203D}" presName="levelTx" presStyleLbl="revTx" presStyleIdx="0" presStyleCnt="0">
        <dgm:presLayoutVars>
          <dgm:chMax val="1"/>
          <dgm:bulletEnabled val="1"/>
        </dgm:presLayoutVars>
      </dgm:prSet>
      <dgm:spPr/>
      <dgm:t>
        <a:bodyPr/>
        <a:lstStyle/>
        <a:p>
          <a:endParaRPr lang="en-US"/>
        </a:p>
      </dgm:t>
    </dgm:pt>
    <dgm:pt modelId="{24B51528-FBCD-4FA8-95CE-F46D5EB1FA41}" type="pres">
      <dgm:prSet presAssocID="{F352E90B-198A-416B-BC69-EFF3706D380B}" presName="Name8" presStyleCnt="0"/>
      <dgm:spPr/>
    </dgm:pt>
    <dgm:pt modelId="{F6444C2F-2D30-4AD8-9E82-8A50AC57ED6A}" type="pres">
      <dgm:prSet presAssocID="{F352E90B-198A-416B-BC69-EFF3706D380B}" presName="level" presStyleLbl="node1" presStyleIdx="2" presStyleCnt="3">
        <dgm:presLayoutVars>
          <dgm:chMax val="1"/>
          <dgm:bulletEnabled val="1"/>
        </dgm:presLayoutVars>
      </dgm:prSet>
      <dgm:spPr/>
      <dgm:t>
        <a:bodyPr/>
        <a:lstStyle/>
        <a:p>
          <a:endParaRPr lang="en-US"/>
        </a:p>
      </dgm:t>
    </dgm:pt>
    <dgm:pt modelId="{3F02ADBF-AA93-45AD-8A41-69E254B9D7C1}" type="pres">
      <dgm:prSet presAssocID="{F352E90B-198A-416B-BC69-EFF3706D380B}" presName="levelTx" presStyleLbl="revTx" presStyleIdx="0" presStyleCnt="0">
        <dgm:presLayoutVars>
          <dgm:chMax val="1"/>
          <dgm:bulletEnabled val="1"/>
        </dgm:presLayoutVars>
      </dgm:prSet>
      <dgm:spPr/>
      <dgm:t>
        <a:bodyPr/>
        <a:lstStyle/>
        <a:p>
          <a:endParaRPr lang="en-US"/>
        </a:p>
      </dgm:t>
    </dgm:pt>
  </dgm:ptLst>
  <dgm:cxnLst>
    <dgm:cxn modelId="{568B2403-2786-4BDB-88C0-FD7E28088661}" type="presOf" srcId="{F352E90B-198A-416B-BC69-EFF3706D380B}" destId="{F6444C2F-2D30-4AD8-9E82-8A50AC57ED6A}" srcOrd="0" destOrd="0" presId="urn:microsoft.com/office/officeart/2005/8/layout/pyramid1"/>
    <dgm:cxn modelId="{DDFC584A-63F1-4E1E-AEFB-039B09814193}" srcId="{946E9794-31F1-4D9F-931A-E5C7C36FF15C}" destId="{D768A622-7E4C-47AA-B031-946AFE53203D}" srcOrd="1" destOrd="0" parTransId="{1AF4261E-ED76-4E48-9753-66BFC6EBD3AB}" sibTransId="{36E4F0F4-2A28-4796-B6BC-5E053E8AF664}"/>
    <dgm:cxn modelId="{E02F2E1F-BD8C-4FFF-B10A-EA2094DD8BEE}" type="presOf" srcId="{A61E353A-F1B7-4A7A-A2AC-F9EDAF3EB16F}" destId="{903F67E1-DAF8-4FD7-8505-DC53B3D33ADB}" srcOrd="0" destOrd="0" presId="urn:microsoft.com/office/officeart/2005/8/layout/pyramid1"/>
    <dgm:cxn modelId="{892FA4F7-D46D-45ED-AA34-B4817FE80161}" type="presOf" srcId="{F352E90B-198A-416B-BC69-EFF3706D380B}" destId="{3F02ADBF-AA93-45AD-8A41-69E254B9D7C1}" srcOrd="1" destOrd="0" presId="urn:microsoft.com/office/officeart/2005/8/layout/pyramid1"/>
    <dgm:cxn modelId="{D8B6EDB6-B16A-475B-9D54-56031E35485C}" srcId="{946E9794-31F1-4D9F-931A-E5C7C36FF15C}" destId="{F352E90B-198A-416B-BC69-EFF3706D380B}" srcOrd="2" destOrd="0" parTransId="{27044A73-C16F-4295-8498-DB4D2BEF632C}" sibTransId="{E9BC624C-FB7D-452D-9109-BFEF6B7AB976}"/>
    <dgm:cxn modelId="{143C90C1-F489-4241-B889-5C45FA925F12}" type="presOf" srcId="{D768A622-7E4C-47AA-B031-946AFE53203D}" destId="{1467AA13-48F8-4FF7-8B21-8AEEF94B18A4}" srcOrd="1" destOrd="0" presId="urn:microsoft.com/office/officeart/2005/8/layout/pyramid1"/>
    <dgm:cxn modelId="{AD6A01D1-9FE8-4F9B-89CD-15A7A43D4CC3}" type="presOf" srcId="{A61E353A-F1B7-4A7A-A2AC-F9EDAF3EB16F}" destId="{F25D2F53-9573-4B77-B54C-755B57796B1A}" srcOrd="1" destOrd="0" presId="urn:microsoft.com/office/officeart/2005/8/layout/pyramid1"/>
    <dgm:cxn modelId="{9B805645-D468-4F2A-B116-D7E5F92FAFC5}" type="presOf" srcId="{D768A622-7E4C-47AA-B031-946AFE53203D}" destId="{51C73321-3559-4D4D-A250-35E7FC0230FC}" srcOrd="0" destOrd="0" presId="urn:microsoft.com/office/officeart/2005/8/layout/pyramid1"/>
    <dgm:cxn modelId="{092C5219-60A3-46D1-9A37-CE2D5414F401}" srcId="{946E9794-31F1-4D9F-931A-E5C7C36FF15C}" destId="{A61E353A-F1B7-4A7A-A2AC-F9EDAF3EB16F}" srcOrd="0" destOrd="0" parTransId="{04797FA3-018D-430F-A896-DC790DAE7B66}" sibTransId="{969B9F35-953C-44AB-9E23-3B8BE693024E}"/>
    <dgm:cxn modelId="{FF357979-45C1-4AC4-A6D8-31BDE85A033A}" type="presOf" srcId="{946E9794-31F1-4D9F-931A-E5C7C36FF15C}" destId="{AA444405-EFF2-4BC5-BADE-81ADB2F38E55}" srcOrd="0" destOrd="0" presId="urn:microsoft.com/office/officeart/2005/8/layout/pyramid1"/>
    <dgm:cxn modelId="{63BCBE39-9288-4095-9B9A-CB1328BA3529}" type="presParOf" srcId="{AA444405-EFF2-4BC5-BADE-81ADB2F38E55}" destId="{13A972DA-C32F-4C13-A512-ADDAC7875F1E}" srcOrd="0" destOrd="0" presId="urn:microsoft.com/office/officeart/2005/8/layout/pyramid1"/>
    <dgm:cxn modelId="{61BA0395-BC97-4172-AF20-621E07657899}" type="presParOf" srcId="{13A972DA-C32F-4C13-A512-ADDAC7875F1E}" destId="{903F67E1-DAF8-4FD7-8505-DC53B3D33ADB}" srcOrd="0" destOrd="0" presId="urn:microsoft.com/office/officeart/2005/8/layout/pyramid1"/>
    <dgm:cxn modelId="{C6215CA3-86A9-4C0D-91D3-B398E6E691F7}" type="presParOf" srcId="{13A972DA-C32F-4C13-A512-ADDAC7875F1E}" destId="{F25D2F53-9573-4B77-B54C-755B57796B1A}" srcOrd="1" destOrd="0" presId="urn:microsoft.com/office/officeart/2005/8/layout/pyramid1"/>
    <dgm:cxn modelId="{8C40540A-2F5A-4E34-B680-DDCC0D11DA6A}" type="presParOf" srcId="{AA444405-EFF2-4BC5-BADE-81ADB2F38E55}" destId="{70F3A0FD-63EB-4B7D-BB64-305F332B0C06}" srcOrd="1" destOrd="0" presId="urn:microsoft.com/office/officeart/2005/8/layout/pyramid1"/>
    <dgm:cxn modelId="{B00314A3-A1FB-43E9-94DB-6E7ADEDBFE25}" type="presParOf" srcId="{70F3A0FD-63EB-4B7D-BB64-305F332B0C06}" destId="{51C73321-3559-4D4D-A250-35E7FC0230FC}" srcOrd="0" destOrd="0" presId="urn:microsoft.com/office/officeart/2005/8/layout/pyramid1"/>
    <dgm:cxn modelId="{C1517D85-60CE-4639-BFF1-EB9F6BE2CB28}" type="presParOf" srcId="{70F3A0FD-63EB-4B7D-BB64-305F332B0C06}" destId="{1467AA13-48F8-4FF7-8B21-8AEEF94B18A4}" srcOrd="1" destOrd="0" presId="urn:microsoft.com/office/officeart/2005/8/layout/pyramid1"/>
    <dgm:cxn modelId="{9EDB19AD-245F-4DF1-A185-CE0F2FC56ADF}" type="presParOf" srcId="{AA444405-EFF2-4BC5-BADE-81ADB2F38E55}" destId="{24B51528-FBCD-4FA8-95CE-F46D5EB1FA41}" srcOrd="2" destOrd="0" presId="urn:microsoft.com/office/officeart/2005/8/layout/pyramid1"/>
    <dgm:cxn modelId="{4E8AB846-3DA5-448B-9569-A234D5155F08}" type="presParOf" srcId="{24B51528-FBCD-4FA8-95CE-F46D5EB1FA41}" destId="{F6444C2F-2D30-4AD8-9E82-8A50AC57ED6A}" srcOrd="0" destOrd="0" presId="urn:microsoft.com/office/officeart/2005/8/layout/pyramid1"/>
    <dgm:cxn modelId="{30997D81-365F-49FF-A7FE-95998D5A9B56}" type="presParOf" srcId="{24B51528-FBCD-4FA8-95CE-F46D5EB1FA41}" destId="{3F02ADBF-AA93-45AD-8A41-69E254B9D7C1}"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6C5E07-8FE3-4E04-A5D8-F82EB7753AF9}"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1ADFA7F8-C25C-4CCD-9FE5-38E3F8F00CA7}">
      <dgm:prSet phldrT="[Text]" custT="1"/>
      <dgm:spPr/>
      <dgm:t>
        <a:bodyPr/>
        <a:lstStyle/>
        <a:p>
          <a:r>
            <a:rPr lang="en-US" sz="3200" dirty="0" smtClean="0">
              <a:latin typeface="Centaur" pitchFamily="18" charset="0"/>
            </a:rPr>
            <a:t>Stocks</a:t>
          </a:r>
        </a:p>
      </dgm:t>
    </dgm:pt>
    <dgm:pt modelId="{115D032B-21E0-444F-8E42-214B42825828}" type="parTrans" cxnId="{4763D095-3704-4C7D-BAF5-D509CD0AB1DD}">
      <dgm:prSet/>
      <dgm:spPr/>
      <dgm:t>
        <a:bodyPr/>
        <a:lstStyle/>
        <a:p>
          <a:endParaRPr lang="en-US"/>
        </a:p>
      </dgm:t>
    </dgm:pt>
    <dgm:pt modelId="{70102798-6ABB-42C2-BB49-CDE4078A284E}" type="sibTrans" cxnId="{4763D095-3704-4C7D-BAF5-D509CD0AB1DD}">
      <dgm:prSet/>
      <dgm:spPr/>
      <dgm:t>
        <a:bodyPr/>
        <a:lstStyle/>
        <a:p>
          <a:endParaRPr lang="en-US"/>
        </a:p>
      </dgm:t>
    </dgm:pt>
    <dgm:pt modelId="{412B9DE2-FD50-43DD-BC26-3E0AAF257C20}">
      <dgm:prSet phldrT="[Text]" custT="1"/>
      <dgm:spPr/>
      <dgm:t>
        <a:bodyPr/>
        <a:lstStyle/>
        <a:p>
          <a:r>
            <a:rPr lang="en-US" sz="3200" dirty="0" smtClean="0">
              <a:latin typeface="Centaur" pitchFamily="18" charset="0"/>
            </a:rPr>
            <a:t>Bonds</a:t>
          </a:r>
        </a:p>
      </dgm:t>
    </dgm:pt>
    <dgm:pt modelId="{F7867AA3-F7D4-4A2D-A35B-C24A621CAFA4}" type="parTrans" cxnId="{3D81EF70-7284-410C-BEA2-D9C4E70C8472}">
      <dgm:prSet/>
      <dgm:spPr/>
      <dgm:t>
        <a:bodyPr/>
        <a:lstStyle/>
        <a:p>
          <a:endParaRPr lang="en-US"/>
        </a:p>
      </dgm:t>
    </dgm:pt>
    <dgm:pt modelId="{A4E20DBD-869E-437F-80ED-6317F8DD7177}" type="sibTrans" cxnId="{3D81EF70-7284-410C-BEA2-D9C4E70C8472}">
      <dgm:prSet/>
      <dgm:spPr/>
      <dgm:t>
        <a:bodyPr/>
        <a:lstStyle/>
        <a:p>
          <a:endParaRPr lang="en-US"/>
        </a:p>
      </dgm:t>
    </dgm:pt>
    <dgm:pt modelId="{478197F7-FD8A-441A-A246-27767176E62C}">
      <dgm:prSet phldrT="[Text]" custT="1"/>
      <dgm:spPr/>
      <dgm:t>
        <a:bodyPr/>
        <a:lstStyle/>
        <a:p>
          <a:r>
            <a:rPr lang="en-US" sz="3200" dirty="0" smtClean="0">
              <a:latin typeface="Centaur" pitchFamily="18" charset="0"/>
            </a:rPr>
            <a:t>Mutual Funds</a:t>
          </a:r>
        </a:p>
      </dgm:t>
    </dgm:pt>
    <dgm:pt modelId="{173FD0BE-0D75-48AE-9254-3D40FE686A82}" type="parTrans" cxnId="{6914EFB5-111B-4E22-A38A-77D41BC2C70E}">
      <dgm:prSet/>
      <dgm:spPr/>
      <dgm:t>
        <a:bodyPr/>
        <a:lstStyle/>
        <a:p>
          <a:endParaRPr lang="en-US"/>
        </a:p>
      </dgm:t>
    </dgm:pt>
    <dgm:pt modelId="{8B096DFE-0869-43AB-96CE-99C5ADD2FD75}" type="sibTrans" cxnId="{6914EFB5-111B-4E22-A38A-77D41BC2C70E}">
      <dgm:prSet/>
      <dgm:spPr/>
      <dgm:t>
        <a:bodyPr/>
        <a:lstStyle/>
        <a:p>
          <a:endParaRPr lang="en-US"/>
        </a:p>
      </dgm:t>
    </dgm:pt>
    <dgm:pt modelId="{90AD456D-11AD-4720-BA4C-F417E26E1B16}">
      <dgm:prSet phldrT="[Text]" custT="1"/>
      <dgm:spPr/>
      <dgm:t>
        <a:bodyPr/>
        <a:lstStyle/>
        <a:p>
          <a:r>
            <a:rPr lang="en-US" sz="3200" dirty="0" smtClean="0">
              <a:latin typeface="Centaur" pitchFamily="18" charset="0"/>
            </a:rPr>
            <a:t>Index Funds</a:t>
          </a:r>
        </a:p>
      </dgm:t>
    </dgm:pt>
    <dgm:pt modelId="{7887E200-4D49-4D24-BB70-C00DA639B1C3}" type="parTrans" cxnId="{B5C72252-B69D-4F9E-922B-5A6F34CABA88}">
      <dgm:prSet/>
      <dgm:spPr/>
      <dgm:t>
        <a:bodyPr/>
        <a:lstStyle/>
        <a:p>
          <a:endParaRPr lang="en-US"/>
        </a:p>
      </dgm:t>
    </dgm:pt>
    <dgm:pt modelId="{97A77D63-AFE3-41C8-9D87-E8642B657402}" type="sibTrans" cxnId="{B5C72252-B69D-4F9E-922B-5A6F34CABA88}">
      <dgm:prSet/>
      <dgm:spPr/>
      <dgm:t>
        <a:bodyPr/>
        <a:lstStyle/>
        <a:p>
          <a:endParaRPr lang="en-US"/>
        </a:p>
      </dgm:t>
    </dgm:pt>
    <dgm:pt modelId="{8861150E-430C-4F77-82C5-FBD5292E6E0E}">
      <dgm:prSet phldrT="[Text]" custT="1"/>
      <dgm:spPr/>
      <dgm:t>
        <a:bodyPr/>
        <a:lstStyle/>
        <a:p>
          <a:r>
            <a:rPr lang="en-US" sz="3200" dirty="0" smtClean="0">
              <a:latin typeface="Centaur" pitchFamily="18" charset="0"/>
            </a:rPr>
            <a:t>Real Estate</a:t>
          </a:r>
        </a:p>
      </dgm:t>
    </dgm:pt>
    <dgm:pt modelId="{27B32F15-19FB-4989-96A1-487DA51AF246}" type="parTrans" cxnId="{A7308174-E1CE-4EB8-9E4B-4C8B54188EC8}">
      <dgm:prSet/>
      <dgm:spPr/>
      <dgm:t>
        <a:bodyPr/>
        <a:lstStyle/>
        <a:p>
          <a:endParaRPr lang="en-US"/>
        </a:p>
      </dgm:t>
    </dgm:pt>
    <dgm:pt modelId="{20A768BD-C9D6-4E44-838F-897FDF08EE30}" type="sibTrans" cxnId="{A7308174-E1CE-4EB8-9E4B-4C8B54188EC8}">
      <dgm:prSet/>
      <dgm:spPr/>
      <dgm:t>
        <a:bodyPr/>
        <a:lstStyle/>
        <a:p>
          <a:endParaRPr lang="en-US"/>
        </a:p>
      </dgm:t>
    </dgm:pt>
    <dgm:pt modelId="{87749CB2-4DF6-4185-B069-6FCFB8696AF2}">
      <dgm:prSet custT="1"/>
      <dgm:spPr/>
      <dgm:t>
        <a:bodyPr/>
        <a:lstStyle/>
        <a:p>
          <a:r>
            <a:rPr lang="en-US" sz="2800" dirty="0" smtClean="0">
              <a:latin typeface="Centaur" pitchFamily="18" charset="0"/>
            </a:rPr>
            <a:t>Speculative Investments</a:t>
          </a:r>
        </a:p>
      </dgm:t>
    </dgm:pt>
    <dgm:pt modelId="{0EBE958D-9F50-41F3-9E06-FE98A911DCA9}" type="parTrans" cxnId="{62366B9F-8B21-4637-863D-59979AF9803E}">
      <dgm:prSet/>
      <dgm:spPr/>
      <dgm:t>
        <a:bodyPr/>
        <a:lstStyle/>
        <a:p>
          <a:endParaRPr lang="en-US"/>
        </a:p>
      </dgm:t>
    </dgm:pt>
    <dgm:pt modelId="{E98DCC25-5B07-4394-BD28-29862E822FA6}" type="sibTrans" cxnId="{62366B9F-8B21-4637-863D-59979AF9803E}">
      <dgm:prSet/>
      <dgm:spPr/>
      <dgm:t>
        <a:bodyPr/>
        <a:lstStyle/>
        <a:p>
          <a:endParaRPr lang="en-US"/>
        </a:p>
      </dgm:t>
    </dgm:pt>
    <dgm:pt modelId="{EB9AEC08-78B5-4E8C-9D24-EC728A296159}" type="pres">
      <dgm:prSet presAssocID="{D26C5E07-8FE3-4E04-A5D8-F82EB7753AF9}" presName="Name0" presStyleCnt="0">
        <dgm:presLayoutVars>
          <dgm:dir/>
          <dgm:resizeHandles val="exact"/>
        </dgm:presLayoutVars>
      </dgm:prSet>
      <dgm:spPr/>
      <dgm:t>
        <a:bodyPr/>
        <a:lstStyle/>
        <a:p>
          <a:endParaRPr lang="en-US"/>
        </a:p>
      </dgm:t>
    </dgm:pt>
    <dgm:pt modelId="{3B4B70C0-283D-4D2B-B8DE-7F1E4A8909B0}" type="pres">
      <dgm:prSet presAssocID="{1ADFA7F8-C25C-4CCD-9FE5-38E3F8F00CA7}" presName="node" presStyleLbl="node1" presStyleIdx="0" presStyleCnt="6">
        <dgm:presLayoutVars>
          <dgm:bulletEnabled val="1"/>
        </dgm:presLayoutVars>
      </dgm:prSet>
      <dgm:spPr/>
      <dgm:t>
        <a:bodyPr/>
        <a:lstStyle/>
        <a:p>
          <a:endParaRPr lang="en-US"/>
        </a:p>
      </dgm:t>
    </dgm:pt>
    <dgm:pt modelId="{AD1B2291-948E-4A47-A468-AC31F5831B06}" type="pres">
      <dgm:prSet presAssocID="{70102798-6ABB-42C2-BB49-CDE4078A284E}" presName="sibTrans" presStyleLbl="sibTrans1D1" presStyleIdx="0" presStyleCnt="5"/>
      <dgm:spPr/>
      <dgm:t>
        <a:bodyPr/>
        <a:lstStyle/>
        <a:p>
          <a:endParaRPr lang="en-US"/>
        </a:p>
      </dgm:t>
    </dgm:pt>
    <dgm:pt modelId="{90AD582B-55AD-4E3A-BC17-B292766E3D17}" type="pres">
      <dgm:prSet presAssocID="{70102798-6ABB-42C2-BB49-CDE4078A284E}" presName="connectorText" presStyleLbl="sibTrans1D1" presStyleIdx="0" presStyleCnt="5"/>
      <dgm:spPr/>
      <dgm:t>
        <a:bodyPr/>
        <a:lstStyle/>
        <a:p>
          <a:endParaRPr lang="en-US"/>
        </a:p>
      </dgm:t>
    </dgm:pt>
    <dgm:pt modelId="{3345BA56-DBF2-48A5-BA56-285FD91351B1}" type="pres">
      <dgm:prSet presAssocID="{412B9DE2-FD50-43DD-BC26-3E0AAF257C20}" presName="node" presStyleLbl="node1" presStyleIdx="1" presStyleCnt="6">
        <dgm:presLayoutVars>
          <dgm:bulletEnabled val="1"/>
        </dgm:presLayoutVars>
      </dgm:prSet>
      <dgm:spPr/>
      <dgm:t>
        <a:bodyPr/>
        <a:lstStyle/>
        <a:p>
          <a:endParaRPr lang="en-US"/>
        </a:p>
      </dgm:t>
    </dgm:pt>
    <dgm:pt modelId="{F3F53869-96B5-41F9-97E0-107976B9E196}" type="pres">
      <dgm:prSet presAssocID="{A4E20DBD-869E-437F-80ED-6317F8DD7177}" presName="sibTrans" presStyleLbl="sibTrans1D1" presStyleIdx="1" presStyleCnt="5"/>
      <dgm:spPr/>
      <dgm:t>
        <a:bodyPr/>
        <a:lstStyle/>
        <a:p>
          <a:endParaRPr lang="en-US"/>
        </a:p>
      </dgm:t>
    </dgm:pt>
    <dgm:pt modelId="{9D83D8D7-340D-40AC-B765-3269EF66B377}" type="pres">
      <dgm:prSet presAssocID="{A4E20DBD-869E-437F-80ED-6317F8DD7177}" presName="connectorText" presStyleLbl="sibTrans1D1" presStyleIdx="1" presStyleCnt="5"/>
      <dgm:spPr/>
      <dgm:t>
        <a:bodyPr/>
        <a:lstStyle/>
        <a:p>
          <a:endParaRPr lang="en-US"/>
        </a:p>
      </dgm:t>
    </dgm:pt>
    <dgm:pt modelId="{5FA37DFD-2AF7-48FE-809A-CB7436E00C04}" type="pres">
      <dgm:prSet presAssocID="{478197F7-FD8A-441A-A246-27767176E62C}" presName="node" presStyleLbl="node1" presStyleIdx="2" presStyleCnt="6">
        <dgm:presLayoutVars>
          <dgm:bulletEnabled val="1"/>
        </dgm:presLayoutVars>
      </dgm:prSet>
      <dgm:spPr/>
      <dgm:t>
        <a:bodyPr/>
        <a:lstStyle/>
        <a:p>
          <a:endParaRPr lang="en-US"/>
        </a:p>
      </dgm:t>
    </dgm:pt>
    <dgm:pt modelId="{D8B6B740-0836-4A0E-B6A7-864AB8EBFB93}" type="pres">
      <dgm:prSet presAssocID="{8B096DFE-0869-43AB-96CE-99C5ADD2FD75}" presName="sibTrans" presStyleLbl="sibTrans1D1" presStyleIdx="2" presStyleCnt="5"/>
      <dgm:spPr/>
      <dgm:t>
        <a:bodyPr/>
        <a:lstStyle/>
        <a:p>
          <a:endParaRPr lang="en-US"/>
        </a:p>
      </dgm:t>
    </dgm:pt>
    <dgm:pt modelId="{E2EFE37D-3312-4AA8-A03F-79B91EF68E5F}" type="pres">
      <dgm:prSet presAssocID="{8B096DFE-0869-43AB-96CE-99C5ADD2FD75}" presName="connectorText" presStyleLbl="sibTrans1D1" presStyleIdx="2" presStyleCnt="5"/>
      <dgm:spPr/>
      <dgm:t>
        <a:bodyPr/>
        <a:lstStyle/>
        <a:p>
          <a:endParaRPr lang="en-US"/>
        </a:p>
      </dgm:t>
    </dgm:pt>
    <dgm:pt modelId="{1886F6FA-7256-4722-B3DD-C10FC50CF082}" type="pres">
      <dgm:prSet presAssocID="{90AD456D-11AD-4720-BA4C-F417E26E1B16}" presName="node" presStyleLbl="node1" presStyleIdx="3" presStyleCnt="6">
        <dgm:presLayoutVars>
          <dgm:bulletEnabled val="1"/>
        </dgm:presLayoutVars>
      </dgm:prSet>
      <dgm:spPr/>
      <dgm:t>
        <a:bodyPr/>
        <a:lstStyle/>
        <a:p>
          <a:endParaRPr lang="en-US"/>
        </a:p>
      </dgm:t>
    </dgm:pt>
    <dgm:pt modelId="{8E30D4ED-DFE2-4498-9272-27DDA02C5DFD}" type="pres">
      <dgm:prSet presAssocID="{97A77D63-AFE3-41C8-9D87-E8642B657402}" presName="sibTrans" presStyleLbl="sibTrans1D1" presStyleIdx="3" presStyleCnt="5"/>
      <dgm:spPr/>
      <dgm:t>
        <a:bodyPr/>
        <a:lstStyle/>
        <a:p>
          <a:endParaRPr lang="en-US"/>
        </a:p>
      </dgm:t>
    </dgm:pt>
    <dgm:pt modelId="{164C6F56-0DC8-4C38-85BF-292FBEBB1B95}" type="pres">
      <dgm:prSet presAssocID="{97A77D63-AFE3-41C8-9D87-E8642B657402}" presName="connectorText" presStyleLbl="sibTrans1D1" presStyleIdx="3" presStyleCnt="5"/>
      <dgm:spPr/>
      <dgm:t>
        <a:bodyPr/>
        <a:lstStyle/>
        <a:p>
          <a:endParaRPr lang="en-US"/>
        </a:p>
      </dgm:t>
    </dgm:pt>
    <dgm:pt modelId="{E2214891-1DFA-4A88-8FD2-466AE881832C}" type="pres">
      <dgm:prSet presAssocID="{8861150E-430C-4F77-82C5-FBD5292E6E0E}" presName="node" presStyleLbl="node1" presStyleIdx="4" presStyleCnt="6">
        <dgm:presLayoutVars>
          <dgm:bulletEnabled val="1"/>
        </dgm:presLayoutVars>
      </dgm:prSet>
      <dgm:spPr/>
      <dgm:t>
        <a:bodyPr/>
        <a:lstStyle/>
        <a:p>
          <a:endParaRPr lang="en-US"/>
        </a:p>
      </dgm:t>
    </dgm:pt>
    <dgm:pt modelId="{BB9FE7B4-99CB-4600-954C-92303AE2DAEF}" type="pres">
      <dgm:prSet presAssocID="{20A768BD-C9D6-4E44-838F-897FDF08EE30}" presName="sibTrans" presStyleLbl="sibTrans1D1" presStyleIdx="4" presStyleCnt="5"/>
      <dgm:spPr/>
      <dgm:t>
        <a:bodyPr/>
        <a:lstStyle/>
        <a:p>
          <a:endParaRPr lang="en-US"/>
        </a:p>
      </dgm:t>
    </dgm:pt>
    <dgm:pt modelId="{AC030105-9F1E-4E29-BC5F-DF9FDC6BAE92}" type="pres">
      <dgm:prSet presAssocID="{20A768BD-C9D6-4E44-838F-897FDF08EE30}" presName="connectorText" presStyleLbl="sibTrans1D1" presStyleIdx="4" presStyleCnt="5"/>
      <dgm:spPr/>
      <dgm:t>
        <a:bodyPr/>
        <a:lstStyle/>
        <a:p>
          <a:endParaRPr lang="en-US"/>
        </a:p>
      </dgm:t>
    </dgm:pt>
    <dgm:pt modelId="{DA10AB9C-5E0D-4E38-9370-565093A1B402}" type="pres">
      <dgm:prSet presAssocID="{87749CB2-4DF6-4185-B069-6FCFB8696AF2}" presName="node" presStyleLbl="node1" presStyleIdx="5" presStyleCnt="6">
        <dgm:presLayoutVars>
          <dgm:bulletEnabled val="1"/>
        </dgm:presLayoutVars>
      </dgm:prSet>
      <dgm:spPr/>
      <dgm:t>
        <a:bodyPr/>
        <a:lstStyle/>
        <a:p>
          <a:endParaRPr lang="en-US"/>
        </a:p>
      </dgm:t>
    </dgm:pt>
  </dgm:ptLst>
  <dgm:cxnLst>
    <dgm:cxn modelId="{6A980F64-9841-438F-AD26-0B6D78D0808D}" type="presOf" srcId="{97A77D63-AFE3-41C8-9D87-E8642B657402}" destId="{8E30D4ED-DFE2-4498-9272-27DDA02C5DFD}" srcOrd="0" destOrd="0" presId="urn:microsoft.com/office/officeart/2005/8/layout/bProcess3"/>
    <dgm:cxn modelId="{76775A06-3ACD-4EF1-8218-7A5882F72B48}" type="presOf" srcId="{8861150E-430C-4F77-82C5-FBD5292E6E0E}" destId="{E2214891-1DFA-4A88-8FD2-466AE881832C}" srcOrd="0" destOrd="0" presId="urn:microsoft.com/office/officeart/2005/8/layout/bProcess3"/>
    <dgm:cxn modelId="{7279B43C-0672-45DF-9FF3-798B46C2E4AC}" type="presOf" srcId="{412B9DE2-FD50-43DD-BC26-3E0AAF257C20}" destId="{3345BA56-DBF2-48A5-BA56-285FD91351B1}" srcOrd="0" destOrd="0" presId="urn:microsoft.com/office/officeart/2005/8/layout/bProcess3"/>
    <dgm:cxn modelId="{A7308174-E1CE-4EB8-9E4B-4C8B54188EC8}" srcId="{D26C5E07-8FE3-4E04-A5D8-F82EB7753AF9}" destId="{8861150E-430C-4F77-82C5-FBD5292E6E0E}" srcOrd="4" destOrd="0" parTransId="{27B32F15-19FB-4989-96A1-487DA51AF246}" sibTransId="{20A768BD-C9D6-4E44-838F-897FDF08EE30}"/>
    <dgm:cxn modelId="{05A42393-CCBE-404E-AEF2-769999EBDF14}" type="presOf" srcId="{8B096DFE-0869-43AB-96CE-99C5ADD2FD75}" destId="{E2EFE37D-3312-4AA8-A03F-79B91EF68E5F}" srcOrd="1" destOrd="0" presId="urn:microsoft.com/office/officeart/2005/8/layout/bProcess3"/>
    <dgm:cxn modelId="{05138515-0B92-4B41-9A40-F33C4A51B093}" type="presOf" srcId="{87749CB2-4DF6-4185-B069-6FCFB8696AF2}" destId="{DA10AB9C-5E0D-4E38-9370-565093A1B402}" srcOrd="0" destOrd="0" presId="urn:microsoft.com/office/officeart/2005/8/layout/bProcess3"/>
    <dgm:cxn modelId="{3D81EF70-7284-410C-BEA2-D9C4E70C8472}" srcId="{D26C5E07-8FE3-4E04-A5D8-F82EB7753AF9}" destId="{412B9DE2-FD50-43DD-BC26-3E0AAF257C20}" srcOrd="1" destOrd="0" parTransId="{F7867AA3-F7D4-4A2D-A35B-C24A621CAFA4}" sibTransId="{A4E20DBD-869E-437F-80ED-6317F8DD7177}"/>
    <dgm:cxn modelId="{B5C72252-B69D-4F9E-922B-5A6F34CABA88}" srcId="{D26C5E07-8FE3-4E04-A5D8-F82EB7753AF9}" destId="{90AD456D-11AD-4720-BA4C-F417E26E1B16}" srcOrd="3" destOrd="0" parTransId="{7887E200-4D49-4D24-BB70-C00DA639B1C3}" sibTransId="{97A77D63-AFE3-41C8-9D87-E8642B657402}"/>
    <dgm:cxn modelId="{A2291E7E-33B1-46AC-98DE-AC7F79ABD69C}" type="presOf" srcId="{20A768BD-C9D6-4E44-838F-897FDF08EE30}" destId="{AC030105-9F1E-4E29-BC5F-DF9FDC6BAE92}" srcOrd="1" destOrd="0" presId="urn:microsoft.com/office/officeart/2005/8/layout/bProcess3"/>
    <dgm:cxn modelId="{3CAD4744-3A77-4049-92B4-C60A5265D92A}" type="presOf" srcId="{8B096DFE-0869-43AB-96CE-99C5ADD2FD75}" destId="{D8B6B740-0836-4A0E-B6A7-864AB8EBFB93}" srcOrd="0" destOrd="0" presId="urn:microsoft.com/office/officeart/2005/8/layout/bProcess3"/>
    <dgm:cxn modelId="{CD59E170-32E6-4574-9733-6431BDCA6B56}" type="presOf" srcId="{97A77D63-AFE3-41C8-9D87-E8642B657402}" destId="{164C6F56-0DC8-4C38-85BF-292FBEBB1B95}" srcOrd="1" destOrd="0" presId="urn:microsoft.com/office/officeart/2005/8/layout/bProcess3"/>
    <dgm:cxn modelId="{6914EFB5-111B-4E22-A38A-77D41BC2C70E}" srcId="{D26C5E07-8FE3-4E04-A5D8-F82EB7753AF9}" destId="{478197F7-FD8A-441A-A246-27767176E62C}" srcOrd="2" destOrd="0" parTransId="{173FD0BE-0D75-48AE-9254-3D40FE686A82}" sibTransId="{8B096DFE-0869-43AB-96CE-99C5ADD2FD75}"/>
    <dgm:cxn modelId="{49709ACD-A439-49D3-AD79-05BF1500CDAD}" type="presOf" srcId="{A4E20DBD-869E-437F-80ED-6317F8DD7177}" destId="{F3F53869-96B5-41F9-97E0-107976B9E196}" srcOrd="0" destOrd="0" presId="urn:microsoft.com/office/officeart/2005/8/layout/bProcess3"/>
    <dgm:cxn modelId="{62366B9F-8B21-4637-863D-59979AF9803E}" srcId="{D26C5E07-8FE3-4E04-A5D8-F82EB7753AF9}" destId="{87749CB2-4DF6-4185-B069-6FCFB8696AF2}" srcOrd="5" destOrd="0" parTransId="{0EBE958D-9F50-41F3-9E06-FE98A911DCA9}" sibTransId="{E98DCC25-5B07-4394-BD28-29862E822FA6}"/>
    <dgm:cxn modelId="{E07E2E1E-0FE8-459B-A8B5-655F09BA8861}" type="presOf" srcId="{70102798-6ABB-42C2-BB49-CDE4078A284E}" destId="{90AD582B-55AD-4E3A-BC17-B292766E3D17}" srcOrd="1" destOrd="0" presId="urn:microsoft.com/office/officeart/2005/8/layout/bProcess3"/>
    <dgm:cxn modelId="{19164FFD-0E40-4365-977B-910982438924}" type="presOf" srcId="{478197F7-FD8A-441A-A246-27767176E62C}" destId="{5FA37DFD-2AF7-48FE-809A-CB7436E00C04}" srcOrd="0" destOrd="0" presId="urn:microsoft.com/office/officeart/2005/8/layout/bProcess3"/>
    <dgm:cxn modelId="{C536DC96-80EC-4FE9-985E-AD6B8DB77CAA}" type="presOf" srcId="{1ADFA7F8-C25C-4CCD-9FE5-38E3F8F00CA7}" destId="{3B4B70C0-283D-4D2B-B8DE-7F1E4A8909B0}" srcOrd="0" destOrd="0" presId="urn:microsoft.com/office/officeart/2005/8/layout/bProcess3"/>
    <dgm:cxn modelId="{FF383794-EBBB-41E0-9C9E-C21969476424}" type="presOf" srcId="{70102798-6ABB-42C2-BB49-CDE4078A284E}" destId="{AD1B2291-948E-4A47-A468-AC31F5831B06}" srcOrd="0" destOrd="0" presId="urn:microsoft.com/office/officeart/2005/8/layout/bProcess3"/>
    <dgm:cxn modelId="{5A903845-3120-499C-93E6-4D60FF146F60}" type="presOf" srcId="{D26C5E07-8FE3-4E04-A5D8-F82EB7753AF9}" destId="{EB9AEC08-78B5-4E8C-9D24-EC728A296159}" srcOrd="0" destOrd="0" presId="urn:microsoft.com/office/officeart/2005/8/layout/bProcess3"/>
    <dgm:cxn modelId="{4763D095-3704-4C7D-BAF5-D509CD0AB1DD}" srcId="{D26C5E07-8FE3-4E04-A5D8-F82EB7753AF9}" destId="{1ADFA7F8-C25C-4CCD-9FE5-38E3F8F00CA7}" srcOrd="0" destOrd="0" parTransId="{115D032B-21E0-444F-8E42-214B42825828}" sibTransId="{70102798-6ABB-42C2-BB49-CDE4078A284E}"/>
    <dgm:cxn modelId="{4B72E3A3-A0A0-41FD-8AB4-9472C05DEAF9}" type="presOf" srcId="{A4E20DBD-869E-437F-80ED-6317F8DD7177}" destId="{9D83D8D7-340D-40AC-B765-3269EF66B377}" srcOrd="1" destOrd="0" presId="urn:microsoft.com/office/officeart/2005/8/layout/bProcess3"/>
    <dgm:cxn modelId="{BF52AB79-7273-457E-AF8A-8DBD01E5B7B5}" type="presOf" srcId="{90AD456D-11AD-4720-BA4C-F417E26E1B16}" destId="{1886F6FA-7256-4722-B3DD-C10FC50CF082}" srcOrd="0" destOrd="0" presId="urn:microsoft.com/office/officeart/2005/8/layout/bProcess3"/>
    <dgm:cxn modelId="{9792EFC5-A9B6-452D-89EB-4E7172267300}" type="presOf" srcId="{20A768BD-C9D6-4E44-838F-897FDF08EE30}" destId="{BB9FE7B4-99CB-4600-954C-92303AE2DAEF}" srcOrd="0" destOrd="0" presId="urn:microsoft.com/office/officeart/2005/8/layout/bProcess3"/>
    <dgm:cxn modelId="{8417E97E-B447-45BE-85AA-3444070B51A1}" type="presParOf" srcId="{EB9AEC08-78B5-4E8C-9D24-EC728A296159}" destId="{3B4B70C0-283D-4D2B-B8DE-7F1E4A8909B0}" srcOrd="0" destOrd="0" presId="urn:microsoft.com/office/officeart/2005/8/layout/bProcess3"/>
    <dgm:cxn modelId="{8C79EF9A-BC3C-4C32-BCAA-4C1B50DDD00E}" type="presParOf" srcId="{EB9AEC08-78B5-4E8C-9D24-EC728A296159}" destId="{AD1B2291-948E-4A47-A468-AC31F5831B06}" srcOrd="1" destOrd="0" presId="urn:microsoft.com/office/officeart/2005/8/layout/bProcess3"/>
    <dgm:cxn modelId="{7D2547F4-7E40-47F6-8BE1-7D85BF5A0EC3}" type="presParOf" srcId="{AD1B2291-948E-4A47-A468-AC31F5831B06}" destId="{90AD582B-55AD-4E3A-BC17-B292766E3D17}" srcOrd="0" destOrd="0" presId="urn:microsoft.com/office/officeart/2005/8/layout/bProcess3"/>
    <dgm:cxn modelId="{3222AA41-8854-449B-A34A-61B5F3B2CCAF}" type="presParOf" srcId="{EB9AEC08-78B5-4E8C-9D24-EC728A296159}" destId="{3345BA56-DBF2-48A5-BA56-285FD91351B1}" srcOrd="2" destOrd="0" presId="urn:microsoft.com/office/officeart/2005/8/layout/bProcess3"/>
    <dgm:cxn modelId="{8E60AF40-80D5-4B1A-AC40-F749924E49B5}" type="presParOf" srcId="{EB9AEC08-78B5-4E8C-9D24-EC728A296159}" destId="{F3F53869-96B5-41F9-97E0-107976B9E196}" srcOrd="3" destOrd="0" presId="urn:microsoft.com/office/officeart/2005/8/layout/bProcess3"/>
    <dgm:cxn modelId="{F68BBF6E-E3F3-451F-B501-E7B24864206C}" type="presParOf" srcId="{F3F53869-96B5-41F9-97E0-107976B9E196}" destId="{9D83D8D7-340D-40AC-B765-3269EF66B377}" srcOrd="0" destOrd="0" presId="urn:microsoft.com/office/officeart/2005/8/layout/bProcess3"/>
    <dgm:cxn modelId="{93C9291D-DA5A-49A7-8132-AC2F086978A7}" type="presParOf" srcId="{EB9AEC08-78B5-4E8C-9D24-EC728A296159}" destId="{5FA37DFD-2AF7-48FE-809A-CB7436E00C04}" srcOrd="4" destOrd="0" presId="urn:microsoft.com/office/officeart/2005/8/layout/bProcess3"/>
    <dgm:cxn modelId="{8143B4B8-7386-4D79-8C1E-DBC7AAF06667}" type="presParOf" srcId="{EB9AEC08-78B5-4E8C-9D24-EC728A296159}" destId="{D8B6B740-0836-4A0E-B6A7-864AB8EBFB93}" srcOrd="5" destOrd="0" presId="urn:microsoft.com/office/officeart/2005/8/layout/bProcess3"/>
    <dgm:cxn modelId="{256954BA-BB7A-4265-B773-FE5C9278B13C}" type="presParOf" srcId="{D8B6B740-0836-4A0E-B6A7-864AB8EBFB93}" destId="{E2EFE37D-3312-4AA8-A03F-79B91EF68E5F}" srcOrd="0" destOrd="0" presId="urn:microsoft.com/office/officeart/2005/8/layout/bProcess3"/>
    <dgm:cxn modelId="{A4537460-783D-4A21-A310-E40D5F479EFB}" type="presParOf" srcId="{EB9AEC08-78B5-4E8C-9D24-EC728A296159}" destId="{1886F6FA-7256-4722-B3DD-C10FC50CF082}" srcOrd="6" destOrd="0" presId="urn:microsoft.com/office/officeart/2005/8/layout/bProcess3"/>
    <dgm:cxn modelId="{7D2A6821-68F9-441E-872D-160A7016B9EF}" type="presParOf" srcId="{EB9AEC08-78B5-4E8C-9D24-EC728A296159}" destId="{8E30D4ED-DFE2-4498-9272-27DDA02C5DFD}" srcOrd="7" destOrd="0" presId="urn:microsoft.com/office/officeart/2005/8/layout/bProcess3"/>
    <dgm:cxn modelId="{0DD73182-C405-4454-9B41-52C85E711CB3}" type="presParOf" srcId="{8E30D4ED-DFE2-4498-9272-27DDA02C5DFD}" destId="{164C6F56-0DC8-4C38-85BF-292FBEBB1B95}" srcOrd="0" destOrd="0" presId="urn:microsoft.com/office/officeart/2005/8/layout/bProcess3"/>
    <dgm:cxn modelId="{E620DA7E-C956-4B5F-9DBC-C0E3486E6E4A}" type="presParOf" srcId="{EB9AEC08-78B5-4E8C-9D24-EC728A296159}" destId="{E2214891-1DFA-4A88-8FD2-466AE881832C}" srcOrd="8" destOrd="0" presId="urn:microsoft.com/office/officeart/2005/8/layout/bProcess3"/>
    <dgm:cxn modelId="{BDD39F58-57B6-4B54-851D-69F68D02C148}" type="presParOf" srcId="{EB9AEC08-78B5-4E8C-9D24-EC728A296159}" destId="{BB9FE7B4-99CB-4600-954C-92303AE2DAEF}" srcOrd="9" destOrd="0" presId="urn:microsoft.com/office/officeart/2005/8/layout/bProcess3"/>
    <dgm:cxn modelId="{748467BD-0FD0-4517-8DD9-78BCFFDCA719}" type="presParOf" srcId="{BB9FE7B4-99CB-4600-954C-92303AE2DAEF}" destId="{AC030105-9F1E-4E29-BC5F-DF9FDC6BAE92}" srcOrd="0" destOrd="0" presId="urn:microsoft.com/office/officeart/2005/8/layout/bProcess3"/>
    <dgm:cxn modelId="{083FEE0F-370D-4077-BD1D-86925F1711AB}" type="presParOf" srcId="{EB9AEC08-78B5-4E8C-9D24-EC728A296159}" destId="{DA10AB9C-5E0D-4E38-9370-565093A1B402}"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E4F3B8-19E1-4CFF-88AE-BBDDFC37E560}"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en-US"/>
        </a:p>
      </dgm:t>
    </dgm:pt>
    <dgm:pt modelId="{7D089BBC-FFC0-4686-B3B0-895226F8EB1F}">
      <dgm:prSet/>
      <dgm:spPr/>
      <dgm:t>
        <a:bodyPr anchor="t" anchorCtr="0"/>
        <a:lstStyle/>
        <a:p>
          <a:pPr algn="l" rtl="0"/>
          <a:r>
            <a:rPr lang="en-US" dirty="0" smtClean="0"/>
            <a:t>List ten activities that you enjoy doing. </a:t>
          </a:r>
          <a:endParaRPr kumimoji="1" lang="en-US" dirty="0"/>
        </a:p>
      </dgm:t>
    </dgm:pt>
    <dgm:pt modelId="{ED165ED0-75E8-4507-94E3-219129A67D4B}" type="parTrans" cxnId="{82312FEF-AF66-4A63-9830-9026F7A7311F}">
      <dgm:prSet/>
      <dgm:spPr/>
      <dgm:t>
        <a:bodyPr/>
        <a:lstStyle/>
        <a:p>
          <a:endParaRPr lang="en-US"/>
        </a:p>
      </dgm:t>
    </dgm:pt>
    <dgm:pt modelId="{2E454F25-8E66-4233-AFF7-2B9D51DD1120}" type="sibTrans" cxnId="{82312FEF-AF66-4A63-9830-9026F7A7311F}">
      <dgm:prSet/>
      <dgm:spPr/>
      <dgm:t>
        <a:bodyPr/>
        <a:lstStyle/>
        <a:p>
          <a:endParaRPr lang="en-US"/>
        </a:p>
      </dgm:t>
    </dgm:pt>
    <dgm:pt modelId="{D8D96A75-B3AC-416A-82A7-0B68DC39C079}">
      <dgm:prSet/>
      <dgm:spPr/>
      <dgm:t>
        <a:bodyPr anchor="t" anchorCtr="0"/>
        <a:lstStyle/>
        <a:p>
          <a:pPr algn="l" rtl="0"/>
          <a:r>
            <a:rPr lang="en-US" dirty="0" smtClean="0"/>
            <a:t>Place both a $ and a </a:t>
          </a:r>
          <a:r>
            <a:rPr lang="en-US" dirty="0" smtClean="0">
              <a:sym typeface="Symbol"/>
            </a:rPr>
            <a:t></a:t>
          </a:r>
          <a:r>
            <a:rPr lang="en-US" dirty="0" smtClean="0"/>
            <a:t> for those activities that both cost money and are more enjoyable when done with someone else. </a:t>
          </a:r>
          <a:endParaRPr kumimoji="1" lang="en-US" dirty="0"/>
        </a:p>
      </dgm:t>
    </dgm:pt>
    <dgm:pt modelId="{1AFA2471-FF14-471A-850C-B3A28B41BE49}" type="parTrans" cxnId="{301E5756-3465-4ADE-A50C-406F52CB7195}">
      <dgm:prSet/>
      <dgm:spPr/>
      <dgm:t>
        <a:bodyPr/>
        <a:lstStyle/>
        <a:p>
          <a:endParaRPr lang="en-US"/>
        </a:p>
      </dgm:t>
    </dgm:pt>
    <dgm:pt modelId="{2CF1D7A0-C37C-45A7-8D9E-7E281E50ABD2}" type="sibTrans" cxnId="{301E5756-3465-4ADE-A50C-406F52CB7195}">
      <dgm:prSet/>
      <dgm:spPr/>
      <dgm:t>
        <a:bodyPr/>
        <a:lstStyle/>
        <a:p>
          <a:endParaRPr lang="en-US"/>
        </a:p>
      </dgm:t>
    </dgm:pt>
    <dgm:pt modelId="{4AFF3880-8D1A-4C7F-A99F-F786F5966250}">
      <dgm:prSet/>
      <dgm:spPr/>
      <dgm:t>
        <a:bodyPr anchor="t" anchorCtr="0"/>
        <a:lstStyle/>
        <a:p>
          <a:pPr algn="l" rtl="0"/>
          <a:r>
            <a:rPr lang="en-US" dirty="0" smtClean="0"/>
            <a:t>Finally, list the date when you last did each activity.</a:t>
          </a:r>
          <a:endParaRPr kumimoji="1" lang="en-US" dirty="0"/>
        </a:p>
      </dgm:t>
    </dgm:pt>
    <dgm:pt modelId="{B01D7746-380A-4ABB-A374-A9F06ADBF637}" type="parTrans" cxnId="{16815DC1-2563-40DC-B7D6-CFCF81AECF66}">
      <dgm:prSet/>
      <dgm:spPr/>
      <dgm:t>
        <a:bodyPr/>
        <a:lstStyle/>
        <a:p>
          <a:endParaRPr lang="en-US"/>
        </a:p>
      </dgm:t>
    </dgm:pt>
    <dgm:pt modelId="{334B1A1D-76FA-46FA-8C8B-9669D5BA1ED9}" type="sibTrans" cxnId="{16815DC1-2563-40DC-B7D6-CFCF81AECF66}">
      <dgm:prSet/>
      <dgm:spPr/>
      <dgm:t>
        <a:bodyPr/>
        <a:lstStyle/>
        <a:p>
          <a:endParaRPr lang="en-US"/>
        </a:p>
      </dgm:t>
    </dgm:pt>
    <dgm:pt modelId="{CDBCAEA7-007D-44F3-A049-6AF24947EAFF}">
      <dgm:prSet/>
      <dgm:spPr/>
      <dgm:t>
        <a:bodyPr anchor="t" anchorCtr="0"/>
        <a:lstStyle/>
        <a:p>
          <a:pPr algn="l" rtl="0"/>
          <a:r>
            <a:rPr lang="en-US" dirty="0" smtClean="0"/>
            <a:t>Place a dollar sign ($) by those activities that cost $10.</a:t>
          </a:r>
          <a:r>
            <a:rPr lang="en-US" baseline="30000" dirty="0" smtClean="0"/>
            <a:t>00</a:t>
          </a:r>
          <a:r>
            <a:rPr lang="en-US" dirty="0" smtClean="0"/>
            <a:t> or more and a heart (</a:t>
          </a:r>
          <a:r>
            <a:rPr lang="en-US" dirty="0" smtClean="0">
              <a:sym typeface="Symbol"/>
            </a:rPr>
            <a:t>)</a:t>
          </a:r>
          <a:r>
            <a:rPr lang="en-US" dirty="0" smtClean="0"/>
            <a:t> by the activities that you enjoy doing with someone else that cost no money. </a:t>
          </a:r>
          <a:endParaRPr kumimoji="1" lang="en-US" dirty="0"/>
        </a:p>
      </dgm:t>
    </dgm:pt>
    <dgm:pt modelId="{1744B8C0-DE52-4323-B1CD-B0B502AF6DE3}" type="parTrans" cxnId="{D20085A0-348C-4D81-A5C5-38ADB775132B}">
      <dgm:prSet/>
      <dgm:spPr/>
      <dgm:t>
        <a:bodyPr/>
        <a:lstStyle/>
        <a:p>
          <a:endParaRPr lang="en-US"/>
        </a:p>
      </dgm:t>
    </dgm:pt>
    <dgm:pt modelId="{B1A7615E-D6C8-4E83-B7D5-8321F3DE09DD}" type="sibTrans" cxnId="{D20085A0-348C-4D81-A5C5-38ADB775132B}">
      <dgm:prSet/>
      <dgm:spPr/>
      <dgm:t>
        <a:bodyPr/>
        <a:lstStyle/>
        <a:p>
          <a:endParaRPr lang="en-US"/>
        </a:p>
      </dgm:t>
    </dgm:pt>
    <dgm:pt modelId="{4C734C9E-9A9A-4CE6-8864-B5B310FB2D17}">
      <dgm:prSet/>
      <dgm:spPr/>
      <dgm:t>
        <a:bodyPr/>
        <a:lstStyle/>
        <a:p>
          <a:pPr rtl="0"/>
          <a:r>
            <a:rPr kumimoji="1" lang="en-US" dirty="0" smtClean="0"/>
            <a:t>What Activities Make You Feel Good?</a:t>
          </a:r>
          <a:endParaRPr kumimoji="1" lang="en-US" dirty="0"/>
        </a:p>
      </dgm:t>
    </dgm:pt>
    <dgm:pt modelId="{FAD2462F-6C43-414A-9290-BC6758AC1D63}" type="parTrans" cxnId="{ECB7D5D3-FBB7-4B29-B32D-04678C9C95E1}">
      <dgm:prSet/>
      <dgm:spPr/>
      <dgm:t>
        <a:bodyPr/>
        <a:lstStyle/>
        <a:p>
          <a:endParaRPr lang="en-US"/>
        </a:p>
      </dgm:t>
    </dgm:pt>
    <dgm:pt modelId="{28E8FB0B-8FBE-41DC-A321-C7687866B4DC}" type="sibTrans" cxnId="{ECB7D5D3-FBB7-4B29-B32D-04678C9C95E1}">
      <dgm:prSet/>
      <dgm:spPr/>
      <dgm:t>
        <a:bodyPr/>
        <a:lstStyle/>
        <a:p>
          <a:endParaRPr lang="en-US"/>
        </a:p>
      </dgm:t>
    </dgm:pt>
    <dgm:pt modelId="{B7EB7F86-4D35-4C73-A682-31186E2BFEDE}" type="pres">
      <dgm:prSet presAssocID="{20E4F3B8-19E1-4CFF-88AE-BBDDFC37E560}" presName="composite" presStyleCnt="0">
        <dgm:presLayoutVars>
          <dgm:chMax val="1"/>
          <dgm:dir/>
          <dgm:resizeHandles val="exact"/>
        </dgm:presLayoutVars>
      </dgm:prSet>
      <dgm:spPr/>
      <dgm:t>
        <a:bodyPr/>
        <a:lstStyle/>
        <a:p>
          <a:endParaRPr lang="en-US"/>
        </a:p>
      </dgm:t>
    </dgm:pt>
    <dgm:pt modelId="{23B9E9AD-A10D-4F06-9D79-DA85DEE9EDBA}" type="pres">
      <dgm:prSet presAssocID="{4C734C9E-9A9A-4CE6-8864-B5B310FB2D17}" presName="roof" presStyleLbl="dkBgShp" presStyleIdx="0" presStyleCnt="2"/>
      <dgm:spPr/>
      <dgm:t>
        <a:bodyPr/>
        <a:lstStyle/>
        <a:p>
          <a:endParaRPr lang="en-US"/>
        </a:p>
      </dgm:t>
    </dgm:pt>
    <dgm:pt modelId="{BC7E6BF6-4433-400D-AC60-03713F6BE28E}" type="pres">
      <dgm:prSet presAssocID="{4C734C9E-9A9A-4CE6-8864-B5B310FB2D17}" presName="pillars" presStyleCnt="0"/>
      <dgm:spPr/>
      <dgm:t>
        <a:bodyPr/>
        <a:lstStyle/>
        <a:p>
          <a:endParaRPr lang="en-US"/>
        </a:p>
      </dgm:t>
    </dgm:pt>
    <dgm:pt modelId="{2738B8F2-3A35-4071-A26F-660FED39C24E}" type="pres">
      <dgm:prSet presAssocID="{4C734C9E-9A9A-4CE6-8864-B5B310FB2D17}" presName="pillar1" presStyleLbl="node1" presStyleIdx="0" presStyleCnt="4">
        <dgm:presLayoutVars>
          <dgm:bulletEnabled val="1"/>
        </dgm:presLayoutVars>
      </dgm:prSet>
      <dgm:spPr/>
      <dgm:t>
        <a:bodyPr/>
        <a:lstStyle/>
        <a:p>
          <a:endParaRPr lang="en-US"/>
        </a:p>
      </dgm:t>
    </dgm:pt>
    <dgm:pt modelId="{644A6736-2232-4F82-B04C-5E308D653D3A}" type="pres">
      <dgm:prSet presAssocID="{CDBCAEA7-007D-44F3-A049-6AF24947EAFF}" presName="pillarX" presStyleLbl="node1" presStyleIdx="1" presStyleCnt="4">
        <dgm:presLayoutVars>
          <dgm:bulletEnabled val="1"/>
        </dgm:presLayoutVars>
      </dgm:prSet>
      <dgm:spPr/>
      <dgm:t>
        <a:bodyPr/>
        <a:lstStyle/>
        <a:p>
          <a:endParaRPr lang="en-US"/>
        </a:p>
      </dgm:t>
    </dgm:pt>
    <dgm:pt modelId="{9CB97E83-E6D9-4767-B443-1517812C211A}" type="pres">
      <dgm:prSet presAssocID="{D8D96A75-B3AC-416A-82A7-0B68DC39C079}" presName="pillarX" presStyleLbl="node1" presStyleIdx="2" presStyleCnt="4">
        <dgm:presLayoutVars>
          <dgm:bulletEnabled val="1"/>
        </dgm:presLayoutVars>
      </dgm:prSet>
      <dgm:spPr/>
      <dgm:t>
        <a:bodyPr/>
        <a:lstStyle/>
        <a:p>
          <a:endParaRPr lang="en-US"/>
        </a:p>
      </dgm:t>
    </dgm:pt>
    <dgm:pt modelId="{E30BD4FC-9FFF-4303-A11E-03A3C133D6E8}" type="pres">
      <dgm:prSet presAssocID="{4AFF3880-8D1A-4C7F-A99F-F786F5966250}" presName="pillarX" presStyleLbl="node1" presStyleIdx="3" presStyleCnt="4">
        <dgm:presLayoutVars>
          <dgm:bulletEnabled val="1"/>
        </dgm:presLayoutVars>
      </dgm:prSet>
      <dgm:spPr/>
      <dgm:t>
        <a:bodyPr/>
        <a:lstStyle/>
        <a:p>
          <a:endParaRPr lang="en-US"/>
        </a:p>
      </dgm:t>
    </dgm:pt>
    <dgm:pt modelId="{0CD3A723-E417-40B2-9730-DD3E2C9457DB}" type="pres">
      <dgm:prSet presAssocID="{4C734C9E-9A9A-4CE6-8864-B5B310FB2D17}" presName="base" presStyleLbl="dkBgShp" presStyleIdx="1" presStyleCnt="2"/>
      <dgm:spPr/>
      <dgm:t>
        <a:bodyPr/>
        <a:lstStyle/>
        <a:p>
          <a:endParaRPr lang="en-US"/>
        </a:p>
      </dgm:t>
    </dgm:pt>
  </dgm:ptLst>
  <dgm:cxnLst>
    <dgm:cxn modelId="{16815DC1-2563-40DC-B7D6-CFCF81AECF66}" srcId="{4C734C9E-9A9A-4CE6-8864-B5B310FB2D17}" destId="{4AFF3880-8D1A-4C7F-A99F-F786F5966250}" srcOrd="3" destOrd="0" parTransId="{B01D7746-380A-4ABB-A374-A9F06ADBF637}" sibTransId="{334B1A1D-76FA-46FA-8C8B-9669D5BA1ED9}"/>
    <dgm:cxn modelId="{ECB7D5D3-FBB7-4B29-B32D-04678C9C95E1}" srcId="{20E4F3B8-19E1-4CFF-88AE-BBDDFC37E560}" destId="{4C734C9E-9A9A-4CE6-8864-B5B310FB2D17}" srcOrd="0" destOrd="0" parTransId="{FAD2462F-6C43-414A-9290-BC6758AC1D63}" sibTransId="{28E8FB0B-8FBE-41DC-A321-C7687866B4DC}"/>
    <dgm:cxn modelId="{D20085A0-348C-4D81-A5C5-38ADB775132B}" srcId="{4C734C9E-9A9A-4CE6-8864-B5B310FB2D17}" destId="{CDBCAEA7-007D-44F3-A049-6AF24947EAFF}" srcOrd="1" destOrd="0" parTransId="{1744B8C0-DE52-4323-B1CD-B0B502AF6DE3}" sibTransId="{B1A7615E-D6C8-4E83-B7D5-8321F3DE09DD}"/>
    <dgm:cxn modelId="{2BA209CF-D922-426B-81A9-D5003B36BF4A}" type="presOf" srcId="{20E4F3B8-19E1-4CFF-88AE-BBDDFC37E560}" destId="{B7EB7F86-4D35-4C73-A682-31186E2BFEDE}" srcOrd="0" destOrd="0" presId="urn:microsoft.com/office/officeart/2005/8/layout/hList3"/>
    <dgm:cxn modelId="{8ED86778-016A-468E-882D-64215C520786}" type="presOf" srcId="{7D089BBC-FFC0-4686-B3B0-895226F8EB1F}" destId="{2738B8F2-3A35-4071-A26F-660FED39C24E}" srcOrd="0" destOrd="0" presId="urn:microsoft.com/office/officeart/2005/8/layout/hList3"/>
    <dgm:cxn modelId="{76CCD773-950E-405E-8523-94EB8ED93AD5}" type="presOf" srcId="{CDBCAEA7-007D-44F3-A049-6AF24947EAFF}" destId="{644A6736-2232-4F82-B04C-5E308D653D3A}" srcOrd="0" destOrd="0" presId="urn:microsoft.com/office/officeart/2005/8/layout/hList3"/>
    <dgm:cxn modelId="{6AF19B5F-2A2E-47AE-80F3-ABCBBFF35690}" type="presOf" srcId="{4C734C9E-9A9A-4CE6-8864-B5B310FB2D17}" destId="{23B9E9AD-A10D-4F06-9D79-DA85DEE9EDBA}" srcOrd="0" destOrd="0" presId="urn:microsoft.com/office/officeart/2005/8/layout/hList3"/>
    <dgm:cxn modelId="{82312FEF-AF66-4A63-9830-9026F7A7311F}" srcId="{4C734C9E-9A9A-4CE6-8864-B5B310FB2D17}" destId="{7D089BBC-FFC0-4686-B3B0-895226F8EB1F}" srcOrd="0" destOrd="0" parTransId="{ED165ED0-75E8-4507-94E3-219129A67D4B}" sibTransId="{2E454F25-8E66-4233-AFF7-2B9D51DD1120}"/>
    <dgm:cxn modelId="{301E5756-3465-4ADE-A50C-406F52CB7195}" srcId="{4C734C9E-9A9A-4CE6-8864-B5B310FB2D17}" destId="{D8D96A75-B3AC-416A-82A7-0B68DC39C079}" srcOrd="2" destOrd="0" parTransId="{1AFA2471-FF14-471A-850C-B3A28B41BE49}" sibTransId="{2CF1D7A0-C37C-45A7-8D9E-7E281E50ABD2}"/>
    <dgm:cxn modelId="{3B2BED26-524B-404E-8DAA-43CAA500B458}" type="presOf" srcId="{D8D96A75-B3AC-416A-82A7-0B68DC39C079}" destId="{9CB97E83-E6D9-4767-B443-1517812C211A}" srcOrd="0" destOrd="0" presId="urn:microsoft.com/office/officeart/2005/8/layout/hList3"/>
    <dgm:cxn modelId="{FD08810B-4700-4865-A584-7CE8C76A11EC}" type="presOf" srcId="{4AFF3880-8D1A-4C7F-A99F-F786F5966250}" destId="{E30BD4FC-9FFF-4303-A11E-03A3C133D6E8}" srcOrd="0" destOrd="0" presId="urn:microsoft.com/office/officeart/2005/8/layout/hList3"/>
    <dgm:cxn modelId="{CB26393C-E7E5-4E5E-98BF-677EA99E4289}" type="presParOf" srcId="{B7EB7F86-4D35-4C73-A682-31186E2BFEDE}" destId="{23B9E9AD-A10D-4F06-9D79-DA85DEE9EDBA}" srcOrd="0" destOrd="0" presId="urn:microsoft.com/office/officeart/2005/8/layout/hList3"/>
    <dgm:cxn modelId="{083DA618-8167-49C2-A383-7EC92F1A5829}" type="presParOf" srcId="{B7EB7F86-4D35-4C73-A682-31186E2BFEDE}" destId="{BC7E6BF6-4433-400D-AC60-03713F6BE28E}" srcOrd="1" destOrd="0" presId="urn:microsoft.com/office/officeart/2005/8/layout/hList3"/>
    <dgm:cxn modelId="{1553DD00-67FB-4FAC-9756-8420334761BC}" type="presParOf" srcId="{BC7E6BF6-4433-400D-AC60-03713F6BE28E}" destId="{2738B8F2-3A35-4071-A26F-660FED39C24E}" srcOrd="0" destOrd="0" presId="urn:microsoft.com/office/officeart/2005/8/layout/hList3"/>
    <dgm:cxn modelId="{2822A518-87BC-4AAB-899C-A695FE2A7790}" type="presParOf" srcId="{BC7E6BF6-4433-400D-AC60-03713F6BE28E}" destId="{644A6736-2232-4F82-B04C-5E308D653D3A}" srcOrd="1" destOrd="0" presId="urn:microsoft.com/office/officeart/2005/8/layout/hList3"/>
    <dgm:cxn modelId="{7DEA5C99-EBE2-4F24-8A05-8AC5CFE1E5F4}" type="presParOf" srcId="{BC7E6BF6-4433-400D-AC60-03713F6BE28E}" destId="{9CB97E83-E6D9-4767-B443-1517812C211A}" srcOrd="2" destOrd="0" presId="urn:microsoft.com/office/officeart/2005/8/layout/hList3"/>
    <dgm:cxn modelId="{64C94324-7CFF-4A64-9890-CEDF76111771}" type="presParOf" srcId="{BC7E6BF6-4433-400D-AC60-03713F6BE28E}" destId="{E30BD4FC-9FFF-4303-A11E-03A3C133D6E8}" srcOrd="3" destOrd="0" presId="urn:microsoft.com/office/officeart/2005/8/layout/hList3"/>
    <dgm:cxn modelId="{C84169EE-5E16-4D0F-9BB5-C4DA0CB78486}" type="presParOf" srcId="{B7EB7F86-4D35-4C73-A682-31186E2BFEDE}" destId="{0CD3A723-E417-40B2-9730-DD3E2C9457D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F840C8-4943-46FD-9773-8A9EBD5082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C00A76B-339F-4A70-9783-AA7BB9DDB95F}">
      <dgm:prSet phldrT="[Text]" custT="1"/>
      <dgm:spPr/>
      <dgm:t>
        <a:bodyPr/>
        <a:lstStyle/>
        <a:p>
          <a:r>
            <a:rPr lang="en-US" sz="2400" b="1" dirty="0" smtClean="0"/>
            <a:t>Assess the dangers</a:t>
          </a:r>
          <a:endParaRPr lang="en-US" sz="2400" b="1" dirty="0"/>
        </a:p>
      </dgm:t>
    </dgm:pt>
    <dgm:pt modelId="{B7B9DB33-A1A5-4572-A11F-9A246D941B2A}" type="parTrans" cxnId="{2D42DDD1-6498-4344-8B9F-13F69819FB5C}">
      <dgm:prSet/>
      <dgm:spPr/>
      <dgm:t>
        <a:bodyPr/>
        <a:lstStyle/>
        <a:p>
          <a:endParaRPr lang="en-US"/>
        </a:p>
      </dgm:t>
    </dgm:pt>
    <dgm:pt modelId="{E92E8269-CC16-40BA-8413-F2AB2EF30300}" type="sibTrans" cxnId="{2D42DDD1-6498-4344-8B9F-13F69819FB5C}">
      <dgm:prSet/>
      <dgm:spPr/>
      <dgm:t>
        <a:bodyPr/>
        <a:lstStyle/>
        <a:p>
          <a:endParaRPr lang="en-US"/>
        </a:p>
      </dgm:t>
    </dgm:pt>
    <dgm:pt modelId="{2244F2DB-3EC4-40BC-81B6-5D892CB4C3CD}">
      <dgm:prSet phldrT="[Text]"/>
      <dgm:spPr/>
      <dgm:t>
        <a:bodyPr/>
        <a:lstStyle/>
        <a:p>
          <a:r>
            <a:rPr lang="en-US" dirty="0" smtClean="0"/>
            <a:t>Protecting Your Identity 1.3.1.A1</a:t>
          </a:r>
          <a:endParaRPr lang="en-US" dirty="0"/>
        </a:p>
      </dgm:t>
    </dgm:pt>
    <dgm:pt modelId="{5FE7E8A5-6FDF-437D-A3BE-5B56B4BE8139}" type="parTrans" cxnId="{7F018994-9452-481A-8866-1CD76F623036}">
      <dgm:prSet/>
      <dgm:spPr/>
      <dgm:t>
        <a:bodyPr/>
        <a:lstStyle/>
        <a:p>
          <a:endParaRPr lang="en-US"/>
        </a:p>
      </dgm:t>
    </dgm:pt>
    <dgm:pt modelId="{2620AB41-2832-41CF-BB79-83BB5248ADDA}" type="sibTrans" cxnId="{7F018994-9452-481A-8866-1CD76F623036}">
      <dgm:prSet/>
      <dgm:spPr/>
      <dgm:t>
        <a:bodyPr/>
        <a:lstStyle/>
        <a:p>
          <a:endParaRPr lang="en-US"/>
        </a:p>
      </dgm:t>
    </dgm:pt>
    <dgm:pt modelId="{4EF8F36D-2D70-4C21-AD78-BBFB2F867A73}">
      <dgm:prSet phldrT="[Text]"/>
      <dgm:spPr/>
      <dgm:t>
        <a:bodyPr/>
        <a:lstStyle/>
        <a:p>
          <a:r>
            <a:rPr lang="en-US" dirty="0" smtClean="0"/>
            <a:t>Note taking guide</a:t>
          </a:r>
          <a:endParaRPr lang="en-US" dirty="0"/>
        </a:p>
      </dgm:t>
    </dgm:pt>
    <dgm:pt modelId="{F495075E-98F7-48E3-9D32-4ECF734E24C6}" type="parTrans" cxnId="{2DF13918-2787-47F4-8019-7C215D6220BB}">
      <dgm:prSet/>
      <dgm:spPr/>
      <dgm:t>
        <a:bodyPr/>
        <a:lstStyle/>
        <a:p>
          <a:endParaRPr lang="en-US"/>
        </a:p>
      </dgm:t>
    </dgm:pt>
    <dgm:pt modelId="{C453432B-989E-4AA4-A3C6-DAB97C6D4CE5}" type="sibTrans" cxnId="{2DF13918-2787-47F4-8019-7C215D6220BB}">
      <dgm:prSet/>
      <dgm:spPr/>
      <dgm:t>
        <a:bodyPr/>
        <a:lstStyle/>
        <a:p>
          <a:endParaRPr lang="en-US"/>
        </a:p>
      </dgm:t>
    </dgm:pt>
    <dgm:pt modelId="{BDD55AFF-0E71-45CB-9AF2-AEFC9B61E7E3}">
      <dgm:prSet phldrT="[Text]" custT="1"/>
      <dgm:spPr/>
      <dgm:t>
        <a:bodyPr/>
        <a:lstStyle/>
        <a:p>
          <a:r>
            <a:rPr lang="en-US" sz="2000" b="1" dirty="0" smtClean="0"/>
            <a:t>Determine what may be done with the information</a:t>
          </a:r>
          <a:endParaRPr lang="en-US" sz="2000" b="1" dirty="0"/>
        </a:p>
      </dgm:t>
    </dgm:pt>
    <dgm:pt modelId="{9A79661F-25B5-4408-94DC-4BAECD4AC413}" type="parTrans" cxnId="{CA929570-5338-48A8-8FCE-1F8983AA3319}">
      <dgm:prSet/>
      <dgm:spPr/>
      <dgm:t>
        <a:bodyPr/>
        <a:lstStyle/>
        <a:p>
          <a:endParaRPr lang="en-US"/>
        </a:p>
      </dgm:t>
    </dgm:pt>
    <dgm:pt modelId="{02AA4D6D-81ED-41BB-94B5-EC281A75C4CD}" type="sibTrans" cxnId="{CA929570-5338-48A8-8FCE-1F8983AA3319}">
      <dgm:prSet/>
      <dgm:spPr/>
      <dgm:t>
        <a:bodyPr/>
        <a:lstStyle/>
        <a:p>
          <a:endParaRPr lang="en-US"/>
        </a:p>
      </dgm:t>
    </dgm:pt>
    <dgm:pt modelId="{C78EC2A8-E5DA-42AB-AB68-7EB08EDDA93A}">
      <dgm:prSet phldrT="[Text]"/>
      <dgm:spPr/>
      <dgm:t>
        <a:bodyPr/>
        <a:lstStyle/>
        <a:p>
          <a:r>
            <a:rPr lang="en-US" dirty="0" smtClean="0"/>
            <a:t>Watch the FTC video</a:t>
          </a:r>
          <a:endParaRPr lang="en-US" dirty="0"/>
        </a:p>
      </dgm:t>
    </dgm:pt>
    <dgm:pt modelId="{3A650CBF-902E-48FF-A3AB-24771871E2F2}" type="parTrans" cxnId="{95D39306-0FF0-4CBB-9AEB-542BD154D445}">
      <dgm:prSet/>
      <dgm:spPr/>
      <dgm:t>
        <a:bodyPr/>
        <a:lstStyle/>
        <a:p>
          <a:endParaRPr lang="en-US"/>
        </a:p>
      </dgm:t>
    </dgm:pt>
    <dgm:pt modelId="{ECC4B209-D8E1-49AF-AB47-08A33440BD16}" type="sibTrans" cxnId="{95D39306-0FF0-4CBB-9AEB-542BD154D445}">
      <dgm:prSet/>
      <dgm:spPr/>
      <dgm:t>
        <a:bodyPr/>
        <a:lstStyle/>
        <a:p>
          <a:endParaRPr lang="en-US"/>
        </a:p>
      </dgm:t>
    </dgm:pt>
    <dgm:pt modelId="{1F3E78B2-73E4-48B3-AB51-95D7ABD6D737}">
      <dgm:prSet phldrT="[Text]"/>
      <dgm:spPr/>
      <dgm:t>
        <a:bodyPr/>
        <a:lstStyle/>
        <a:p>
          <a:r>
            <a:rPr lang="en-US" dirty="0" smtClean="0"/>
            <a:t>Identity Theft Education project 1.3.1.B2</a:t>
          </a:r>
          <a:endParaRPr lang="en-US" dirty="0"/>
        </a:p>
      </dgm:t>
    </dgm:pt>
    <dgm:pt modelId="{4041D154-F95D-4563-8D50-E48946D8C465}" type="parTrans" cxnId="{574FF641-FEDB-4411-8C16-058F9FF5D738}">
      <dgm:prSet/>
      <dgm:spPr/>
      <dgm:t>
        <a:bodyPr/>
        <a:lstStyle/>
        <a:p>
          <a:endParaRPr lang="en-US"/>
        </a:p>
      </dgm:t>
    </dgm:pt>
    <dgm:pt modelId="{EEC4F205-FDAE-4937-90C0-FE06DE4E0217}" type="sibTrans" cxnId="{574FF641-FEDB-4411-8C16-058F9FF5D738}">
      <dgm:prSet/>
      <dgm:spPr/>
      <dgm:t>
        <a:bodyPr/>
        <a:lstStyle/>
        <a:p>
          <a:endParaRPr lang="en-US"/>
        </a:p>
      </dgm:t>
    </dgm:pt>
    <dgm:pt modelId="{91F1E156-64F2-4489-A540-1195BC8C8711}">
      <dgm:prSet phldrT="[Text]"/>
      <dgm:spPr/>
      <dgm:t>
        <a:bodyPr/>
        <a:lstStyle/>
        <a:p>
          <a:r>
            <a:rPr lang="en-US" b="1" dirty="0" smtClean="0"/>
            <a:t>Recognize the warning signs of identity theft</a:t>
          </a:r>
          <a:endParaRPr lang="en-US" b="1" dirty="0"/>
        </a:p>
      </dgm:t>
    </dgm:pt>
    <dgm:pt modelId="{BDEE154E-D5A9-4151-B99E-D0F387531FB8}" type="parTrans" cxnId="{6B046F40-6695-4F3E-AB9C-E17757F4962C}">
      <dgm:prSet/>
      <dgm:spPr/>
      <dgm:t>
        <a:bodyPr/>
        <a:lstStyle/>
        <a:p>
          <a:endParaRPr lang="en-US"/>
        </a:p>
      </dgm:t>
    </dgm:pt>
    <dgm:pt modelId="{95C03377-38A0-4220-AA60-E6950A4B8390}" type="sibTrans" cxnId="{6B046F40-6695-4F3E-AB9C-E17757F4962C}">
      <dgm:prSet/>
      <dgm:spPr/>
      <dgm:t>
        <a:bodyPr/>
        <a:lstStyle/>
        <a:p>
          <a:endParaRPr lang="en-US"/>
        </a:p>
      </dgm:t>
    </dgm:pt>
    <dgm:pt modelId="{54C59B43-6110-475A-828A-FF24A08F73BE}">
      <dgm:prSet phldrT="[Text]"/>
      <dgm:spPr/>
      <dgm:t>
        <a:bodyPr/>
        <a:lstStyle/>
        <a:p>
          <a:r>
            <a:rPr lang="en-US" dirty="0" smtClean="0"/>
            <a:t>Catch Me If You Can 5.0.43</a:t>
          </a:r>
          <a:endParaRPr lang="en-US" dirty="0"/>
        </a:p>
      </dgm:t>
    </dgm:pt>
    <dgm:pt modelId="{F3871421-F18A-4771-A822-5867D8025669}" type="parTrans" cxnId="{D44598DD-D67E-4863-AD34-80AE45269393}">
      <dgm:prSet/>
      <dgm:spPr/>
      <dgm:t>
        <a:bodyPr/>
        <a:lstStyle/>
        <a:p>
          <a:endParaRPr lang="en-US"/>
        </a:p>
      </dgm:t>
    </dgm:pt>
    <dgm:pt modelId="{56ADBFE0-DF4D-47B1-804C-1859AB2615ED}" type="sibTrans" cxnId="{D44598DD-D67E-4863-AD34-80AE45269393}">
      <dgm:prSet/>
      <dgm:spPr/>
      <dgm:t>
        <a:bodyPr/>
        <a:lstStyle/>
        <a:p>
          <a:endParaRPr lang="en-US"/>
        </a:p>
      </dgm:t>
    </dgm:pt>
    <dgm:pt modelId="{AEA27FC5-BE3D-40CE-8AA8-EE6B450EB231}">
      <dgm:prSet phldrT="[Text]"/>
      <dgm:spPr/>
      <dgm:t>
        <a:bodyPr/>
        <a:lstStyle/>
        <a:p>
          <a:r>
            <a:rPr lang="en-US" dirty="0" smtClean="0"/>
            <a:t>Identity Theft Interview 1.3.1.A2</a:t>
          </a:r>
          <a:endParaRPr lang="en-US" dirty="0"/>
        </a:p>
      </dgm:t>
    </dgm:pt>
    <dgm:pt modelId="{9A17E44D-A3DE-4EA5-9F74-8A3A2B532FBE}" type="parTrans" cxnId="{D949006D-7BDC-4C46-A4E9-38E6400C2070}">
      <dgm:prSet/>
      <dgm:spPr/>
      <dgm:t>
        <a:bodyPr/>
        <a:lstStyle/>
        <a:p>
          <a:endParaRPr lang="en-US"/>
        </a:p>
      </dgm:t>
    </dgm:pt>
    <dgm:pt modelId="{97F4C54F-A011-46C0-BA7C-139B417C9037}" type="sibTrans" cxnId="{D949006D-7BDC-4C46-A4E9-38E6400C2070}">
      <dgm:prSet/>
      <dgm:spPr/>
      <dgm:t>
        <a:bodyPr/>
        <a:lstStyle/>
        <a:p>
          <a:endParaRPr lang="en-US"/>
        </a:p>
      </dgm:t>
    </dgm:pt>
    <dgm:pt modelId="{E897D226-AFD1-4DFA-A2D2-9E241F590F3F}" type="pres">
      <dgm:prSet presAssocID="{90F840C8-4943-46FD-9773-8A9EBD5082E3}" presName="Name0" presStyleCnt="0">
        <dgm:presLayoutVars>
          <dgm:dir/>
          <dgm:animLvl val="lvl"/>
          <dgm:resizeHandles val="exact"/>
        </dgm:presLayoutVars>
      </dgm:prSet>
      <dgm:spPr/>
      <dgm:t>
        <a:bodyPr/>
        <a:lstStyle/>
        <a:p>
          <a:endParaRPr lang="en-US"/>
        </a:p>
      </dgm:t>
    </dgm:pt>
    <dgm:pt modelId="{928E5443-A3E9-4E38-8F43-B9686BC150BF}" type="pres">
      <dgm:prSet presAssocID="{BC00A76B-339F-4A70-9783-AA7BB9DDB95F}" presName="composite" presStyleCnt="0"/>
      <dgm:spPr/>
    </dgm:pt>
    <dgm:pt modelId="{594A359D-381B-4732-90EB-8153363F0DA9}" type="pres">
      <dgm:prSet presAssocID="{BC00A76B-339F-4A70-9783-AA7BB9DDB95F}" presName="parTx" presStyleLbl="alignNode1" presStyleIdx="0" presStyleCnt="3">
        <dgm:presLayoutVars>
          <dgm:chMax val="0"/>
          <dgm:chPref val="0"/>
          <dgm:bulletEnabled val="1"/>
        </dgm:presLayoutVars>
      </dgm:prSet>
      <dgm:spPr/>
      <dgm:t>
        <a:bodyPr/>
        <a:lstStyle/>
        <a:p>
          <a:endParaRPr lang="en-US"/>
        </a:p>
      </dgm:t>
    </dgm:pt>
    <dgm:pt modelId="{1825976B-164A-428A-9439-14448796A93E}" type="pres">
      <dgm:prSet presAssocID="{BC00A76B-339F-4A70-9783-AA7BB9DDB95F}" presName="desTx" presStyleLbl="alignAccFollowNode1" presStyleIdx="0" presStyleCnt="3">
        <dgm:presLayoutVars>
          <dgm:bulletEnabled val="1"/>
        </dgm:presLayoutVars>
      </dgm:prSet>
      <dgm:spPr/>
      <dgm:t>
        <a:bodyPr/>
        <a:lstStyle/>
        <a:p>
          <a:endParaRPr lang="en-US"/>
        </a:p>
      </dgm:t>
    </dgm:pt>
    <dgm:pt modelId="{AD51AF21-E013-4FB4-8F1C-D875F9969CAA}" type="pres">
      <dgm:prSet presAssocID="{E92E8269-CC16-40BA-8413-F2AB2EF30300}" presName="space" presStyleCnt="0"/>
      <dgm:spPr/>
    </dgm:pt>
    <dgm:pt modelId="{05A5B2BA-B641-49E6-9119-B3E2D5E02140}" type="pres">
      <dgm:prSet presAssocID="{BDD55AFF-0E71-45CB-9AF2-AEFC9B61E7E3}" presName="composite" presStyleCnt="0"/>
      <dgm:spPr/>
    </dgm:pt>
    <dgm:pt modelId="{81B5372C-6DBA-48A5-88CA-0F64D0DA2CA1}" type="pres">
      <dgm:prSet presAssocID="{BDD55AFF-0E71-45CB-9AF2-AEFC9B61E7E3}" presName="parTx" presStyleLbl="alignNode1" presStyleIdx="1" presStyleCnt="3">
        <dgm:presLayoutVars>
          <dgm:chMax val="0"/>
          <dgm:chPref val="0"/>
          <dgm:bulletEnabled val="1"/>
        </dgm:presLayoutVars>
      </dgm:prSet>
      <dgm:spPr/>
      <dgm:t>
        <a:bodyPr/>
        <a:lstStyle/>
        <a:p>
          <a:endParaRPr lang="en-US"/>
        </a:p>
      </dgm:t>
    </dgm:pt>
    <dgm:pt modelId="{41265E6E-F0A1-4FDE-BC6A-A8768F2FCBF1}" type="pres">
      <dgm:prSet presAssocID="{BDD55AFF-0E71-45CB-9AF2-AEFC9B61E7E3}" presName="desTx" presStyleLbl="alignAccFollowNode1" presStyleIdx="1" presStyleCnt="3">
        <dgm:presLayoutVars>
          <dgm:bulletEnabled val="1"/>
        </dgm:presLayoutVars>
      </dgm:prSet>
      <dgm:spPr/>
      <dgm:t>
        <a:bodyPr/>
        <a:lstStyle/>
        <a:p>
          <a:endParaRPr lang="en-US"/>
        </a:p>
      </dgm:t>
    </dgm:pt>
    <dgm:pt modelId="{FD970763-38B9-423A-8A55-FD5ACE0DCCB4}" type="pres">
      <dgm:prSet presAssocID="{02AA4D6D-81ED-41BB-94B5-EC281A75C4CD}" presName="space" presStyleCnt="0"/>
      <dgm:spPr/>
    </dgm:pt>
    <dgm:pt modelId="{B0F38AC2-27E0-4901-82F7-A45D7CFA61DF}" type="pres">
      <dgm:prSet presAssocID="{91F1E156-64F2-4489-A540-1195BC8C8711}" presName="composite" presStyleCnt="0"/>
      <dgm:spPr/>
    </dgm:pt>
    <dgm:pt modelId="{A0BA1B20-A3B4-4BC5-9FD4-20725A96D008}" type="pres">
      <dgm:prSet presAssocID="{91F1E156-64F2-4489-A540-1195BC8C8711}" presName="parTx" presStyleLbl="alignNode1" presStyleIdx="2" presStyleCnt="3">
        <dgm:presLayoutVars>
          <dgm:chMax val="0"/>
          <dgm:chPref val="0"/>
          <dgm:bulletEnabled val="1"/>
        </dgm:presLayoutVars>
      </dgm:prSet>
      <dgm:spPr/>
      <dgm:t>
        <a:bodyPr/>
        <a:lstStyle/>
        <a:p>
          <a:endParaRPr lang="en-US"/>
        </a:p>
      </dgm:t>
    </dgm:pt>
    <dgm:pt modelId="{28A24283-0BE5-4A6A-B6CE-BC84E4BCFABC}" type="pres">
      <dgm:prSet presAssocID="{91F1E156-64F2-4489-A540-1195BC8C8711}" presName="desTx" presStyleLbl="alignAccFollowNode1" presStyleIdx="2" presStyleCnt="3">
        <dgm:presLayoutVars>
          <dgm:bulletEnabled val="1"/>
        </dgm:presLayoutVars>
      </dgm:prSet>
      <dgm:spPr/>
      <dgm:t>
        <a:bodyPr/>
        <a:lstStyle/>
        <a:p>
          <a:endParaRPr lang="en-US"/>
        </a:p>
      </dgm:t>
    </dgm:pt>
  </dgm:ptLst>
  <dgm:cxnLst>
    <dgm:cxn modelId="{D44598DD-D67E-4863-AD34-80AE45269393}" srcId="{91F1E156-64F2-4489-A540-1195BC8C8711}" destId="{54C59B43-6110-475A-828A-FF24A08F73BE}" srcOrd="0" destOrd="0" parTransId="{F3871421-F18A-4771-A822-5867D8025669}" sibTransId="{56ADBFE0-DF4D-47B1-804C-1859AB2615ED}"/>
    <dgm:cxn modelId="{8F3B6AB5-BEA2-4260-B3D7-C3CA3CCAF699}" type="presOf" srcId="{54C59B43-6110-475A-828A-FF24A08F73BE}" destId="{28A24283-0BE5-4A6A-B6CE-BC84E4BCFABC}" srcOrd="0" destOrd="0" presId="urn:microsoft.com/office/officeart/2005/8/layout/hList1"/>
    <dgm:cxn modelId="{ABE4A9C8-5DB7-47E5-AF07-34304BC51967}" type="presOf" srcId="{91F1E156-64F2-4489-A540-1195BC8C8711}" destId="{A0BA1B20-A3B4-4BC5-9FD4-20725A96D008}" srcOrd="0" destOrd="0" presId="urn:microsoft.com/office/officeart/2005/8/layout/hList1"/>
    <dgm:cxn modelId="{95D39306-0FF0-4CBB-9AEB-542BD154D445}" srcId="{BDD55AFF-0E71-45CB-9AF2-AEFC9B61E7E3}" destId="{C78EC2A8-E5DA-42AB-AB68-7EB08EDDA93A}" srcOrd="0" destOrd="0" parTransId="{3A650CBF-902E-48FF-A3AB-24771871E2F2}" sibTransId="{ECC4B209-D8E1-49AF-AB47-08A33440BD16}"/>
    <dgm:cxn modelId="{72CB0DDE-0654-4B31-9570-CE4F586E7A5C}" type="presOf" srcId="{4EF8F36D-2D70-4C21-AD78-BBFB2F867A73}" destId="{1825976B-164A-428A-9439-14448796A93E}" srcOrd="0" destOrd="1" presId="urn:microsoft.com/office/officeart/2005/8/layout/hList1"/>
    <dgm:cxn modelId="{574FF641-FEDB-4411-8C16-058F9FF5D738}" srcId="{BDD55AFF-0E71-45CB-9AF2-AEFC9B61E7E3}" destId="{1F3E78B2-73E4-48B3-AB51-95D7ABD6D737}" srcOrd="1" destOrd="0" parTransId="{4041D154-F95D-4563-8D50-E48946D8C465}" sibTransId="{EEC4F205-FDAE-4937-90C0-FE06DE4E0217}"/>
    <dgm:cxn modelId="{7F25508A-08B3-4899-9467-D4BA9E63B696}" type="presOf" srcId="{AEA27FC5-BE3D-40CE-8AA8-EE6B450EB231}" destId="{28A24283-0BE5-4A6A-B6CE-BC84E4BCFABC}" srcOrd="0" destOrd="1" presId="urn:microsoft.com/office/officeart/2005/8/layout/hList1"/>
    <dgm:cxn modelId="{2D42DDD1-6498-4344-8B9F-13F69819FB5C}" srcId="{90F840C8-4943-46FD-9773-8A9EBD5082E3}" destId="{BC00A76B-339F-4A70-9783-AA7BB9DDB95F}" srcOrd="0" destOrd="0" parTransId="{B7B9DB33-A1A5-4572-A11F-9A246D941B2A}" sibTransId="{E92E8269-CC16-40BA-8413-F2AB2EF30300}"/>
    <dgm:cxn modelId="{636A2096-23E7-45C1-954E-9D5F56EA9A3D}" type="presOf" srcId="{C78EC2A8-E5DA-42AB-AB68-7EB08EDDA93A}" destId="{41265E6E-F0A1-4FDE-BC6A-A8768F2FCBF1}" srcOrd="0" destOrd="0" presId="urn:microsoft.com/office/officeart/2005/8/layout/hList1"/>
    <dgm:cxn modelId="{FC45F085-9793-4637-8650-C8F510E4EC03}" type="presOf" srcId="{90F840C8-4943-46FD-9773-8A9EBD5082E3}" destId="{E897D226-AFD1-4DFA-A2D2-9E241F590F3F}" srcOrd="0" destOrd="0" presId="urn:microsoft.com/office/officeart/2005/8/layout/hList1"/>
    <dgm:cxn modelId="{7F018994-9452-481A-8866-1CD76F623036}" srcId="{BC00A76B-339F-4A70-9783-AA7BB9DDB95F}" destId="{2244F2DB-3EC4-40BC-81B6-5D892CB4C3CD}" srcOrd="0" destOrd="0" parTransId="{5FE7E8A5-6FDF-437D-A3BE-5B56B4BE8139}" sibTransId="{2620AB41-2832-41CF-BB79-83BB5248ADDA}"/>
    <dgm:cxn modelId="{98EC43D8-20F2-4C73-8405-D51D5C87C739}" type="presOf" srcId="{BDD55AFF-0E71-45CB-9AF2-AEFC9B61E7E3}" destId="{81B5372C-6DBA-48A5-88CA-0F64D0DA2CA1}" srcOrd="0" destOrd="0" presId="urn:microsoft.com/office/officeart/2005/8/layout/hList1"/>
    <dgm:cxn modelId="{6EE1224C-A272-4398-B570-B4E3D68A650C}" type="presOf" srcId="{1F3E78B2-73E4-48B3-AB51-95D7ABD6D737}" destId="{41265E6E-F0A1-4FDE-BC6A-A8768F2FCBF1}" srcOrd="0" destOrd="1" presId="urn:microsoft.com/office/officeart/2005/8/layout/hList1"/>
    <dgm:cxn modelId="{C7AE9716-94E6-4ED1-B87B-9779AABFF6DE}" type="presOf" srcId="{2244F2DB-3EC4-40BC-81B6-5D892CB4C3CD}" destId="{1825976B-164A-428A-9439-14448796A93E}" srcOrd="0" destOrd="0" presId="urn:microsoft.com/office/officeart/2005/8/layout/hList1"/>
    <dgm:cxn modelId="{CA929570-5338-48A8-8FCE-1F8983AA3319}" srcId="{90F840C8-4943-46FD-9773-8A9EBD5082E3}" destId="{BDD55AFF-0E71-45CB-9AF2-AEFC9B61E7E3}" srcOrd="1" destOrd="0" parTransId="{9A79661F-25B5-4408-94DC-4BAECD4AC413}" sibTransId="{02AA4D6D-81ED-41BB-94B5-EC281A75C4CD}"/>
    <dgm:cxn modelId="{6B046F40-6695-4F3E-AB9C-E17757F4962C}" srcId="{90F840C8-4943-46FD-9773-8A9EBD5082E3}" destId="{91F1E156-64F2-4489-A540-1195BC8C8711}" srcOrd="2" destOrd="0" parTransId="{BDEE154E-D5A9-4151-B99E-D0F387531FB8}" sibTransId="{95C03377-38A0-4220-AA60-E6950A4B8390}"/>
    <dgm:cxn modelId="{8F9BD4A6-638F-44F7-8FF5-C3DFF4113D4B}" type="presOf" srcId="{BC00A76B-339F-4A70-9783-AA7BB9DDB95F}" destId="{594A359D-381B-4732-90EB-8153363F0DA9}" srcOrd="0" destOrd="0" presId="urn:microsoft.com/office/officeart/2005/8/layout/hList1"/>
    <dgm:cxn modelId="{D949006D-7BDC-4C46-A4E9-38E6400C2070}" srcId="{91F1E156-64F2-4489-A540-1195BC8C8711}" destId="{AEA27FC5-BE3D-40CE-8AA8-EE6B450EB231}" srcOrd="1" destOrd="0" parTransId="{9A17E44D-A3DE-4EA5-9F74-8A3A2B532FBE}" sibTransId="{97F4C54F-A011-46C0-BA7C-139B417C9037}"/>
    <dgm:cxn modelId="{2DF13918-2787-47F4-8019-7C215D6220BB}" srcId="{BC00A76B-339F-4A70-9783-AA7BB9DDB95F}" destId="{4EF8F36D-2D70-4C21-AD78-BBFB2F867A73}" srcOrd="1" destOrd="0" parTransId="{F495075E-98F7-48E3-9D32-4ECF734E24C6}" sibTransId="{C453432B-989E-4AA4-A3C6-DAB97C6D4CE5}"/>
    <dgm:cxn modelId="{C69A76D4-E95E-4BB7-8EFD-E5D3466FEE43}" type="presParOf" srcId="{E897D226-AFD1-4DFA-A2D2-9E241F590F3F}" destId="{928E5443-A3E9-4E38-8F43-B9686BC150BF}" srcOrd="0" destOrd="0" presId="urn:microsoft.com/office/officeart/2005/8/layout/hList1"/>
    <dgm:cxn modelId="{8AF211EB-52B9-47AD-A75E-BCB2E57E7D22}" type="presParOf" srcId="{928E5443-A3E9-4E38-8F43-B9686BC150BF}" destId="{594A359D-381B-4732-90EB-8153363F0DA9}" srcOrd="0" destOrd="0" presId="urn:microsoft.com/office/officeart/2005/8/layout/hList1"/>
    <dgm:cxn modelId="{683E9000-A38F-40C8-B5C5-AF2437FE76F2}" type="presParOf" srcId="{928E5443-A3E9-4E38-8F43-B9686BC150BF}" destId="{1825976B-164A-428A-9439-14448796A93E}" srcOrd="1" destOrd="0" presId="urn:microsoft.com/office/officeart/2005/8/layout/hList1"/>
    <dgm:cxn modelId="{F7BA2F0C-3A01-44E7-94AC-A354622CF3AF}" type="presParOf" srcId="{E897D226-AFD1-4DFA-A2D2-9E241F590F3F}" destId="{AD51AF21-E013-4FB4-8F1C-D875F9969CAA}" srcOrd="1" destOrd="0" presId="urn:microsoft.com/office/officeart/2005/8/layout/hList1"/>
    <dgm:cxn modelId="{614A90DC-A943-46FF-BD05-C9FBAEB49BDF}" type="presParOf" srcId="{E897D226-AFD1-4DFA-A2D2-9E241F590F3F}" destId="{05A5B2BA-B641-49E6-9119-B3E2D5E02140}" srcOrd="2" destOrd="0" presId="urn:microsoft.com/office/officeart/2005/8/layout/hList1"/>
    <dgm:cxn modelId="{6AFC5ED0-4DFA-4FBA-AFE5-394D88B07FAD}" type="presParOf" srcId="{05A5B2BA-B641-49E6-9119-B3E2D5E02140}" destId="{81B5372C-6DBA-48A5-88CA-0F64D0DA2CA1}" srcOrd="0" destOrd="0" presId="urn:microsoft.com/office/officeart/2005/8/layout/hList1"/>
    <dgm:cxn modelId="{048F3B7C-DD1C-4019-9915-D2DF2E821E85}" type="presParOf" srcId="{05A5B2BA-B641-49E6-9119-B3E2D5E02140}" destId="{41265E6E-F0A1-4FDE-BC6A-A8768F2FCBF1}" srcOrd="1" destOrd="0" presId="urn:microsoft.com/office/officeart/2005/8/layout/hList1"/>
    <dgm:cxn modelId="{6F2CBF86-CF01-4B46-ABF1-6F32166DA4FF}" type="presParOf" srcId="{E897D226-AFD1-4DFA-A2D2-9E241F590F3F}" destId="{FD970763-38B9-423A-8A55-FD5ACE0DCCB4}" srcOrd="3" destOrd="0" presId="urn:microsoft.com/office/officeart/2005/8/layout/hList1"/>
    <dgm:cxn modelId="{AED76736-C6B3-4307-A31F-BBA207EFB279}" type="presParOf" srcId="{E897D226-AFD1-4DFA-A2D2-9E241F590F3F}" destId="{B0F38AC2-27E0-4901-82F7-A45D7CFA61DF}" srcOrd="4" destOrd="0" presId="urn:microsoft.com/office/officeart/2005/8/layout/hList1"/>
    <dgm:cxn modelId="{829EF6F6-B887-4CE2-8E2C-D812F37D1822}" type="presParOf" srcId="{B0F38AC2-27E0-4901-82F7-A45D7CFA61DF}" destId="{A0BA1B20-A3B4-4BC5-9FD4-20725A96D008}" srcOrd="0" destOrd="0" presId="urn:microsoft.com/office/officeart/2005/8/layout/hList1"/>
    <dgm:cxn modelId="{9702B15F-5BAE-4C31-BEEE-AE91566C5D6F}" type="presParOf" srcId="{B0F38AC2-27E0-4901-82F7-A45D7CFA61DF}" destId="{28A24283-0BE5-4A6A-B6CE-BC84E4BCFAB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6717C-A743-4246-8AD0-370BB9CEDD2C}" type="doc">
      <dgm:prSet loTypeId="urn:microsoft.com/office/officeart/2005/8/layout/target3" loCatId="relationship" qsTypeId="urn:microsoft.com/office/officeart/2005/8/quickstyle/simple1" qsCatId="simple" csTypeId="urn:microsoft.com/office/officeart/2005/8/colors/colorful1#6" csCatId="colorful" phldr="1"/>
      <dgm:spPr/>
      <dgm:t>
        <a:bodyPr/>
        <a:lstStyle/>
        <a:p>
          <a:endParaRPr lang="en-US"/>
        </a:p>
      </dgm:t>
    </dgm:pt>
    <dgm:pt modelId="{9A642457-DFC8-49F4-979B-5FA641BE771D}">
      <dgm:prSet phldrT="[Text]"/>
      <dgm:spPr/>
      <dgm:t>
        <a:bodyPr/>
        <a:lstStyle/>
        <a:p>
          <a:r>
            <a:rPr lang="en-US" dirty="0" smtClean="0">
              <a:latin typeface="Calibri" pitchFamily="34" charset="0"/>
              <a:cs typeface="Calibri" pitchFamily="34" charset="0"/>
            </a:rPr>
            <a:t>National Master </a:t>
          </a:r>
          <a:r>
            <a:rPr lang="en-US" dirty="0" err="1" smtClean="0">
              <a:latin typeface="Calibri" pitchFamily="34" charset="0"/>
              <a:cs typeface="Calibri" pitchFamily="34" charset="0"/>
            </a:rPr>
            <a:t>Edu</a:t>
          </a:r>
          <a:r>
            <a:rPr lang="en-US" dirty="0" smtClean="0">
              <a:latin typeface="Calibri" pitchFamily="34" charset="0"/>
              <a:cs typeface="Calibri" pitchFamily="34" charset="0"/>
            </a:rPr>
            <a:t>.</a:t>
          </a:r>
          <a:endParaRPr lang="en-US" dirty="0">
            <a:latin typeface="Calibri" pitchFamily="34" charset="0"/>
            <a:cs typeface="Calibri" pitchFamily="34" charset="0"/>
          </a:endParaRPr>
        </a:p>
      </dgm:t>
    </dgm:pt>
    <dgm:pt modelId="{E759D161-507A-41CA-A009-6EDE409C1CA9}" type="parTrans" cxnId="{714CD73F-E238-4706-A4B7-E6A49A02DE30}">
      <dgm:prSet/>
      <dgm:spPr/>
      <dgm:t>
        <a:bodyPr/>
        <a:lstStyle/>
        <a:p>
          <a:endParaRPr lang="en-US"/>
        </a:p>
      </dgm:t>
    </dgm:pt>
    <dgm:pt modelId="{30CD4ADD-035C-43A9-8B53-77E9B16B7268}" type="sibTrans" cxnId="{714CD73F-E238-4706-A4B7-E6A49A02DE30}">
      <dgm:prSet/>
      <dgm:spPr/>
      <dgm:t>
        <a:bodyPr/>
        <a:lstStyle/>
        <a:p>
          <a:endParaRPr lang="en-US"/>
        </a:p>
      </dgm:t>
    </dgm:pt>
    <dgm:pt modelId="{CBC9B44F-0467-42C3-A393-3EC516BF4850}">
      <dgm:prSet phldrT="[Text]"/>
      <dgm:spPr/>
      <dgm:t>
        <a:bodyPr/>
        <a:lstStyle/>
        <a:p>
          <a:r>
            <a:rPr lang="en-US" dirty="0" smtClean="0">
              <a:latin typeface="Calibri" pitchFamily="34" charset="0"/>
              <a:cs typeface="Calibri" pitchFamily="34" charset="0"/>
            </a:rPr>
            <a:t>National trainers</a:t>
          </a:r>
          <a:endParaRPr lang="en-US" dirty="0">
            <a:latin typeface="Calibri" pitchFamily="34" charset="0"/>
            <a:cs typeface="Calibri" pitchFamily="34" charset="0"/>
          </a:endParaRPr>
        </a:p>
      </dgm:t>
    </dgm:pt>
    <dgm:pt modelId="{8EFD0428-DC5F-4E0B-83BF-2543E7D0ED7B}" type="parTrans" cxnId="{E7A1A6CD-449E-498B-8B81-29A576C8B9D4}">
      <dgm:prSet/>
      <dgm:spPr/>
      <dgm:t>
        <a:bodyPr/>
        <a:lstStyle/>
        <a:p>
          <a:endParaRPr lang="en-US"/>
        </a:p>
      </dgm:t>
    </dgm:pt>
    <dgm:pt modelId="{6608AFE7-3DBB-45FC-B606-650B1D957B35}" type="sibTrans" cxnId="{E7A1A6CD-449E-498B-8B81-29A576C8B9D4}">
      <dgm:prSet/>
      <dgm:spPr/>
      <dgm:t>
        <a:bodyPr/>
        <a:lstStyle/>
        <a:p>
          <a:endParaRPr lang="en-US"/>
        </a:p>
      </dgm:t>
    </dgm:pt>
    <dgm:pt modelId="{FD435BB9-791E-4595-818A-8A2263F3DB1E}">
      <dgm:prSet phldrT="[Text]"/>
      <dgm:spPr/>
      <dgm:t>
        <a:bodyPr/>
        <a:lstStyle/>
        <a:p>
          <a:r>
            <a:rPr lang="en-US" dirty="0" smtClean="0">
              <a:latin typeface="Calibri" pitchFamily="34" charset="0"/>
              <a:cs typeface="Calibri" pitchFamily="34" charset="0"/>
            </a:rPr>
            <a:t>Overall program guidance</a:t>
          </a:r>
          <a:endParaRPr lang="en-US" dirty="0">
            <a:latin typeface="Calibri" pitchFamily="34" charset="0"/>
            <a:cs typeface="Calibri" pitchFamily="34" charset="0"/>
          </a:endParaRPr>
        </a:p>
      </dgm:t>
    </dgm:pt>
    <dgm:pt modelId="{20CDAAB2-0B80-49E5-B05E-6E7C64C9A906}" type="parTrans" cxnId="{F06FED88-3B94-4EA2-9FE4-0729DE494421}">
      <dgm:prSet/>
      <dgm:spPr/>
      <dgm:t>
        <a:bodyPr/>
        <a:lstStyle/>
        <a:p>
          <a:endParaRPr lang="en-US"/>
        </a:p>
      </dgm:t>
    </dgm:pt>
    <dgm:pt modelId="{32995D2C-AD41-43B2-85F8-96DD2A2EF288}" type="sibTrans" cxnId="{F06FED88-3B94-4EA2-9FE4-0729DE494421}">
      <dgm:prSet/>
      <dgm:spPr/>
      <dgm:t>
        <a:bodyPr/>
        <a:lstStyle/>
        <a:p>
          <a:endParaRPr lang="en-US"/>
        </a:p>
      </dgm:t>
    </dgm:pt>
    <dgm:pt modelId="{31D0EA2A-56BA-4418-8D80-574A46FF8ED9}">
      <dgm:prSet phldrT="[Text]"/>
      <dgm:spPr/>
      <dgm:t>
        <a:bodyPr/>
        <a:lstStyle/>
        <a:p>
          <a:r>
            <a:rPr lang="en-US" dirty="0" smtClean="0">
              <a:latin typeface="Calibri" pitchFamily="34" charset="0"/>
              <a:cs typeface="Calibri" pitchFamily="34" charset="0"/>
            </a:rPr>
            <a:t>State Advocates</a:t>
          </a:r>
          <a:endParaRPr lang="en-US" dirty="0">
            <a:latin typeface="Calibri" pitchFamily="34" charset="0"/>
            <a:cs typeface="Calibri" pitchFamily="34" charset="0"/>
          </a:endParaRPr>
        </a:p>
      </dgm:t>
    </dgm:pt>
    <dgm:pt modelId="{F773B260-7013-443E-92C0-598B62EAEF46}" type="parTrans" cxnId="{FC094FF9-158D-4902-9DD6-A9A61B8B9967}">
      <dgm:prSet/>
      <dgm:spPr/>
      <dgm:t>
        <a:bodyPr/>
        <a:lstStyle/>
        <a:p>
          <a:endParaRPr lang="en-US"/>
        </a:p>
      </dgm:t>
    </dgm:pt>
    <dgm:pt modelId="{37D2396E-16C7-4AFE-ABFD-8855AF1F59F1}" type="sibTrans" cxnId="{FC094FF9-158D-4902-9DD6-A9A61B8B9967}">
      <dgm:prSet/>
      <dgm:spPr/>
      <dgm:t>
        <a:bodyPr/>
        <a:lstStyle/>
        <a:p>
          <a:endParaRPr lang="en-US"/>
        </a:p>
      </dgm:t>
    </dgm:pt>
    <dgm:pt modelId="{E7E4E00B-E2AA-434A-A058-C945F18687B8}">
      <dgm:prSet phldrT="[Text]"/>
      <dgm:spPr/>
      <dgm:t>
        <a:bodyPr/>
        <a:lstStyle/>
        <a:p>
          <a:r>
            <a:rPr lang="en-US" dirty="0" smtClean="0">
              <a:latin typeface="Calibri" pitchFamily="34" charset="0"/>
              <a:cs typeface="Calibri" pitchFamily="34" charset="0"/>
            </a:rPr>
            <a:t>Develop state specific resources</a:t>
          </a:r>
          <a:endParaRPr lang="en-US" dirty="0">
            <a:latin typeface="Calibri" pitchFamily="34" charset="0"/>
            <a:cs typeface="Calibri" pitchFamily="34" charset="0"/>
          </a:endParaRPr>
        </a:p>
      </dgm:t>
    </dgm:pt>
    <dgm:pt modelId="{91C236E2-01C5-4C37-A4CC-E9B514225086}" type="parTrans" cxnId="{011030FF-6464-4099-8CC3-4C24A70EF87F}">
      <dgm:prSet/>
      <dgm:spPr/>
      <dgm:t>
        <a:bodyPr/>
        <a:lstStyle/>
        <a:p>
          <a:endParaRPr lang="en-US"/>
        </a:p>
      </dgm:t>
    </dgm:pt>
    <dgm:pt modelId="{2A12EEDC-0F2D-48AB-9154-BDE8137204AC}" type="sibTrans" cxnId="{011030FF-6464-4099-8CC3-4C24A70EF87F}">
      <dgm:prSet/>
      <dgm:spPr/>
      <dgm:t>
        <a:bodyPr/>
        <a:lstStyle/>
        <a:p>
          <a:endParaRPr lang="en-US"/>
        </a:p>
      </dgm:t>
    </dgm:pt>
    <dgm:pt modelId="{5FA79DDF-00CB-4031-8044-ED95C817989F}">
      <dgm:prSet phldrT="[Text]"/>
      <dgm:spPr/>
      <dgm:t>
        <a:bodyPr/>
        <a:lstStyle/>
        <a:p>
          <a:r>
            <a:rPr lang="en-US" dirty="0" smtClean="0">
              <a:latin typeface="Calibri" pitchFamily="34" charset="0"/>
              <a:cs typeface="Calibri" pitchFamily="34" charset="0"/>
            </a:rPr>
            <a:t>Partner with FEFE</a:t>
          </a:r>
          <a:endParaRPr lang="en-US" dirty="0">
            <a:latin typeface="Calibri" pitchFamily="34" charset="0"/>
            <a:cs typeface="Calibri" pitchFamily="34" charset="0"/>
          </a:endParaRPr>
        </a:p>
      </dgm:t>
    </dgm:pt>
    <dgm:pt modelId="{0FE9AFF1-ADA7-4E35-A980-B0F75F7258DC}" type="parTrans" cxnId="{AAD2159B-27F3-49FA-AE6B-DA1D6302CB12}">
      <dgm:prSet/>
      <dgm:spPr/>
      <dgm:t>
        <a:bodyPr/>
        <a:lstStyle/>
        <a:p>
          <a:endParaRPr lang="en-US"/>
        </a:p>
      </dgm:t>
    </dgm:pt>
    <dgm:pt modelId="{43AAB16A-A9B3-45DB-A5D9-AC03BFC59070}" type="sibTrans" cxnId="{AAD2159B-27F3-49FA-AE6B-DA1D6302CB12}">
      <dgm:prSet/>
      <dgm:spPr/>
      <dgm:t>
        <a:bodyPr/>
        <a:lstStyle/>
        <a:p>
          <a:endParaRPr lang="en-US"/>
        </a:p>
      </dgm:t>
    </dgm:pt>
    <dgm:pt modelId="{C422F65A-0274-40F4-9272-632669F033CD}">
      <dgm:prSet phldrT="[Text]"/>
      <dgm:spPr>
        <a:ln>
          <a:solidFill>
            <a:srgbClr val="F6CB16"/>
          </a:solidFill>
        </a:ln>
      </dgm:spPr>
      <dgm:t>
        <a:bodyPr/>
        <a:lstStyle/>
        <a:p>
          <a:r>
            <a:rPr lang="en-US" dirty="0" smtClean="0">
              <a:latin typeface="Calibri" pitchFamily="34" charset="0"/>
              <a:cs typeface="Calibri" pitchFamily="34" charset="0"/>
            </a:rPr>
            <a:t>TCATS</a:t>
          </a:r>
          <a:endParaRPr lang="en-US" dirty="0">
            <a:latin typeface="Calibri" pitchFamily="34" charset="0"/>
            <a:cs typeface="Calibri" pitchFamily="34" charset="0"/>
          </a:endParaRPr>
        </a:p>
      </dgm:t>
    </dgm:pt>
    <dgm:pt modelId="{7BB75ED8-CBB8-4A9A-AF9F-33DDB1F07F56}" type="parTrans" cxnId="{E482C518-D3D8-4052-96B2-DA2BF2E42839}">
      <dgm:prSet/>
      <dgm:spPr/>
      <dgm:t>
        <a:bodyPr/>
        <a:lstStyle/>
        <a:p>
          <a:endParaRPr lang="en-US"/>
        </a:p>
      </dgm:t>
    </dgm:pt>
    <dgm:pt modelId="{6B4F9927-06F2-4517-9A38-4B2E7497A987}" type="sibTrans" cxnId="{E482C518-D3D8-4052-96B2-DA2BF2E42839}">
      <dgm:prSet/>
      <dgm:spPr/>
      <dgm:t>
        <a:bodyPr/>
        <a:lstStyle/>
        <a:p>
          <a:endParaRPr lang="en-US"/>
        </a:p>
      </dgm:t>
    </dgm:pt>
    <dgm:pt modelId="{289CFD88-7704-4130-A322-6BB287BE1B05}">
      <dgm:prSet phldrT="[Text]"/>
      <dgm:spPr/>
      <dgm:t>
        <a:bodyPr/>
        <a:lstStyle/>
        <a:p>
          <a:r>
            <a:rPr lang="en-US" dirty="0" smtClean="0">
              <a:latin typeface="Calibri" pitchFamily="34" charset="0"/>
              <a:cs typeface="Calibri" pitchFamily="34" charset="0"/>
            </a:rPr>
            <a:t>Volunteer</a:t>
          </a:r>
          <a:endParaRPr lang="en-US" dirty="0">
            <a:latin typeface="Calibri" pitchFamily="34" charset="0"/>
            <a:cs typeface="Calibri" pitchFamily="34" charset="0"/>
          </a:endParaRPr>
        </a:p>
      </dgm:t>
    </dgm:pt>
    <dgm:pt modelId="{834E0821-493F-469B-AE69-ADB667EF758E}" type="parTrans" cxnId="{98274618-5CFE-4CA4-8B79-B49131AD4901}">
      <dgm:prSet/>
      <dgm:spPr/>
      <dgm:t>
        <a:bodyPr/>
        <a:lstStyle/>
        <a:p>
          <a:endParaRPr lang="en-US"/>
        </a:p>
      </dgm:t>
    </dgm:pt>
    <dgm:pt modelId="{005351C6-D2D7-4FB0-951D-24A01CC3B532}" type="sibTrans" cxnId="{98274618-5CFE-4CA4-8B79-B49131AD4901}">
      <dgm:prSet/>
      <dgm:spPr/>
      <dgm:t>
        <a:bodyPr/>
        <a:lstStyle/>
        <a:p>
          <a:endParaRPr lang="en-US"/>
        </a:p>
      </dgm:t>
    </dgm:pt>
    <dgm:pt modelId="{B7B739EE-C1C5-4677-A60A-F9C65936A8E6}">
      <dgm:prSet phldrT="[Text]"/>
      <dgm:spPr/>
      <dgm:t>
        <a:bodyPr/>
        <a:lstStyle/>
        <a:p>
          <a:r>
            <a:rPr lang="en-US" dirty="0" smtClean="0">
              <a:latin typeface="Calibri" pitchFamily="34" charset="0"/>
              <a:cs typeface="Calibri" pitchFamily="34" charset="0"/>
            </a:rPr>
            <a:t>General feedback </a:t>
          </a:r>
          <a:endParaRPr lang="en-US" dirty="0">
            <a:latin typeface="Calibri" pitchFamily="34" charset="0"/>
            <a:cs typeface="Calibri" pitchFamily="34" charset="0"/>
          </a:endParaRPr>
        </a:p>
      </dgm:t>
    </dgm:pt>
    <dgm:pt modelId="{3DAA1AB5-58B6-4BFA-8DCB-C502B90FDF46}" type="parTrans" cxnId="{0128DB7E-302C-40EE-9D6A-B7C9EF5B94CE}">
      <dgm:prSet/>
      <dgm:spPr/>
      <dgm:t>
        <a:bodyPr/>
        <a:lstStyle/>
        <a:p>
          <a:endParaRPr lang="en-US"/>
        </a:p>
      </dgm:t>
    </dgm:pt>
    <dgm:pt modelId="{E8A6879D-B7D7-40D3-BA12-EB0A2861CB75}" type="sibTrans" cxnId="{0128DB7E-302C-40EE-9D6A-B7C9EF5B94CE}">
      <dgm:prSet/>
      <dgm:spPr/>
      <dgm:t>
        <a:bodyPr/>
        <a:lstStyle/>
        <a:p>
          <a:endParaRPr lang="en-US"/>
        </a:p>
      </dgm:t>
    </dgm:pt>
    <dgm:pt modelId="{BD9E91FC-0ABE-40D2-AB68-A83CDF81B22B}" type="pres">
      <dgm:prSet presAssocID="{49B6717C-A743-4246-8AD0-370BB9CEDD2C}" presName="Name0" presStyleCnt="0">
        <dgm:presLayoutVars>
          <dgm:chMax val="7"/>
          <dgm:dir/>
          <dgm:animLvl val="lvl"/>
          <dgm:resizeHandles val="exact"/>
        </dgm:presLayoutVars>
      </dgm:prSet>
      <dgm:spPr/>
      <dgm:t>
        <a:bodyPr/>
        <a:lstStyle/>
        <a:p>
          <a:endParaRPr lang="en-US"/>
        </a:p>
      </dgm:t>
    </dgm:pt>
    <dgm:pt modelId="{65F05EFB-1F0E-4804-A449-C1F978D32CF2}" type="pres">
      <dgm:prSet presAssocID="{9A642457-DFC8-49F4-979B-5FA641BE771D}" presName="circle1" presStyleLbl="node1" presStyleIdx="0" presStyleCnt="3" custLinFactNeighborY="-666"/>
      <dgm:spPr>
        <a:solidFill>
          <a:schemeClr val="tx2">
            <a:lumMod val="75000"/>
          </a:schemeClr>
        </a:solidFill>
      </dgm:spPr>
    </dgm:pt>
    <dgm:pt modelId="{0E28285B-42AD-44AB-B7C5-C3BF89733971}" type="pres">
      <dgm:prSet presAssocID="{9A642457-DFC8-49F4-979B-5FA641BE771D}" presName="space" presStyleCnt="0"/>
      <dgm:spPr/>
    </dgm:pt>
    <dgm:pt modelId="{F48DE53B-4386-4D95-BD0D-DA374F9A75D8}" type="pres">
      <dgm:prSet presAssocID="{9A642457-DFC8-49F4-979B-5FA641BE771D}" presName="rect1" presStyleLbl="alignAcc1" presStyleIdx="0" presStyleCnt="3"/>
      <dgm:spPr/>
      <dgm:t>
        <a:bodyPr/>
        <a:lstStyle/>
        <a:p>
          <a:endParaRPr lang="en-US"/>
        </a:p>
      </dgm:t>
    </dgm:pt>
    <dgm:pt modelId="{ADC0C37A-9F9C-4CB1-A19C-8CD9D46AEE11}" type="pres">
      <dgm:prSet presAssocID="{31D0EA2A-56BA-4418-8D80-574A46FF8ED9}" presName="vertSpace2" presStyleLbl="node1" presStyleIdx="0" presStyleCnt="3"/>
      <dgm:spPr/>
    </dgm:pt>
    <dgm:pt modelId="{0991E96F-575B-4786-AFD2-340B3D8A22AB}" type="pres">
      <dgm:prSet presAssocID="{31D0EA2A-56BA-4418-8D80-574A46FF8ED9}" presName="circle2" presStyleLbl="node1" presStyleIdx="1" presStyleCnt="3"/>
      <dgm:spPr>
        <a:solidFill>
          <a:schemeClr val="accent3">
            <a:lumMod val="50000"/>
          </a:schemeClr>
        </a:solidFill>
      </dgm:spPr>
    </dgm:pt>
    <dgm:pt modelId="{C8E0587A-6B09-4A82-870E-6C6A02213A7D}" type="pres">
      <dgm:prSet presAssocID="{31D0EA2A-56BA-4418-8D80-574A46FF8ED9}" presName="rect2" presStyleLbl="alignAcc1" presStyleIdx="1" presStyleCnt="3"/>
      <dgm:spPr/>
      <dgm:t>
        <a:bodyPr/>
        <a:lstStyle/>
        <a:p>
          <a:endParaRPr lang="en-US"/>
        </a:p>
      </dgm:t>
    </dgm:pt>
    <dgm:pt modelId="{5A0CDBB1-5EC8-45CB-BD89-7936D5829EEF}" type="pres">
      <dgm:prSet presAssocID="{C422F65A-0274-40F4-9272-632669F033CD}" presName="vertSpace3" presStyleLbl="node1" presStyleIdx="1" presStyleCnt="3"/>
      <dgm:spPr/>
    </dgm:pt>
    <dgm:pt modelId="{8A1992C3-F745-4E6F-94D2-DE26440205D5}" type="pres">
      <dgm:prSet presAssocID="{C422F65A-0274-40F4-9272-632669F033CD}" presName="circle3" presStyleLbl="node1" presStyleIdx="2" presStyleCnt="3"/>
      <dgm:spPr>
        <a:solidFill>
          <a:srgbClr val="F6CB16"/>
        </a:solidFill>
      </dgm:spPr>
    </dgm:pt>
    <dgm:pt modelId="{74E70306-B963-4FC5-84C9-39CA13E09301}" type="pres">
      <dgm:prSet presAssocID="{C422F65A-0274-40F4-9272-632669F033CD}" presName="rect3" presStyleLbl="alignAcc1" presStyleIdx="2" presStyleCnt="3"/>
      <dgm:spPr/>
      <dgm:t>
        <a:bodyPr/>
        <a:lstStyle/>
        <a:p>
          <a:endParaRPr lang="en-US"/>
        </a:p>
      </dgm:t>
    </dgm:pt>
    <dgm:pt modelId="{F7F48267-A13E-4D78-9AB6-759E29DF5487}" type="pres">
      <dgm:prSet presAssocID="{9A642457-DFC8-49F4-979B-5FA641BE771D}" presName="rect1ParTx" presStyleLbl="alignAcc1" presStyleIdx="2" presStyleCnt="3">
        <dgm:presLayoutVars>
          <dgm:chMax val="1"/>
          <dgm:bulletEnabled val="1"/>
        </dgm:presLayoutVars>
      </dgm:prSet>
      <dgm:spPr/>
      <dgm:t>
        <a:bodyPr/>
        <a:lstStyle/>
        <a:p>
          <a:endParaRPr lang="en-US"/>
        </a:p>
      </dgm:t>
    </dgm:pt>
    <dgm:pt modelId="{1B8CBA7E-8C95-4F2C-9CD1-CEE968B45691}" type="pres">
      <dgm:prSet presAssocID="{9A642457-DFC8-49F4-979B-5FA641BE771D}" presName="rect1ChTx" presStyleLbl="alignAcc1" presStyleIdx="2" presStyleCnt="3">
        <dgm:presLayoutVars>
          <dgm:bulletEnabled val="1"/>
        </dgm:presLayoutVars>
      </dgm:prSet>
      <dgm:spPr/>
      <dgm:t>
        <a:bodyPr/>
        <a:lstStyle/>
        <a:p>
          <a:endParaRPr lang="en-US"/>
        </a:p>
      </dgm:t>
    </dgm:pt>
    <dgm:pt modelId="{16570E5C-F6D6-4109-BD74-F2693010F1C2}" type="pres">
      <dgm:prSet presAssocID="{31D0EA2A-56BA-4418-8D80-574A46FF8ED9}" presName="rect2ParTx" presStyleLbl="alignAcc1" presStyleIdx="2" presStyleCnt="3">
        <dgm:presLayoutVars>
          <dgm:chMax val="1"/>
          <dgm:bulletEnabled val="1"/>
        </dgm:presLayoutVars>
      </dgm:prSet>
      <dgm:spPr/>
      <dgm:t>
        <a:bodyPr/>
        <a:lstStyle/>
        <a:p>
          <a:endParaRPr lang="en-US"/>
        </a:p>
      </dgm:t>
    </dgm:pt>
    <dgm:pt modelId="{05F75909-15B8-4F8B-A56D-6CEE98C88F43}" type="pres">
      <dgm:prSet presAssocID="{31D0EA2A-56BA-4418-8D80-574A46FF8ED9}" presName="rect2ChTx" presStyleLbl="alignAcc1" presStyleIdx="2" presStyleCnt="3">
        <dgm:presLayoutVars>
          <dgm:bulletEnabled val="1"/>
        </dgm:presLayoutVars>
      </dgm:prSet>
      <dgm:spPr/>
      <dgm:t>
        <a:bodyPr/>
        <a:lstStyle/>
        <a:p>
          <a:endParaRPr lang="en-US"/>
        </a:p>
      </dgm:t>
    </dgm:pt>
    <dgm:pt modelId="{DE35E617-0722-44AD-84F2-F90617B2312D}" type="pres">
      <dgm:prSet presAssocID="{C422F65A-0274-40F4-9272-632669F033CD}" presName="rect3ParTx" presStyleLbl="alignAcc1" presStyleIdx="2" presStyleCnt="3">
        <dgm:presLayoutVars>
          <dgm:chMax val="1"/>
          <dgm:bulletEnabled val="1"/>
        </dgm:presLayoutVars>
      </dgm:prSet>
      <dgm:spPr/>
      <dgm:t>
        <a:bodyPr/>
        <a:lstStyle/>
        <a:p>
          <a:endParaRPr lang="en-US"/>
        </a:p>
      </dgm:t>
    </dgm:pt>
    <dgm:pt modelId="{BE7D323F-B8F6-4022-A132-7FF5C4882402}" type="pres">
      <dgm:prSet presAssocID="{C422F65A-0274-40F4-9272-632669F033CD}" presName="rect3ChTx" presStyleLbl="alignAcc1" presStyleIdx="2" presStyleCnt="3">
        <dgm:presLayoutVars>
          <dgm:bulletEnabled val="1"/>
        </dgm:presLayoutVars>
      </dgm:prSet>
      <dgm:spPr/>
      <dgm:t>
        <a:bodyPr/>
        <a:lstStyle/>
        <a:p>
          <a:endParaRPr lang="en-US"/>
        </a:p>
      </dgm:t>
    </dgm:pt>
  </dgm:ptLst>
  <dgm:cxnLst>
    <dgm:cxn modelId="{011030FF-6464-4099-8CC3-4C24A70EF87F}" srcId="{31D0EA2A-56BA-4418-8D80-574A46FF8ED9}" destId="{E7E4E00B-E2AA-434A-A058-C945F18687B8}" srcOrd="0" destOrd="0" parTransId="{91C236E2-01C5-4C37-A4CC-E9B514225086}" sibTransId="{2A12EEDC-0F2D-48AB-9154-BDE8137204AC}"/>
    <dgm:cxn modelId="{E7A1A6CD-449E-498B-8B81-29A576C8B9D4}" srcId="{9A642457-DFC8-49F4-979B-5FA641BE771D}" destId="{CBC9B44F-0467-42C3-A393-3EC516BF4850}" srcOrd="0" destOrd="0" parTransId="{8EFD0428-DC5F-4E0B-83BF-2543E7D0ED7B}" sibTransId="{6608AFE7-3DBB-45FC-B606-650B1D957B35}"/>
    <dgm:cxn modelId="{E482C518-D3D8-4052-96B2-DA2BF2E42839}" srcId="{49B6717C-A743-4246-8AD0-370BB9CEDD2C}" destId="{C422F65A-0274-40F4-9272-632669F033CD}" srcOrd="2" destOrd="0" parTransId="{7BB75ED8-CBB8-4A9A-AF9F-33DDB1F07F56}" sibTransId="{6B4F9927-06F2-4517-9A38-4B2E7497A987}"/>
    <dgm:cxn modelId="{FC094FF9-158D-4902-9DD6-A9A61B8B9967}" srcId="{49B6717C-A743-4246-8AD0-370BB9CEDD2C}" destId="{31D0EA2A-56BA-4418-8D80-574A46FF8ED9}" srcOrd="1" destOrd="0" parTransId="{F773B260-7013-443E-92C0-598B62EAEF46}" sibTransId="{37D2396E-16C7-4AFE-ABFD-8855AF1F59F1}"/>
    <dgm:cxn modelId="{2201E556-6DB2-4F1B-98DA-64679245210F}" type="presOf" srcId="{9A642457-DFC8-49F4-979B-5FA641BE771D}" destId="{F7F48267-A13E-4D78-9AB6-759E29DF5487}" srcOrd="1" destOrd="0" presId="urn:microsoft.com/office/officeart/2005/8/layout/target3"/>
    <dgm:cxn modelId="{84527BFA-AA0B-495A-A007-8EBE7D4E1E25}" type="presOf" srcId="{31D0EA2A-56BA-4418-8D80-574A46FF8ED9}" destId="{16570E5C-F6D6-4109-BD74-F2693010F1C2}" srcOrd="1" destOrd="0" presId="urn:microsoft.com/office/officeart/2005/8/layout/target3"/>
    <dgm:cxn modelId="{0128DB7E-302C-40EE-9D6A-B7C9EF5B94CE}" srcId="{C422F65A-0274-40F4-9272-632669F033CD}" destId="{B7B739EE-C1C5-4677-A60A-F9C65936A8E6}" srcOrd="1" destOrd="0" parTransId="{3DAA1AB5-58B6-4BFA-8DCB-C502B90FDF46}" sibTransId="{E8A6879D-B7D7-40D3-BA12-EB0A2861CB75}"/>
    <dgm:cxn modelId="{E20A2A11-6693-4FEB-832D-80E8EC5E57C8}" type="presOf" srcId="{B7B739EE-C1C5-4677-A60A-F9C65936A8E6}" destId="{BE7D323F-B8F6-4022-A132-7FF5C4882402}" srcOrd="0" destOrd="1" presId="urn:microsoft.com/office/officeart/2005/8/layout/target3"/>
    <dgm:cxn modelId="{D26B5AF2-B173-4F9B-BAE6-D59BF2F4DF74}" type="presOf" srcId="{5FA79DDF-00CB-4031-8044-ED95C817989F}" destId="{05F75909-15B8-4F8B-A56D-6CEE98C88F43}" srcOrd="0" destOrd="1" presId="urn:microsoft.com/office/officeart/2005/8/layout/target3"/>
    <dgm:cxn modelId="{3B08EF4A-0AA8-46E7-A5AD-76CDCB097AA6}" type="presOf" srcId="{289CFD88-7704-4130-A322-6BB287BE1B05}" destId="{BE7D323F-B8F6-4022-A132-7FF5C4882402}" srcOrd="0" destOrd="0" presId="urn:microsoft.com/office/officeart/2005/8/layout/target3"/>
    <dgm:cxn modelId="{CE73C60A-5E5A-495D-A3FB-7F2D653C4870}" type="presOf" srcId="{31D0EA2A-56BA-4418-8D80-574A46FF8ED9}" destId="{C8E0587A-6B09-4A82-870E-6C6A02213A7D}" srcOrd="0" destOrd="0" presId="urn:microsoft.com/office/officeart/2005/8/layout/target3"/>
    <dgm:cxn modelId="{E0D03763-E601-48E6-A20D-DA5121475829}" type="presOf" srcId="{E7E4E00B-E2AA-434A-A058-C945F18687B8}" destId="{05F75909-15B8-4F8B-A56D-6CEE98C88F43}" srcOrd="0" destOrd="0" presId="urn:microsoft.com/office/officeart/2005/8/layout/target3"/>
    <dgm:cxn modelId="{714CD73F-E238-4706-A4B7-E6A49A02DE30}" srcId="{49B6717C-A743-4246-8AD0-370BB9CEDD2C}" destId="{9A642457-DFC8-49F4-979B-5FA641BE771D}" srcOrd="0" destOrd="0" parTransId="{E759D161-507A-41CA-A009-6EDE409C1CA9}" sibTransId="{30CD4ADD-035C-43A9-8B53-77E9B16B7268}"/>
    <dgm:cxn modelId="{AAD2159B-27F3-49FA-AE6B-DA1D6302CB12}" srcId="{31D0EA2A-56BA-4418-8D80-574A46FF8ED9}" destId="{5FA79DDF-00CB-4031-8044-ED95C817989F}" srcOrd="1" destOrd="0" parTransId="{0FE9AFF1-ADA7-4E35-A980-B0F75F7258DC}" sibTransId="{43AAB16A-A9B3-45DB-A5D9-AC03BFC59070}"/>
    <dgm:cxn modelId="{98274618-5CFE-4CA4-8B79-B49131AD4901}" srcId="{C422F65A-0274-40F4-9272-632669F033CD}" destId="{289CFD88-7704-4130-A322-6BB287BE1B05}" srcOrd="0" destOrd="0" parTransId="{834E0821-493F-469B-AE69-ADB667EF758E}" sibTransId="{005351C6-D2D7-4FB0-951D-24A01CC3B532}"/>
    <dgm:cxn modelId="{3479E29A-D814-4D0C-AEC4-3214777C0EF2}" type="presOf" srcId="{9A642457-DFC8-49F4-979B-5FA641BE771D}" destId="{F48DE53B-4386-4D95-BD0D-DA374F9A75D8}" srcOrd="0" destOrd="0" presId="urn:microsoft.com/office/officeart/2005/8/layout/target3"/>
    <dgm:cxn modelId="{49C2F7CC-878E-41A1-AA6A-95671400C2CC}" type="presOf" srcId="{C422F65A-0274-40F4-9272-632669F033CD}" destId="{74E70306-B963-4FC5-84C9-39CA13E09301}" srcOrd="0" destOrd="0" presId="urn:microsoft.com/office/officeart/2005/8/layout/target3"/>
    <dgm:cxn modelId="{F06FED88-3B94-4EA2-9FE4-0729DE494421}" srcId="{9A642457-DFC8-49F4-979B-5FA641BE771D}" destId="{FD435BB9-791E-4595-818A-8A2263F3DB1E}" srcOrd="1" destOrd="0" parTransId="{20CDAAB2-0B80-49E5-B05E-6E7C64C9A906}" sibTransId="{32995D2C-AD41-43B2-85F8-96DD2A2EF288}"/>
    <dgm:cxn modelId="{534C8BC9-9498-4ED1-B6C7-9AEFC421BD49}" type="presOf" srcId="{49B6717C-A743-4246-8AD0-370BB9CEDD2C}" destId="{BD9E91FC-0ABE-40D2-AB68-A83CDF81B22B}" srcOrd="0" destOrd="0" presId="urn:microsoft.com/office/officeart/2005/8/layout/target3"/>
    <dgm:cxn modelId="{8803C42C-A5D8-43F0-90E1-20DAAD217C18}" type="presOf" srcId="{FD435BB9-791E-4595-818A-8A2263F3DB1E}" destId="{1B8CBA7E-8C95-4F2C-9CD1-CEE968B45691}" srcOrd="0" destOrd="1" presId="urn:microsoft.com/office/officeart/2005/8/layout/target3"/>
    <dgm:cxn modelId="{558CF631-1666-452E-8AF3-94308B069F8D}" type="presOf" srcId="{C422F65A-0274-40F4-9272-632669F033CD}" destId="{DE35E617-0722-44AD-84F2-F90617B2312D}" srcOrd="1" destOrd="0" presId="urn:microsoft.com/office/officeart/2005/8/layout/target3"/>
    <dgm:cxn modelId="{D2211987-13AF-42A1-ACFF-98C460B03BA1}" type="presOf" srcId="{CBC9B44F-0467-42C3-A393-3EC516BF4850}" destId="{1B8CBA7E-8C95-4F2C-9CD1-CEE968B45691}" srcOrd="0" destOrd="0" presId="urn:microsoft.com/office/officeart/2005/8/layout/target3"/>
    <dgm:cxn modelId="{37829117-7E20-490E-A2CE-BC14E172D1F0}" type="presParOf" srcId="{BD9E91FC-0ABE-40D2-AB68-A83CDF81B22B}" destId="{65F05EFB-1F0E-4804-A449-C1F978D32CF2}" srcOrd="0" destOrd="0" presId="urn:microsoft.com/office/officeart/2005/8/layout/target3"/>
    <dgm:cxn modelId="{9E83207C-88FB-4111-A0E5-B6CF93892D16}" type="presParOf" srcId="{BD9E91FC-0ABE-40D2-AB68-A83CDF81B22B}" destId="{0E28285B-42AD-44AB-B7C5-C3BF89733971}" srcOrd="1" destOrd="0" presId="urn:microsoft.com/office/officeart/2005/8/layout/target3"/>
    <dgm:cxn modelId="{794F170A-33AF-4FE2-BA90-144A623D5F01}" type="presParOf" srcId="{BD9E91FC-0ABE-40D2-AB68-A83CDF81B22B}" destId="{F48DE53B-4386-4D95-BD0D-DA374F9A75D8}" srcOrd="2" destOrd="0" presId="urn:microsoft.com/office/officeart/2005/8/layout/target3"/>
    <dgm:cxn modelId="{ED4B5AF6-1E7F-4547-9422-5D0A6CA5E6ED}" type="presParOf" srcId="{BD9E91FC-0ABE-40D2-AB68-A83CDF81B22B}" destId="{ADC0C37A-9F9C-4CB1-A19C-8CD9D46AEE11}" srcOrd="3" destOrd="0" presId="urn:microsoft.com/office/officeart/2005/8/layout/target3"/>
    <dgm:cxn modelId="{9701AFCD-8CFD-425F-9314-B49034018A30}" type="presParOf" srcId="{BD9E91FC-0ABE-40D2-AB68-A83CDF81B22B}" destId="{0991E96F-575B-4786-AFD2-340B3D8A22AB}" srcOrd="4" destOrd="0" presId="urn:microsoft.com/office/officeart/2005/8/layout/target3"/>
    <dgm:cxn modelId="{61D30C6B-2AFE-4A32-967B-4AA3A9528DC6}" type="presParOf" srcId="{BD9E91FC-0ABE-40D2-AB68-A83CDF81B22B}" destId="{C8E0587A-6B09-4A82-870E-6C6A02213A7D}" srcOrd="5" destOrd="0" presId="urn:microsoft.com/office/officeart/2005/8/layout/target3"/>
    <dgm:cxn modelId="{D23870A9-AE6D-4A73-8979-9CABBEB454FA}" type="presParOf" srcId="{BD9E91FC-0ABE-40D2-AB68-A83CDF81B22B}" destId="{5A0CDBB1-5EC8-45CB-BD89-7936D5829EEF}" srcOrd="6" destOrd="0" presId="urn:microsoft.com/office/officeart/2005/8/layout/target3"/>
    <dgm:cxn modelId="{0F385FBE-5006-4492-A964-324D1222BEE5}" type="presParOf" srcId="{BD9E91FC-0ABE-40D2-AB68-A83CDF81B22B}" destId="{8A1992C3-F745-4E6F-94D2-DE26440205D5}" srcOrd="7" destOrd="0" presId="urn:microsoft.com/office/officeart/2005/8/layout/target3"/>
    <dgm:cxn modelId="{916C7BD8-444D-4890-942B-DA1C9265906E}" type="presParOf" srcId="{BD9E91FC-0ABE-40D2-AB68-A83CDF81B22B}" destId="{74E70306-B963-4FC5-84C9-39CA13E09301}" srcOrd="8" destOrd="0" presId="urn:microsoft.com/office/officeart/2005/8/layout/target3"/>
    <dgm:cxn modelId="{B31FBB26-57F5-4254-8BEC-A33BFDDD41FD}" type="presParOf" srcId="{BD9E91FC-0ABE-40D2-AB68-A83CDF81B22B}" destId="{F7F48267-A13E-4D78-9AB6-759E29DF5487}" srcOrd="9" destOrd="0" presId="urn:microsoft.com/office/officeart/2005/8/layout/target3"/>
    <dgm:cxn modelId="{8D00FCA3-AE12-49C3-BAD3-83EA4DEE5DE6}" type="presParOf" srcId="{BD9E91FC-0ABE-40D2-AB68-A83CDF81B22B}" destId="{1B8CBA7E-8C95-4F2C-9CD1-CEE968B45691}" srcOrd="10" destOrd="0" presId="urn:microsoft.com/office/officeart/2005/8/layout/target3"/>
    <dgm:cxn modelId="{522C8595-1882-40D3-BA48-26F7982106A2}" type="presParOf" srcId="{BD9E91FC-0ABE-40D2-AB68-A83CDF81B22B}" destId="{16570E5C-F6D6-4109-BD74-F2693010F1C2}" srcOrd="11" destOrd="0" presId="urn:microsoft.com/office/officeart/2005/8/layout/target3"/>
    <dgm:cxn modelId="{AD1EA3AF-0F69-4027-8668-27EFD839F88B}" type="presParOf" srcId="{BD9E91FC-0ABE-40D2-AB68-A83CDF81B22B}" destId="{05F75909-15B8-4F8B-A56D-6CEE98C88F43}" srcOrd="12" destOrd="0" presId="urn:microsoft.com/office/officeart/2005/8/layout/target3"/>
    <dgm:cxn modelId="{32239624-CC16-4616-A2CD-B8D3D0B2E480}" type="presParOf" srcId="{BD9E91FC-0ABE-40D2-AB68-A83CDF81B22B}" destId="{DE35E617-0722-44AD-84F2-F90617B2312D}" srcOrd="13" destOrd="0" presId="urn:microsoft.com/office/officeart/2005/8/layout/target3"/>
    <dgm:cxn modelId="{894A8868-3C4F-40D4-9A22-29C31F6A1D25}" type="presParOf" srcId="{BD9E91FC-0ABE-40D2-AB68-A83CDF81B22B}" destId="{BE7D323F-B8F6-4022-A132-7FF5C4882402}"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81BD20-A820-42DD-947D-D93EEF360C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A3E51A-A003-4FCB-A5A0-FFCA807B4A30}">
      <dgm:prSet phldrT="[Text]" custT="1"/>
      <dgm:spPr/>
      <dgm:t>
        <a:bodyPr/>
        <a:lstStyle/>
        <a:p>
          <a:r>
            <a:rPr lang="en-US" sz="2400" b="1" dirty="0" smtClean="0">
              <a:latin typeface="+mj-lt"/>
            </a:rPr>
            <a:t>Differentiate between saving and investing</a:t>
          </a:r>
          <a:endParaRPr lang="en-US" sz="2400" b="1" dirty="0">
            <a:latin typeface="+mj-lt"/>
          </a:endParaRPr>
        </a:p>
      </dgm:t>
    </dgm:pt>
    <dgm:pt modelId="{5B615230-23DB-4397-8DED-94958E65DAE1}" type="parTrans" cxnId="{56B88091-748B-4C02-9CBB-9D58297A8B3A}">
      <dgm:prSet/>
      <dgm:spPr/>
      <dgm:t>
        <a:bodyPr/>
        <a:lstStyle/>
        <a:p>
          <a:endParaRPr lang="en-US"/>
        </a:p>
      </dgm:t>
    </dgm:pt>
    <dgm:pt modelId="{1141D20D-0581-42C0-8198-AB61DDABC94A}" type="sibTrans" cxnId="{56B88091-748B-4C02-9CBB-9D58297A8B3A}">
      <dgm:prSet/>
      <dgm:spPr/>
      <dgm:t>
        <a:bodyPr/>
        <a:lstStyle/>
        <a:p>
          <a:endParaRPr lang="en-US"/>
        </a:p>
      </dgm:t>
    </dgm:pt>
    <dgm:pt modelId="{C2652183-5C3D-4269-BF50-1E4492418088}">
      <dgm:prSet phldrT="[Text]"/>
      <dgm:spPr/>
      <dgm:t>
        <a:bodyPr/>
        <a:lstStyle/>
        <a:p>
          <a:r>
            <a:rPr lang="en-US" dirty="0" smtClean="0">
              <a:latin typeface="Calibri" pitchFamily="34" charset="0"/>
              <a:cs typeface="Calibri" pitchFamily="34" charset="0"/>
            </a:rPr>
            <a:t>Vocabulary Bingo 1.14.1.H1</a:t>
          </a:r>
          <a:endParaRPr lang="en-US" dirty="0">
            <a:latin typeface="Calibri" pitchFamily="34" charset="0"/>
            <a:cs typeface="Calibri" pitchFamily="34" charset="0"/>
          </a:endParaRPr>
        </a:p>
      </dgm:t>
    </dgm:pt>
    <dgm:pt modelId="{DD648B02-BC88-4332-A345-9FA6853C098D}" type="parTrans" cxnId="{701779E9-EA15-4340-910E-8656C791A939}">
      <dgm:prSet/>
      <dgm:spPr/>
      <dgm:t>
        <a:bodyPr/>
        <a:lstStyle/>
        <a:p>
          <a:endParaRPr lang="en-US"/>
        </a:p>
      </dgm:t>
    </dgm:pt>
    <dgm:pt modelId="{F6EB11C8-0767-495D-83E5-BDEA663AADFD}" type="sibTrans" cxnId="{701779E9-EA15-4340-910E-8656C791A939}">
      <dgm:prSet/>
      <dgm:spPr/>
      <dgm:t>
        <a:bodyPr/>
        <a:lstStyle/>
        <a:p>
          <a:endParaRPr lang="en-US"/>
        </a:p>
      </dgm:t>
    </dgm:pt>
    <dgm:pt modelId="{9A5B71A9-C69B-4969-8D6F-4FCF13C9D4A5}">
      <dgm:prSet phldrT="[Text]"/>
      <dgm:spPr/>
      <dgm:t>
        <a:bodyPr/>
        <a:lstStyle/>
        <a:p>
          <a:r>
            <a:rPr lang="en-US" dirty="0" smtClean="0">
              <a:latin typeface="Calibri" pitchFamily="34" charset="0"/>
              <a:cs typeface="Calibri" pitchFamily="34" charset="0"/>
            </a:rPr>
            <a:t>Saving vs. Investing activity 1.14.1.H2</a:t>
          </a:r>
          <a:endParaRPr lang="en-US" dirty="0">
            <a:latin typeface="Calibri" pitchFamily="34" charset="0"/>
            <a:cs typeface="Calibri" pitchFamily="34" charset="0"/>
          </a:endParaRPr>
        </a:p>
      </dgm:t>
    </dgm:pt>
    <dgm:pt modelId="{C879372B-E586-446B-97FC-FCE28DFC23F4}" type="parTrans" cxnId="{5DDD88C2-1B28-4065-BD04-36F4D76B97E8}">
      <dgm:prSet/>
      <dgm:spPr/>
      <dgm:t>
        <a:bodyPr/>
        <a:lstStyle/>
        <a:p>
          <a:endParaRPr lang="en-US"/>
        </a:p>
      </dgm:t>
    </dgm:pt>
    <dgm:pt modelId="{E0B612A5-A409-443C-AC37-9A97D45C9A73}" type="sibTrans" cxnId="{5DDD88C2-1B28-4065-BD04-36F4D76B97E8}">
      <dgm:prSet/>
      <dgm:spPr/>
      <dgm:t>
        <a:bodyPr/>
        <a:lstStyle/>
        <a:p>
          <a:endParaRPr lang="en-US"/>
        </a:p>
      </dgm:t>
    </dgm:pt>
    <dgm:pt modelId="{D3B3F2B6-D4DB-4D65-8208-13BC2CA00A98}">
      <dgm:prSet phldrT="[Text]" custT="1"/>
      <dgm:spPr/>
      <dgm:t>
        <a:bodyPr/>
        <a:lstStyle/>
        <a:p>
          <a:r>
            <a:rPr lang="en-US" sz="2400" b="1" dirty="0" smtClean="0">
              <a:latin typeface="Calibri" pitchFamily="34" charset="0"/>
              <a:cs typeface="Calibri" pitchFamily="34" charset="0"/>
            </a:rPr>
            <a:t>Interpret the concept of time value of money</a:t>
          </a:r>
          <a:endParaRPr lang="en-US" sz="2400" b="1" dirty="0">
            <a:latin typeface="Calibri" pitchFamily="34" charset="0"/>
            <a:cs typeface="Calibri" pitchFamily="34" charset="0"/>
          </a:endParaRPr>
        </a:p>
      </dgm:t>
    </dgm:pt>
    <dgm:pt modelId="{88E6567F-8DEE-4DF8-89E5-4560CF783AC5}" type="parTrans" cxnId="{6F018B9F-8364-4D0C-ADB9-8B67F093080B}">
      <dgm:prSet/>
      <dgm:spPr/>
      <dgm:t>
        <a:bodyPr/>
        <a:lstStyle/>
        <a:p>
          <a:endParaRPr lang="en-US"/>
        </a:p>
      </dgm:t>
    </dgm:pt>
    <dgm:pt modelId="{C6E1FE2E-77A9-47BF-94DE-9A2C3BD6B935}" type="sibTrans" cxnId="{6F018B9F-8364-4D0C-ADB9-8B67F093080B}">
      <dgm:prSet/>
      <dgm:spPr/>
      <dgm:t>
        <a:bodyPr/>
        <a:lstStyle/>
        <a:p>
          <a:endParaRPr lang="en-US"/>
        </a:p>
      </dgm:t>
    </dgm:pt>
    <dgm:pt modelId="{099D2A20-62AC-4136-800E-139B1B4B572F}">
      <dgm:prSet phldrT="[Text]"/>
      <dgm:spPr/>
      <dgm:t>
        <a:bodyPr/>
        <a:lstStyle/>
        <a:p>
          <a:r>
            <a:rPr lang="en-US" dirty="0" smtClean="0">
              <a:latin typeface="Calibri" pitchFamily="34" charset="0"/>
              <a:cs typeface="Calibri" pitchFamily="34" charset="0"/>
            </a:rPr>
            <a:t>Time Value of Math worksheet 1.14.1.A3</a:t>
          </a:r>
          <a:endParaRPr lang="en-US" dirty="0">
            <a:latin typeface="Calibri" pitchFamily="34" charset="0"/>
            <a:cs typeface="Calibri" pitchFamily="34" charset="0"/>
          </a:endParaRPr>
        </a:p>
      </dgm:t>
    </dgm:pt>
    <dgm:pt modelId="{74CFF395-BB0A-4EAD-B405-4A8D9B9735F4}" type="parTrans" cxnId="{DC5D8381-08BB-4DEA-BCD3-98469E16E0D3}">
      <dgm:prSet/>
      <dgm:spPr/>
      <dgm:t>
        <a:bodyPr/>
        <a:lstStyle/>
        <a:p>
          <a:endParaRPr lang="en-US"/>
        </a:p>
      </dgm:t>
    </dgm:pt>
    <dgm:pt modelId="{6A304AF7-6C13-4CBC-84B2-72BCA45277D5}" type="sibTrans" cxnId="{DC5D8381-08BB-4DEA-BCD3-98469E16E0D3}">
      <dgm:prSet/>
      <dgm:spPr/>
      <dgm:t>
        <a:bodyPr/>
        <a:lstStyle/>
        <a:p>
          <a:endParaRPr lang="en-US"/>
        </a:p>
      </dgm:t>
    </dgm:pt>
    <dgm:pt modelId="{0F5FB628-4940-4429-94B4-06521A4816D6}">
      <dgm:prSet phldrT="[Text]"/>
      <dgm:spPr/>
      <dgm:t>
        <a:bodyPr/>
        <a:lstStyle/>
        <a:p>
          <a:r>
            <a:rPr lang="en-US" dirty="0" smtClean="0">
              <a:latin typeface="Calibri" pitchFamily="34" charset="0"/>
              <a:cs typeface="Calibri" pitchFamily="34" charset="0"/>
            </a:rPr>
            <a:t>Savings Campaign 1.14.1.A4</a:t>
          </a:r>
          <a:endParaRPr lang="en-US" dirty="0">
            <a:latin typeface="Calibri" pitchFamily="34" charset="0"/>
            <a:cs typeface="Calibri" pitchFamily="34" charset="0"/>
          </a:endParaRPr>
        </a:p>
      </dgm:t>
    </dgm:pt>
    <dgm:pt modelId="{D4645892-A1F5-4221-8B01-0D9B96C52300}" type="parTrans" cxnId="{38150E3C-86E7-49F7-87EC-8B23539B7252}">
      <dgm:prSet/>
      <dgm:spPr/>
      <dgm:t>
        <a:bodyPr/>
        <a:lstStyle/>
        <a:p>
          <a:endParaRPr lang="en-US"/>
        </a:p>
      </dgm:t>
    </dgm:pt>
    <dgm:pt modelId="{5D1A8D7C-B46D-413D-A9B6-B7B4C57DE6C0}" type="sibTrans" cxnId="{38150E3C-86E7-49F7-87EC-8B23539B7252}">
      <dgm:prSet/>
      <dgm:spPr/>
      <dgm:t>
        <a:bodyPr/>
        <a:lstStyle/>
        <a:p>
          <a:endParaRPr lang="en-US"/>
        </a:p>
      </dgm:t>
    </dgm:pt>
    <dgm:pt modelId="{2022F030-001C-4042-8E27-F52E088E9613}">
      <dgm:prSet phldrT="[Text]" custT="1"/>
      <dgm:spPr/>
      <dgm:t>
        <a:bodyPr/>
        <a:lstStyle/>
        <a:p>
          <a:r>
            <a:rPr lang="en-US" sz="2400" b="1" dirty="0" smtClean="0">
              <a:latin typeface="Calibri" pitchFamily="34" charset="0"/>
              <a:cs typeface="Calibri" pitchFamily="34" charset="0"/>
            </a:rPr>
            <a:t>Analyze opportunity costs of financial goals</a:t>
          </a:r>
          <a:endParaRPr lang="en-US" sz="2400" b="1" dirty="0">
            <a:latin typeface="Calibri" pitchFamily="34" charset="0"/>
            <a:cs typeface="Calibri" pitchFamily="34" charset="0"/>
          </a:endParaRPr>
        </a:p>
      </dgm:t>
    </dgm:pt>
    <dgm:pt modelId="{DE349856-E095-4DC3-B8A5-B38D0F4DD46C}" type="parTrans" cxnId="{1A336743-B29D-4F47-BE83-3B9BA3F1E207}">
      <dgm:prSet/>
      <dgm:spPr/>
      <dgm:t>
        <a:bodyPr/>
        <a:lstStyle/>
        <a:p>
          <a:endParaRPr lang="en-US"/>
        </a:p>
      </dgm:t>
    </dgm:pt>
    <dgm:pt modelId="{D07C7A1B-F11C-4203-8518-645A718D42F5}" type="sibTrans" cxnId="{1A336743-B29D-4F47-BE83-3B9BA3F1E207}">
      <dgm:prSet/>
      <dgm:spPr/>
      <dgm:t>
        <a:bodyPr/>
        <a:lstStyle/>
        <a:p>
          <a:endParaRPr lang="en-US"/>
        </a:p>
      </dgm:t>
    </dgm:pt>
    <dgm:pt modelId="{52B40EF8-DA0C-4E7B-AAA7-27DF87AEEB00}">
      <dgm:prSet phldrT="[Text]"/>
      <dgm:spPr/>
      <dgm:t>
        <a:bodyPr/>
        <a:lstStyle/>
        <a:p>
          <a:r>
            <a:rPr lang="en-US" dirty="0" smtClean="0">
              <a:latin typeface="Calibri" pitchFamily="34" charset="0"/>
              <a:cs typeface="Calibri" pitchFamily="34" charset="0"/>
            </a:rPr>
            <a:t>Note taking guide (development of a personal savings plan)</a:t>
          </a:r>
          <a:endParaRPr lang="en-US" dirty="0">
            <a:latin typeface="Calibri" pitchFamily="34" charset="0"/>
            <a:cs typeface="Calibri" pitchFamily="34" charset="0"/>
          </a:endParaRPr>
        </a:p>
      </dgm:t>
    </dgm:pt>
    <dgm:pt modelId="{EF955D57-A74D-4CE8-84A0-763AE3F5CE49}" type="parTrans" cxnId="{E4598A53-2A82-4377-BF86-C4CE383833C2}">
      <dgm:prSet/>
      <dgm:spPr/>
      <dgm:t>
        <a:bodyPr/>
        <a:lstStyle/>
        <a:p>
          <a:endParaRPr lang="en-US"/>
        </a:p>
      </dgm:t>
    </dgm:pt>
    <dgm:pt modelId="{0E8ABB51-A07B-442D-823D-C088C0220B3C}" type="sibTrans" cxnId="{E4598A53-2A82-4377-BF86-C4CE383833C2}">
      <dgm:prSet/>
      <dgm:spPr/>
      <dgm:t>
        <a:bodyPr/>
        <a:lstStyle/>
        <a:p>
          <a:endParaRPr lang="en-US"/>
        </a:p>
      </dgm:t>
    </dgm:pt>
    <dgm:pt modelId="{378A4877-4751-460A-A58A-77D8B0660ACE}">
      <dgm:prSet phldrT="[Text]"/>
      <dgm:spPr/>
      <dgm:t>
        <a:bodyPr/>
        <a:lstStyle/>
        <a:p>
          <a:r>
            <a:rPr lang="en-US" dirty="0" smtClean="0">
              <a:latin typeface="Calibri" pitchFamily="34" charset="0"/>
              <a:cs typeface="Calibri" pitchFamily="34" charset="0"/>
            </a:rPr>
            <a:t>Children's books anticipatory set</a:t>
          </a:r>
          <a:endParaRPr lang="en-US" dirty="0">
            <a:latin typeface="Calibri" pitchFamily="34" charset="0"/>
            <a:cs typeface="Calibri" pitchFamily="34" charset="0"/>
          </a:endParaRPr>
        </a:p>
      </dgm:t>
    </dgm:pt>
    <dgm:pt modelId="{8574CEA7-64D1-4702-BBE8-0C8ECB714B89}" type="parTrans" cxnId="{9C3C4646-B8E7-4425-AB94-B6291C520163}">
      <dgm:prSet/>
      <dgm:spPr/>
      <dgm:t>
        <a:bodyPr/>
        <a:lstStyle/>
        <a:p>
          <a:endParaRPr lang="en-US"/>
        </a:p>
      </dgm:t>
    </dgm:pt>
    <dgm:pt modelId="{36C92668-F255-4907-83A6-997962A49766}" type="sibTrans" cxnId="{9C3C4646-B8E7-4425-AB94-B6291C520163}">
      <dgm:prSet/>
      <dgm:spPr/>
      <dgm:t>
        <a:bodyPr/>
        <a:lstStyle/>
        <a:p>
          <a:endParaRPr lang="en-US"/>
        </a:p>
      </dgm:t>
    </dgm:pt>
    <dgm:pt modelId="{12DD3022-80D8-4F5F-B719-B27777D8AECA}">
      <dgm:prSet phldrT="[Text]"/>
      <dgm:spPr/>
      <dgm:t>
        <a:bodyPr/>
        <a:lstStyle/>
        <a:p>
          <a:r>
            <a:rPr lang="en-US" dirty="0" smtClean="0">
              <a:latin typeface="Calibri" pitchFamily="34" charset="0"/>
              <a:cs typeface="Calibri" pitchFamily="34" charset="0"/>
            </a:rPr>
            <a:t>Rolling Jenga 1.14.1.J1 </a:t>
          </a:r>
          <a:endParaRPr lang="en-US" dirty="0">
            <a:latin typeface="Calibri" pitchFamily="34" charset="0"/>
            <a:cs typeface="Calibri" pitchFamily="34" charset="0"/>
          </a:endParaRPr>
        </a:p>
      </dgm:t>
    </dgm:pt>
    <dgm:pt modelId="{D1798440-238E-40F5-B755-24171DAB17C9}" type="parTrans" cxnId="{266B8034-B2E4-49B2-B66E-DB8AB9E7F62D}">
      <dgm:prSet/>
      <dgm:spPr/>
      <dgm:t>
        <a:bodyPr/>
        <a:lstStyle/>
        <a:p>
          <a:endParaRPr lang="en-US"/>
        </a:p>
      </dgm:t>
    </dgm:pt>
    <dgm:pt modelId="{CF04DCF1-9F1F-45D7-ADF0-11B1FFB1A414}" type="sibTrans" cxnId="{266B8034-B2E4-49B2-B66E-DB8AB9E7F62D}">
      <dgm:prSet/>
      <dgm:spPr/>
      <dgm:t>
        <a:bodyPr/>
        <a:lstStyle/>
        <a:p>
          <a:endParaRPr lang="en-US"/>
        </a:p>
      </dgm:t>
    </dgm:pt>
    <dgm:pt modelId="{08E73D7E-59EF-429E-8747-C1B3D0AFD028}" type="pres">
      <dgm:prSet presAssocID="{FF81BD20-A820-42DD-947D-D93EEF360C7E}" presName="linear" presStyleCnt="0">
        <dgm:presLayoutVars>
          <dgm:animLvl val="lvl"/>
          <dgm:resizeHandles val="exact"/>
        </dgm:presLayoutVars>
      </dgm:prSet>
      <dgm:spPr/>
      <dgm:t>
        <a:bodyPr/>
        <a:lstStyle/>
        <a:p>
          <a:endParaRPr lang="en-US"/>
        </a:p>
      </dgm:t>
    </dgm:pt>
    <dgm:pt modelId="{FB145FB8-8A72-4FE0-A156-F6943CEAD642}" type="pres">
      <dgm:prSet presAssocID="{61A3E51A-A003-4FCB-A5A0-FFCA807B4A30}" presName="parentText" presStyleLbl="node1" presStyleIdx="0" presStyleCnt="3">
        <dgm:presLayoutVars>
          <dgm:chMax val="0"/>
          <dgm:bulletEnabled val="1"/>
        </dgm:presLayoutVars>
      </dgm:prSet>
      <dgm:spPr/>
      <dgm:t>
        <a:bodyPr/>
        <a:lstStyle/>
        <a:p>
          <a:endParaRPr lang="en-US"/>
        </a:p>
      </dgm:t>
    </dgm:pt>
    <dgm:pt modelId="{160539C4-0240-4592-8EED-D429F52E20B2}" type="pres">
      <dgm:prSet presAssocID="{61A3E51A-A003-4FCB-A5A0-FFCA807B4A30}" presName="childText" presStyleLbl="revTx" presStyleIdx="0" presStyleCnt="3">
        <dgm:presLayoutVars>
          <dgm:bulletEnabled val="1"/>
        </dgm:presLayoutVars>
      </dgm:prSet>
      <dgm:spPr/>
      <dgm:t>
        <a:bodyPr/>
        <a:lstStyle/>
        <a:p>
          <a:endParaRPr lang="en-US"/>
        </a:p>
      </dgm:t>
    </dgm:pt>
    <dgm:pt modelId="{677A4281-9A57-4445-9EAA-2F58151DE5C4}" type="pres">
      <dgm:prSet presAssocID="{D3B3F2B6-D4DB-4D65-8208-13BC2CA00A98}" presName="parentText" presStyleLbl="node1" presStyleIdx="1" presStyleCnt="3">
        <dgm:presLayoutVars>
          <dgm:chMax val="0"/>
          <dgm:bulletEnabled val="1"/>
        </dgm:presLayoutVars>
      </dgm:prSet>
      <dgm:spPr/>
      <dgm:t>
        <a:bodyPr/>
        <a:lstStyle/>
        <a:p>
          <a:endParaRPr lang="en-US"/>
        </a:p>
      </dgm:t>
    </dgm:pt>
    <dgm:pt modelId="{F23EDF91-E6E7-4481-9B3B-AD0F86B055E9}" type="pres">
      <dgm:prSet presAssocID="{D3B3F2B6-D4DB-4D65-8208-13BC2CA00A98}" presName="childText" presStyleLbl="revTx" presStyleIdx="1" presStyleCnt="3">
        <dgm:presLayoutVars>
          <dgm:bulletEnabled val="1"/>
        </dgm:presLayoutVars>
      </dgm:prSet>
      <dgm:spPr/>
      <dgm:t>
        <a:bodyPr/>
        <a:lstStyle/>
        <a:p>
          <a:endParaRPr lang="en-US"/>
        </a:p>
      </dgm:t>
    </dgm:pt>
    <dgm:pt modelId="{6DA1DD4E-811F-4527-B26D-8B374F50D517}" type="pres">
      <dgm:prSet presAssocID="{2022F030-001C-4042-8E27-F52E088E9613}" presName="parentText" presStyleLbl="node1" presStyleIdx="2" presStyleCnt="3">
        <dgm:presLayoutVars>
          <dgm:chMax val="0"/>
          <dgm:bulletEnabled val="1"/>
        </dgm:presLayoutVars>
      </dgm:prSet>
      <dgm:spPr/>
      <dgm:t>
        <a:bodyPr/>
        <a:lstStyle/>
        <a:p>
          <a:endParaRPr lang="en-US"/>
        </a:p>
      </dgm:t>
    </dgm:pt>
    <dgm:pt modelId="{E0D2F622-6423-46D5-83D5-05A172EE7CFE}" type="pres">
      <dgm:prSet presAssocID="{2022F030-001C-4042-8E27-F52E088E9613}" presName="childText" presStyleLbl="revTx" presStyleIdx="2" presStyleCnt="3">
        <dgm:presLayoutVars>
          <dgm:bulletEnabled val="1"/>
        </dgm:presLayoutVars>
      </dgm:prSet>
      <dgm:spPr/>
      <dgm:t>
        <a:bodyPr/>
        <a:lstStyle/>
        <a:p>
          <a:endParaRPr lang="en-US"/>
        </a:p>
      </dgm:t>
    </dgm:pt>
  </dgm:ptLst>
  <dgm:cxnLst>
    <dgm:cxn modelId="{BF2D469C-E936-4531-86A2-9A96E8BFABFB}" type="presOf" srcId="{2022F030-001C-4042-8E27-F52E088E9613}" destId="{6DA1DD4E-811F-4527-B26D-8B374F50D517}" srcOrd="0" destOrd="0" presId="urn:microsoft.com/office/officeart/2005/8/layout/vList2"/>
    <dgm:cxn modelId="{701779E9-EA15-4340-910E-8656C791A939}" srcId="{61A3E51A-A003-4FCB-A5A0-FFCA807B4A30}" destId="{C2652183-5C3D-4269-BF50-1E4492418088}" srcOrd="0" destOrd="0" parTransId="{DD648B02-BC88-4332-A345-9FA6853C098D}" sibTransId="{F6EB11C8-0767-495D-83E5-BDEA663AADFD}"/>
    <dgm:cxn modelId="{266B8034-B2E4-49B2-B66E-DB8AB9E7F62D}" srcId="{61A3E51A-A003-4FCB-A5A0-FFCA807B4A30}" destId="{12DD3022-80D8-4F5F-B719-B27777D8AECA}" srcOrd="2" destOrd="0" parTransId="{D1798440-238E-40F5-B755-24171DAB17C9}" sibTransId="{CF04DCF1-9F1F-45D7-ADF0-11B1FFB1A414}"/>
    <dgm:cxn modelId="{490756AF-B2E2-45EF-91B8-95BD51EEF4F8}" type="presOf" srcId="{52B40EF8-DA0C-4E7B-AAA7-27DF87AEEB00}" destId="{E0D2F622-6423-46D5-83D5-05A172EE7CFE}" srcOrd="0" destOrd="0" presId="urn:microsoft.com/office/officeart/2005/8/layout/vList2"/>
    <dgm:cxn modelId="{38150E3C-86E7-49F7-87EC-8B23539B7252}" srcId="{D3B3F2B6-D4DB-4D65-8208-13BC2CA00A98}" destId="{0F5FB628-4940-4429-94B4-06521A4816D6}" srcOrd="1" destOrd="0" parTransId="{D4645892-A1F5-4221-8B01-0D9B96C52300}" sibTransId="{5D1A8D7C-B46D-413D-A9B6-B7B4C57DE6C0}"/>
    <dgm:cxn modelId="{1D33CA64-FF1C-40EE-BC12-589910CBA986}" type="presOf" srcId="{12DD3022-80D8-4F5F-B719-B27777D8AECA}" destId="{160539C4-0240-4592-8EED-D429F52E20B2}" srcOrd="0" destOrd="2" presId="urn:microsoft.com/office/officeart/2005/8/layout/vList2"/>
    <dgm:cxn modelId="{A6D4D4BC-7E67-4C36-B257-0E0962B6B1B7}" type="presOf" srcId="{099D2A20-62AC-4136-800E-139B1B4B572F}" destId="{F23EDF91-E6E7-4481-9B3B-AD0F86B055E9}" srcOrd="0" destOrd="0" presId="urn:microsoft.com/office/officeart/2005/8/layout/vList2"/>
    <dgm:cxn modelId="{E4598A53-2A82-4377-BF86-C4CE383833C2}" srcId="{2022F030-001C-4042-8E27-F52E088E9613}" destId="{52B40EF8-DA0C-4E7B-AAA7-27DF87AEEB00}" srcOrd="0" destOrd="0" parTransId="{EF955D57-A74D-4CE8-84A0-763AE3F5CE49}" sibTransId="{0E8ABB51-A07B-442D-823D-C088C0220B3C}"/>
    <dgm:cxn modelId="{5BAFB46A-83A8-4E32-B059-E06DC584BA6E}" type="presOf" srcId="{0F5FB628-4940-4429-94B4-06521A4816D6}" destId="{F23EDF91-E6E7-4481-9B3B-AD0F86B055E9}" srcOrd="0" destOrd="1" presId="urn:microsoft.com/office/officeart/2005/8/layout/vList2"/>
    <dgm:cxn modelId="{5DDD88C2-1B28-4065-BD04-36F4D76B97E8}" srcId="{61A3E51A-A003-4FCB-A5A0-FFCA807B4A30}" destId="{9A5B71A9-C69B-4969-8D6F-4FCF13C9D4A5}" srcOrd="1" destOrd="0" parTransId="{C879372B-E586-446B-97FC-FCE28DFC23F4}" sibTransId="{E0B612A5-A409-443C-AC37-9A97D45C9A73}"/>
    <dgm:cxn modelId="{4A497E64-BF8A-417E-98D2-B815B3852374}" type="presOf" srcId="{9A5B71A9-C69B-4969-8D6F-4FCF13C9D4A5}" destId="{160539C4-0240-4592-8EED-D429F52E20B2}" srcOrd="0" destOrd="1" presId="urn:microsoft.com/office/officeart/2005/8/layout/vList2"/>
    <dgm:cxn modelId="{56B88091-748B-4C02-9CBB-9D58297A8B3A}" srcId="{FF81BD20-A820-42DD-947D-D93EEF360C7E}" destId="{61A3E51A-A003-4FCB-A5A0-FFCA807B4A30}" srcOrd="0" destOrd="0" parTransId="{5B615230-23DB-4397-8DED-94958E65DAE1}" sibTransId="{1141D20D-0581-42C0-8198-AB61DDABC94A}"/>
    <dgm:cxn modelId="{C3145C0C-802B-4B3F-9D2A-6E61ADF23DFC}" type="presOf" srcId="{FF81BD20-A820-42DD-947D-D93EEF360C7E}" destId="{08E73D7E-59EF-429E-8747-C1B3D0AFD028}" srcOrd="0" destOrd="0" presId="urn:microsoft.com/office/officeart/2005/8/layout/vList2"/>
    <dgm:cxn modelId="{DC5D8381-08BB-4DEA-BCD3-98469E16E0D3}" srcId="{D3B3F2B6-D4DB-4D65-8208-13BC2CA00A98}" destId="{099D2A20-62AC-4136-800E-139B1B4B572F}" srcOrd="0" destOrd="0" parTransId="{74CFF395-BB0A-4EAD-B405-4A8D9B9735F4}" sibTransId="{6A304AF7-6C13-4CBC-84B2-72BCA45277D5}"/>
    <dgm:cxn modelId="{1A336743-B29D-4F47-BE83-3B9BA3F1E207}" srcId="{FF81BD20-A820-42DD-947D-D93EEF360C7E}" destId="{2022F030-001C-4042-8E27-F52E088E9613}" srcOrd="2" destOrd="0" parTransId="{DE349856-E095-4DC3-B8A5-B38D0F4DD46C}" sibTransId="{D07C7A1B-F11C-4203-8518-645A718D42F5}"/>
    <dgm:cxn modelId="{6F018B9F-8364-4D0C-ADB9-8B67F093080B}" srcId="{FF81BD20-A820-42DD-947D-D93EEF360C7E}" destId="{D3B3F2B6-D4DB-4D65-8208-13BC2CA00A98}" srcOrd="1" destOrd="0" parTransId="{88E6567F-8DEE-4DF8-89E5-4560CF783AC5}" sibTransId="{C6E1FE2E-77A9-47BF-94DE-9A2C3BD6B935}"/>
    <dgm:cxn modelId="{B9EE901E-B11B-44ED-9BA3-7BDDC93BE099}" type="presOf" srcId="{D3B3F2B6-D4DB-4D65-8208-13BC2CA00A98}" destId="{677A4281-9A57-4445-9EAA-2F58151DE5C4}" srcOrd="0" destOrd="0" presId="urn:microsoft.com/office/officeart/2005/8/layout/vList2"/>
    <dgm:cxn modelId="{BFD0DEB7-EB2D-4739-9E94-B044B33819C1}" type="presOf" srcId="{378A4877-4751-460A-A58A-77D8B0660ACE}" destId="{E0D2F622-6423-46D5-83D5-05A172EE7CFE}" srcOrd="0" destOrd="1" presId="urn:microsoft.com/office/officeart/2005/8/layout/vList2"/>
    <dgm:cxn modelId="{71BADA9F-92B6-40E9-87FA-8C0D9E2457EB}" type="presOf" srcId="{61A3E51A-A003-4FCB-A5A0-FFCA807B4A30}" destId="{FB145FB8-8A72-4FE0-A156-F6943CEAD642}" srcOrd="0" destOrd="0" presId="urn:microsoft.com/office/officeart/2005/8/layout/vList2"/>
    <dgm:cxn modelId="{9C3C4646-B8E7-4425-AB94-B6291C520163}" srcId="{2022F030-001C-4042-8E27-F52E088E9613}" destId="{378A4877-4751-460A-A58A-77D8B0660ACE}" srcOrd="1" destOrd="0" parTransId="{8574CEA7-64D1-4702-BBE8-0C8ECB714B89}" sibTransId="{36C92668-F255-4907-83A6-997962A49766}"/>
    <dgm:cxn modelId="{597E32DD-9C0D-47F8-8512-D824427FD162}" type="presOf" srcId="{C2652183-5C3D-4269-BF50-1E4492418088}" destId="{160539C4-0240-4592-8EED-D429F52E20B2}" srcOrd="0" destOrd="0" presId="urn:microsoft.com/office/officeart/2005/8/layout/vList2"/>
    <dgm:cxn modelId="{EE4A6E26-E082-4BAF-B65D-7409DF427897}" type="presParOf" srcId="{08E73D7E-59EF-429E-8747-C1B3D0AFD028}" destId="{FB145FB8-8A72-4FE0-A156-F6943CEAD642}" srcOrd="0" destOrd="0" presId="urn:microsoft.com/office/officeart/2005/8/layout/vList2"/>
    <dgm:cxn modelId="{7A46F201-A51F-47C6-ACC6-37C363263E74}" type="presParOf" srcId="{08E73D7E-59EF-429E-8747-C1B3D0AFD028}" destId="{160539C4-0240-4592-8EED-D429F52E20B2}" srcOrd="1" destOrd="0" presId="urn:microsoft.com/office/officeart/2005/8/layout/vList2"/>
    <dgm:cxn modelId="{7F25B5B0-3EF5-40E1-A578-3C1B9E23C1C5}" type="presParOf" srcId="{08E73D7E-59EF-429E-8747-C1B3D0AFD028}" destId="{677A4281-9A57-4445-9EAA-2F58151DE5C4}" srcOrd="2" destOrd="0" presId="urn:microsoft.com/office/officeart/2005/8/layout/vList2"/>
    <dgm:cxn modelId="{1943868E-CAF8-48AE-9813-8B6A335D6280}" type="presParOf" srcId="{08E73D7E-59EF-429E-8747-C1B3D0AFD028}" destId="{F23EDF91-E6E7-4481-9B3B-AD0F86B055E9}" srcOrd="3" destOrd="0" presId="urn:microsoft.com/office/officeart/2005/8/layout/vList2"/>
    <dgm:cxn modelId="{41ABCBFC-B35A-4109-9809-C6DA04F691C4}" type="presParOf" srcId="{08E73D7E-59EF-429E-8747-C1B3D0AFD028}" destId="{6DA1DD4E-811F-4527-B26D-8B374F50D517}" srcOrd="4" destOrd="0" presId="urn:microsoft.com/office/officeart/2005/8/layout/vList2"/>
    <dgm:cxn modelId="{86F3F435-7081-4D06-8F6E-98B14737D38D}" type="presParOf" srcId="{08E73D7E-59EF-429E-8747-C1B3D0AFD028}" destId="{E0D2F622-6423-46D5-83D5-05A172EE7CF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E41AE1-4971-41C1-9F77-940163FDF989}" type="doc">
      <dgm:prSet loTypeId="urn:microsoft.com/office/officeart/2005/8/layout/pyramid2" loCatId="list" qsTypeId="urn:microsoft.com/office/officeart/2005/8/quickstyle/simple2" qsCatId="simple" csTypeId="urn:microsoft.com/office/officeart/2005/8/colors/accent6_1" csCatId="accent6" phldr="1"/>
      <dgm:spPr/>
    </dgm:pt>
    <dgm:pt modelId="{BD6BA1F3-1C94-44CA-8294-95916334ED1B}">
      <dgm:prSet/>
      <dgm:spPr/>
      <dgm:t>
        <a:bodyPr/>
        <a:lstStyle/>
        <a:p>
          <a:endParaRPr lang="en-US" dirty="0"/>
        </a:p>
      </dgm:t>
    </dgm:pt>
    <dgm:pt modelId="{A7C522F4-6BC1-4371-BF0F-BCC2CA5DE8BF}" type="parTrans" cxnId="{D6768907-2125-4A69-9100-80D21EFD0AD3}">
      <dgm:prSet/>
      <dgm:spPr/>
      <dgm:t>
        <a:bodyPr/>
        <a:lstStyle/>
        <a:p>
          <a:endParaRPr lang="en-US"/>
        </a:p>
      </dgm:t>
    </dgm:pt>
    <dgm:pt modelId="{D6855C7D-2960-430F-9242-5AAD140B8337}" type="sibTrans" cxnId="{D6768907-2125-4A69-9100-80D21EFD0AD3}">
      <dgm:prSet/>
      <dgm:spPr/>
      <dgm:t>
        <a:bodyPr/>
        <a:lstStyle/>
        <a:p>
          <a:endParaRPr lang="en-US"/>
        </a:p>
      </dgm:t>
    </dgm:pt>
    <dgm:pt modelId="{20DDEE01-1217-4752-B82E-FB7A4BAE68B3}">
      <dgm:prSet/>
      <dgm:spPr/>
      <dgm:t>
        <a:bodyPr/>
        <a:lstStyle/>
        <a:p>
          <a:endParaRPr lang="en-US" dirty="0"/>
        </a:p>
      </dgm:t>
    </dgm:pt>
    <dgm:pt modelId="{31A9181C-357D-4927-ADF3-F491A88ADEBC}" type="parTrans" cxnId="{B8EB55EC-8BE6-415D-8151-B9F3A10ED0AB}">
      <dgm:prSet/>
      <dgm:spPr/>
      <dgm:t>
        <a:bodyPr/>
        <a:lstStyle/>
        <a:p>
          <a:endParaRPr lang="en-US"/>
        </a:p>
      </dgm:t>
    </dgm:pt>
    <dgm:pt modelId="{56697B95-0240-49FA-A951-31338EE4DE67}" type="sibTrans" cxnId="{B8EB55EC-8BE6-415D-8151-B9F3A10ED0AB}">
      <dgm:prSet/>
      <dgm:spPr/>
      <dgm:t>
        <a:bodyPr/>
        <a:lstStyle/>
        <a:p>
          <a:endParaRPr lang="en-US"/>
        </a:p>
      </dgm:t>
    </dgm:pt>
    <dgm:pt modelId="{58E773D9-3AB3-4B82-B7EC-BAFC9A713BFD}">
      <dgm:prSet/>
      <dgm:spPr/>
      <dgm:t>
        <a:bodyPr/>
        <a:lstStyle/>
        <a:p>
          <a:endParaRPr lang="en-US" dirty="0"/>
        </a:p>
      </dgm:t>
    </dgm:pt>
    <dgm:pt modelId="{702FE57F-97D4-4ACD-9D36-1463C1A6B1FD}" type="parTrans" cxnId="{BC8054D2-9DDE-405F-B7FE-40140A26302D}">
      <dgm:prSet/>
      <dgm:spPr/>
      <dgm:t>
        <a:bodyPr/>
        <a:lstStyle/>
        <a:p>
          <a:endParaRPr lang="en-US"/>
        </a:p>
      </dgm:t>
    </dgm:pt>
    <dgm:pt modelId="{14C15892-BA0C-4F35-9FD6-D78BFCD9EE8D}" type="sibTrans" cxnId="{BC8054D2-9DDE-405F-B7FE-40140A26302D}">
      <dgm:prSet/>
      <dgm:spPr/>
      <dgm:t>
        <a:bodyPr/>
        <a:lstStyle/>
        <a:p>
          <a:endParaRPr lang="en-US"/>
        </a:p>
      </dgm:t>
    </dgm:pt>
    <dgm:pt modelId="{E0CADFB9-79E7-41D2-9E4A-8926734C74A8}" type="pres">
      <dgm:prSet presAssocID="{05E41AE1-4971-41C1-9F77-940163FDF989}" presName="compositeShape" presStyleCnt="0">
        <dgm:presLayoutVars>
          <dgm:dir/>
          <dgm:resizeHandles/>
        </dgm:presLayoutVars>
      </dgm:prSet>
      <dgm:spPr/>
    </dgm:pt>
    <dgm:pt modelId="{7B2419C2-5057-4617-9B6D-C1746FAE2737}" type="pres">
      <dgm:prSet presAssocID="{05E41AE1-4971-41C1-9F77-940163FDF989}" presName="pyramid" presStyleLbl="node1" presStyleIdx="0" presStyleCnt="1" custScaleX="127576" custLinFactNeighborX="-6959" custLinFactNeighborY="88"/>
      <dgm:spPr>
        <a:prstGeom prst="flowChartPunchedTape">
          <a:avLst/>
        </a:prstGeom>
      </dgm:spPr>
      <dgm:t>
        <a:bodyPr/>
        <a:lstStyle/>
        <a:p>
          <a:endParaRPr lang="en-US"/>
        </a:p>
      </dgm:t>
    </dgm:pt>
    <dgm:pt modelId="{D1161D4B-A0A9-4815-9F9F-7797A807F28B}" type="pres">
      <dgm:prSet presAssocID="{05E41AE1-4971-41C1-9F77-940163FDF989}" presName="theList" presStyleCnt="0"/>
      <dgm:spPr/>
    </dgm:pt>
    <dgm:pt modelId="{0724D552-A952-475D-9ED5-0750CAE0AD3D}" type="pres">
      <dgm:prSet presAssocID="{BD6BA1F3-1C94-44CA-8294-95916334ED1B}" presName="aNode" presStyleLbl="fgAcc1" presStyleIdx="0" presStyleCnt="3" custScaleX="151370" custScaleY="212792" custLinFactY="-51733" custLinFactNeighborX="6865" custLinFactNeighborY="-100000">
        <dgm:presLayoutVars>
          <dgm:bulletEnabled val="1"/>
        </dgm:presLayoutVars>
      </dgm:prSet>
      <dgm:spPr/>
      <dgm:t>
        <a:bodyPr/>
        <a:lstStyle/>
        <a:p>
          <a:endParaRPr lang="en-US"/>
        </a:p>
      </dgm:t>
    </dgm:pt>
    <dgm:pt modelId="{4E095DA5-3508-4833-AC6D-71C67ABE0F85}" type="pres">
      <dgm:prSet presAssocID="{BD6BA1F3-1C94-44CA-8294-95916334ED1B}" presName="aSpace" presStyleCnt="0"/>
      <dgm:spPr/>
    </dgm:pt>
    <dgm:pt modelId="{39CDF2F9-20C8-429D-9222-9B5BBA7FFA5B}" type="pres">
      <dgm:prSet presAssocID="{20DDEE01-1217-4752-B82E-FB7A4BAE68B3}" presName="aNode" presStyleLbl="fgAcc1" presStyleIdx="1" presStyleCnt="3" custScaleX="150988" custScaleY="212792" custLinFactY="-18679" custLinFactNeighborX="6865" custLinFactNeighborY="-100000">
        <dgm:presLayoutVars>
          <dgm:bulletEnabled val="1"/>
        </dgm:presLayoutVars>
      </dgm:prSet>
      <dgm:spPr/>
      <dgm:t>
        <a:bodyPr/>
        <a:lstStyle/>
        <a:p>
          <a:endParaRPr lang="en-US"/>
        </a:p>
      </dgm:t>
    </dgm:pt>
    <dgm:pt modelId="{5AEE4B63-84EB-46DC-AFD5-08BE558825AC}" type="pres">
      <dgm:prSet presAssocID="{20DDEE01-1217-4752-B82E-FB7A4BAE68B3}" presName="aSpace" presStyleCnt="0"/>
      <dgm:spPr/>
    </dgm:pt>
    <dgm:pt modelId="{D00C946C-51B9-46DF-AAFF-4F4846EF003C}" type="pres">
      <dgm:prSet presAssocID="{58E773D9-3AB3-4B82-B7EC-BAFC9A713BFD}" presName="aNode" presStyleLbl="fgAcc1" presStyleIdx="2" presStyleCnt="3" custScaleX="149547" custScaleY="212792" custLinFactNeighborX="6865" custLinFactNeighborY="-29083">
        <dgm:presLayoutVars>
          <dgm:bulletEnabled val="1"/>
        </dgm:presLayoutVars>
      </dgm:prSet>
      <dgm:spPr/>
      <dgm:t>
        <a:bodyPr/>
        <a:lstStyle/>
        <a:p>
          <a:endParaRPr lang="en-US"/>
        </a:p>
      </dgm:t>
    </dgm:pt>
    <dgm:pt modelId="{B6795EE0-D0B9-4649-909F-4505D61F1699}" type="pres">
      <dgm:prSet presAssocID="{58E773D9-3AB3-4B82-B7EC-BAFC9A713BFD}" presName="aSpace" presStyleCnt="0"/>
      <dgm:spPr/>
    </dgm:pt>
  </dgm:ptLst>
  <dgm:cxnLst>
    <dgm:cxn modelId="{9B689D10-75CB-4586-A8EF-D5918D966E13}" type="presOf" srcId="{BD6BA1F3-1C94-44CA-8294-95916334ED1B}" destId="{0724D552-A952-475D-9ED5-0750CAE0AD3D}" srcOrd="0" destOrd="0" presId="urn:microsoft.com/office/officeart/2005/8/layout/pyramid2"/>
    <dgm:cxn modelId="{1FF1A871-1F23-4A68-8333-BA21FAFA48A6}" type="presOf" srcId="{20DDEE01-1217-4752-B82E-FB7A4BAE68B3}" destId="{39CDF2F9-20C8-429D-9222-9B5BBA7FFA5B}" srcOrd="0" destOrd="0" presId="urn:microsoft.com/office/officeart/2005/8/layout/pyramid2"/>
    <dgm:cxn modelId="{460025E1-FC73-469A-9CD9-DB51C177020A}" type="presOf" srcId="{05E41AE1-4971-41C1-9F77-940163FDF989}" destId="{E0CADFB9-79E7-41D2-9E4A-8926734C74A8}" srcOrd="0" destOrd="0" presId="urn:microsoft.com/office/officeart/2005/8/layout/pyramid2"/>
    <dgm:cxn modelId="{12C4285C-457D-4629-B859-EC9E82AC7628}" type="presOf" srcId="{58E773D9-3AB3-4B82-B7EC-BAFC9A713BFD}" destId="{D00C946C-51B9-46DF-AAFF-4F4846EF003C}" srcOrd="0" destOrd="0" presId="urn:microsoft.com/office/officeart/2005/8/layout/pyramid2"/>
    <dgm:cxn modelId="{BC8054D2-9DDE-405F-B7FE-40140A26302D}" srcId="{05E41AE1-4971-41C1-9F77-940163FDF989}" destId="{58E773D9-3AB3-4B82-B7EC-BAFC9A713BFD}" srcOrd="2" destOrd="0" parTransId="{702FE57F-97D4-4ACD-9D36-1463C1A6B1FD}" sibTransId="{14C15892-BA0C-4F35-9FD6-D78BFCD9EE8D}"/>
    <dgm:cxn modelId="{D6768907-2125-4A69-9100-80D21EFD0AD3}" srcId="{05E41AE1-4971-41C1-9F77-940163FDF989}" destId="{BD6BA1F3-1C94-44CA-8294-95916334ED1B}" srcOrd="0" destOrd="0" parTransId="{A7C522F4-6BC1-4371-BF0F-BCC2CA5DE8BF}" sibTransId="{D6855C7D-2960-430F-9242-5AAD140B8337}"/>
    <dgm:cxn modelId="{B8EB55EC-8BE6-415D-8151-B9F3A10ED0AB}" srcId="{05E41AE1-4971-41C1-9F77-940163FDF989}" destId="{20DDEE01-1217-4752-B82E-FB7A4BAE68B3}" srcOrd="1" destOrd="0" parTransId="{31A9181C-357D-4927-ADF3-F491A88ADEBC}" sibTransId="{56697B95-0240-49FA-A951-31338EE4DE67}"/>
    <dgm:cxn modelId="{8937C6FD-BE9A-4FE8-B797-50A1708F0E70}" type="presParOf" srcId="{E0CADFB9-79E7-41D2-9E4A-8926734C74A8}" destId="{7B2419C2-5057-4617-9B6D-C1746FAE2737}" srcOrd="0" destOrd="0" presId="urn:microsoft.com/office/officeart/2005/8/layout/pyramid2"/>
    <dgm:cxn modelId="{1DE5D2AE-3A14-449D-9E3E-AEA39E75024D}" type="presParOf" srcId="{E0CADFB9-79E7-41D2-9E4A-8926734C74A8}" destId="{D1161D4B-A0A9-4815-9F9F-7797A807F28B}" srcOrd="1" destOrd="0" presId="urn:microsoft.com/office/officeart/2005/8/layout/pyramid2"/>
    <dgm:cxn modelId="{8A562A6E-BC89-4A76-B287-4F13202F1FF1}" type="presParOf" srcId="{D1161D4B-A0A9-4815-9F9F-7797A807F28B}" destId="{0724D552-A952-475D-9ED5-0750CAE0AD3D}" srcOrd="0" destOrd="0" presId="urn:microsoft.com/office/officeart/2005/8/layout/pyramid2"/>
    <dgm:cxn modelId="{473DE2E0-6E51-4BD7-8DDA-FD38842B78D3}" type="presParOf" srcId="{D1161D4B-A0A9-4815-9F9F-7797A807F28B}" destId="{4E095DA5-3508-4833-AC6D-71C67ABE0F85}" srcOrd="1" destOrd="0" presId="urn:microsoft.com/office/officeart/2005/8/layout/pyramid2"/>
    <dgm:cxn modelId="{36206542-1297-4050-B009-5AE99DBB3320}" type="presParOf" srcId="{D1161D4B-A0A9-4815-9F9F-7797A807F28B}" destId="{39CDF2F9-20C8-429D-9222-9B5BBA7FFA5B}" srcOrd="2" destOrd="0" presId="urn:microsoft.com/office/officeart/2005/8/layout/pyramid2"/>
    <dgm:cxn modelId="{1B899EE1-FE9E-4B06-A667-1BE575EB7C4E}" type="presParOf" srcId="{D1161D4B-A0A9-4815-9F9F-7797A807F28B}" destId="{5AEE4B63-84EB-46DC-AFD5-08BE558825AC}" srcOrd="3" destOrd="0" presId="urn:microsoft.com/office/officeart/2005/8/layout/pyramid2"/>
    <dgm:cxn modelId="{1DA088FA-2E35-4CA1-9D0E-584594420568}" type="presParOf" srcId="{D1161D4B-A0A9-4815-9F9F-7797A807F28B}" destId="{D00C946C-51B9-46DF-AAFF-4F4846EF003C}" srcOrd="4" destOrd="0" presId="urn:microsoft.com/office/officeart/2005/8/layout/pyramid2"/>
    <dgm:cxn modelId="{4F48E1F5-80E1-4649-9E8C-5923A4185B15}" type="presParOf" srcId="{D1161D4B-A0A9-4815-9F9F-7797A807F28B}" destId="{B6795EE0-D0B9-4649-909F-4505D61F169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ED5D51-6185-43CB-9B6B-B03385F1697A}" type="doc">
      <dgm:prSet loTypeId="urn:microsoft.com/office/officeart/2005/8/layout/gear1" loCatId="process" qsTypeId="urn:microsoft.com/office/officeart/2005/8/quickstyle/simple2" qsCatId="simple" csTypeId="urn:microsoft.com/office/officeart/2005/8/colors/colorful1#1" csCatId="colorful" phldr="1"/>
      <dgm:spPr/>
    </dgm:pt>
    <dgm:pt modelId="{29CD18A3-F2C3-446A-B5D4-0BD0C52A99FA}">
      <dgm:prSet/>
      <dgm:spPr>
        <a:solidFill>
          <a:schemeClr val="accent2">
            <a:lumMod val="75000"/>
          </a:schemeClr>
        </a:solidFill>
      </dgm:spPr>
      <dgm:t>
        <a:bodyPr/>
        <a:lstStyle/>
        <a:p>
          <a:r>
            <a:rPr lang="en-US" b="1" dirty="0" smtClean="0">
              <a:latin typeface="Centaur" pitchFamily="18" charset="0"/>
            </a:rPr>
            <a:t>Interest Rate</a:t>
          </a:r>
        </a:p>
      </dgm:t>
    </dgm:pt>
    <dgm:pt modelId="{4C885789-B059-47A6-A77D-4FA0066B960D}" type="parTrans" cxnId="{6AEB5726-9046-40F1-B6A4-FE29C72B62C9}">
      <dgm:prSet/>
      <dgm:spPr/>
      <dgm:t>
        <a:bodyPr/>
        <a:lstStyle/>
        <a:p>
          <a:endParaRPr lang="en-US"/>
        </a:p>
      </dgm:t>
    </dgm:pt>
    <dgm:pt modelId="{2636D9B9-C177-4B71-9B02-13711CE904D3}" type="sibTrans" cxnId="{6AEB5726-9046-40F1-B6A4-FE29C72B62C9}">
      <dgm:prSet/>
      <dgm:spPr>
        <a:solidFill>
          <a:schemeClr val="accent2">
            <a:lumMod val="75000"/>
          </a:schemeClr>
        </a:solidFill>
      </dgm:spPr>
      <dgm:t>
        <a:bodyPr/>
        <a:lstStyle/>
        <a:p>
          <a:endParaRPr lang="en-US" dirty="0"/>
        </a:p>
      </dgm:t>
    </dgm:pt>
    <dgm:pt modelId="{6FD902E9-F563-4913-BB65-109119759110}">
      <dgm:prSet/>
      <dgm:spPr>
        <a:solidFill>
          <a:schemeClr val="accent3">
            <a:lumMod val="75000"/>
          </a:schemeClr>
        </a:solidFill>
      </dgm:spPr>
      <dgm:t>
        <a:bodyPr/>
        <a:lstStyle/>
        <a:p>
          <a:r>
            <a:rPr lang="en-US" b="1" dirty="0" smtClean="0">
              <a:latin typeface="Centaur" pitchFamily="18" charset="0"/>
            </a:rPr>
            <a:t>Money</a:t>
          </a:r>
        </a:p>
        <a:p>
          <a:endParaRPr lang="en-US" b="1" dirty="0">
            <a:latin typeface="Centaur" pitchFamily="18" charset="0"/>
          </a:endParaRPr>
        </a:p>
      </dgm:t>
    </dgm:pt>
    <dgm:pt modelId="{51405BAE-329F-4BC8-9E60-7AAF856335BC}" type="parTrans" cxnId="{68C0BFF5-A239-4B23-B159-FDF091BD09BB}">
      <dgm:prSet/>
      <dgm:spPr/>
      <dgm:t>
        <a:bodyPr/>
        <a:lstStyle/>
        <a:p>
          <a:endParaRPr lang="en-US"/>
        </a:p>
      </dgm:t>
    </dgm:pt>
    <dgm:pt modelId="{6D3F8E97-1C97-410A-910E-8C4847ECE11E}" type="sibTrans" cxnId="{68C0BFF5-A239-4B23-B159-FDF091BD09BB}">
      <dgm:prSet/>
      <dgm:spPr>
        <a:solidFill>
          <a:schemeClr val="accent3">
            <a:lumMod val="75000"/>
          </a:schemeClr>
        </a:solidFill>
      </dgm:spPr>
      <dgm:t>
        <a:bodyPr/>
        <a:lstStyle/>
        <a:p>
          <a:endParaRPr lang="en-US" dirty="0"/>
        </a:p>
      </dgm:t>
    </dgm:pt>
    <dgm:pt modelId="{4C17C8AB-57FC-4BC0-A5DF-AC2482BC20F5}">
      <dgm:prSet/>
      <dgm:spPr>
        <a:solidFill>
          <a:schemeClr val="tx2"/>
        </a:solidFill>
      </dgm:spPr>
      <dgm:t>
        <a:bodyPr/>
        <a:lstStyle/>
        <a:p>
          <a:r>
            <a:rPr lang="en-US" b="1" dirty="0" smtClean="0">
              <a:latin typeface="Centaur" pitchFamily="18" charset="0"/>
            </a:rPr>
            <a:t>Time</a:t>
          </a:r>
        </a:p>
        <a:p>
          <a:endParaRPr lang="en-US" b="1" dirty="0">
            <a:latin typeface="Centaur" pitchFamily="18" charset="0"/>
          </a:endParaRPr>
        </a:p>
      </dgm:t>
    </dgm:pt>
    <dgm:pt modelId="{8599763D-7993-43F1-A27B-F91A975DD624}" type="parTrans" cxnId="{AD8E0FE5-358D-4C30-B7C3-1B1508B53700}">
      <dgm:prSet/>
      <dgm:spPr/>
      <dgm:t>
        <a:bodyPr/>
        <a:lstStyle/>
        <a:p>
          <a:endParaRPr lang="en-US"/>
        </a:p>
      </dgm:t>
    </dgm:pt>
    <dgm:pt modelId="{84113B7C-0B19-40EB-834C-3C18F4BB45CF}" type="sibTrans" cxnId="{AD8E0FE5-358D-4C30-B7C3-1B1508B53700}">
      <dgm:prSet/>
      <dgm:spPr>
        <a:solidFill>
          <a:schemeClr val="accent1">
            <a:lumMod val="75000"/>
          </a:schemeClr>
        </a:solidFill>
      </dgm:spPr>
      <dgm:t>
        <a:bodyPr/>
        <a:lstStyle/>
        <a:p>
          <a:endParaRPr lang="en-US" dirty="0"/>
        </a:p>
      </dgm:t>
    </dgm:pt>
    <dgm:pt modelId="{1DECAD41-EA36-49DC-A0F9-615B69047C48}" type="pres">
      <dgm:prSet presAssocID="{13ED5D51-6185-43CB-9B6B-B03385F1697A}" presName="composite" presStyleCnt="0">
        <dgm:presLayoutVars>
          <dgm:chMax val="3"/>
          <dgm:animLvl val="lvl"/>
          <dgm:resizeHandles val="exact"/>
        </dgm:presLayoutVars>
      </dgm:prSet>
      <dgm:spPr/>
    </dgm:pt>
    <dgm:pt modelId="{2AA13590-744C-402A-B4D4-74210A23CC3E}" type="pres">
      <dgm:prSet presAssocID="{29CD18A3-F2C3-446A-B5D4-0BD0C52A99FA}" presName="gear1" presStyleLbl="node1" presStyleIdx="0" presStyleCnt="3" custScaleX="78636" custScaleY="81818">
        <dgm:presLayoutVars>
          <dgm:chMax val="1"/>
          <dgm:bulletEnabled val="1"/>
        </dgm:presLayoutVars>
      </dgm:prSet>
      <dgm:spPr/>
      <dgm:t>
        <a:bodyPr/>
        <a:lstStyle/>
        <a:p>
          <a:endParaRPr lang="en-US"/>
        </a:p>
      </dgm:t>
    </dgm:pt>
    <dgm:pt modelId="{800DA003-BB92-431B-8AC6-5CF81C57FCF7}" type="pres">
      <dgm:prSet presAssocID="{29CD18A3-F2C3-446A-B5D4-0BD0C52A99FA}" presName="gear1srcNode" presStyleLbl="node1" presStyleIdx="0" presStyleCnt="3"/>
      <dgm:spPr/>
      <dgm:t>
        <a:bodyPr/>
        <a:lstStyle/>
        <a:p>
          <a:endParaRPr lang="en-US"/>
        </a:p>
      </dgm:t>
    </dgm:pt>
    <dgm:pt modelId="{5AC07973-ADE1-4F05-8E10-B923F184D90A}" type="pres">
      <dgm:prSet presAssocID="{29CD18A3-F2C3-446A-B5D4-0BD0C52A99FA}" presName="gear1dstNode" presStyleLbl="node1" presStyleIdx="0" presStyleCnt="3"/>
      <dgm:spPr/>
      <dgm:t>
        <a:bodyPr/>
        <a:lstStyle/>
        <a:p>
          <a:endParaRPr lang="en-US"/>
        </a:p>
      </dgm:t>
    </dgm:pt>
    <dgm:pt modelId="{EC41E34B-636F-448F-A764-451D885C5B7C}" type="pres">
      <dgm:prSet presAssocID="{6FD902E9-F563-4913-BB65-109119759110}" presName="gear2" presStyleLbl="node1" presStyleIdx="1" presStyleCnt="3" custScaleX="108125" custScaleY="110965" custLinFactNeighborX="313" custLinFactNeighborY="4550">
        <dgm:presLayoutVars>
          <dgm:chMax val="1"/>
          <dgm:bulletEnabled val="1"/>
        </dgm:presLayoutVars>
      </dgm:prSet>
      <dgm:spPr/>
      <dgm:t>
        <a:bodyPr/>
        <a:lstStyle/>
        <a:p>
          <a:endParaRPr lang="en-US"/>
        </a:p>
      </dgm:t>
    </dgm:pt>
    <dgm:pt modelId="{5D4A2A0F-DFAD-4675-A5C1-88A7A67A9FE7}" type="pres">
      <dgm:prSet presAssocID="{6FD902E9-F563-4913-BB65-109119759110}" presName="gear2srcNode" presStyleLbl="node1" presStyleIdx="1" presStyleCnt="3"/>
      <dgm:spPr/>
      <dgm:t>
        <a:bodyPr/>
        <a:lstStyle/>
        <a:p>
          <a:endParaRPr lang="en-US"/>
        </a:p>
      </dgm:t>
    </dgm:pt>
    <dgm:pt modelId="{2CCB83C1-F859-4252-B757-BCBC4AF5DBF9}" type="pres">
      <dgm:prSet presAssocID="{6FD902E9-F563-4913-BB65-109119759110}" presName="gear2dstNode" presStyleLbl="node1" presStyleIdx="1" presStyleCnt="3"/>
      <dgm:spPr/>
      <dgm:t>
        <a:bodyPr/>
        <a:lstStyle/>
        <a:p>
          <a:endParaRPr lang="en-US"/>
        </a:p>
      </dgm:t>
    </dgm:pt>
    <dgm:pt modelId="{6F30713E-2875-4FFE-90D4-C40ED20C3319}" type="pres">
      <dgm:prSet presAssocID="{4C17C8AB-57FC-4BC0-A5DF-AC2482BC20F5}" presName="gear3" presStyleLbl="node1" presStyleIdx="2" presStyleCnt="3" custScaleX="108125" custScaleY="110965" custLinFactNeighborX="6406" custLinFactNeighborY="-2846"/>
      <dgm:spPr/>
      <dgm:t>
        <a:bodyPr/>
        <a:lstStyle/>
        <a:p>
          <a:endParaRPr lang="en-US"/>
        </a:p>
      </dgm:t>
    </dgm:pt>
    <dgm:pt modelId="{C1175079-2630-4751-B9E5-5CD687030E08}" type="pres">
      <dgm:prSet presAssocID="{4C17C8AB-57FC-4BC0-A5DF-AC2482BC20F5}" presName="gear3tx" presStyleLbl="node1" presStyleIdx="2" presStyleCnt="3">
        <dgm:presLayoutVars>
          <dgm:chMax val="1"/>
          <dgm:bulletEnabled val="1"/>
        </dgm:presLayoutVars>
      </dgm:prSet>
      <dgm:spPr/>
      <dgm:t>
        <a:bodyPr/>
        <a:lstStyle/>
        <a:p>
          <a:endParaRPr lang="en-US"/>
        </a:p>
      </dgm:t>
    </dgm:pt>
    <dgm:pt modelId="{F271CCFC-4153-4CC1-9C9F-65A3C1DC02BC}" type="pres">
      <dgm:prSet presAssocID="{4C17C8AB-57FC-4BC0-A5DF-AC2482BC20F5}" presName="gear3srcNode" presStyleLbl="node1" presStyleIdx="2" presStyleCnt="3"/>
      <dgm:spPr/>
      <dgm:t>
        <a:bodyPr/>
        <a:lstStyle/>
        <a:p>
          <a:endParaRPr lang="en-US"/>
        </a:p>
      </dgm:t>
    </dgm:pt>
    <dgm:pt modelId="{FD7C0993-558C-490A-BB45-EBE835803B58}" type="pres">
      <dgm:prSet presAssocID="{4C17C8AB-57FC-4BC0-A5DF-AC2482BC20F5}" presName="gear3dstNode" presStyleLbl="node1" presStyleIdx="2" presStyleCnt="3"/>
      <dgm:spPr/>
      <dgm:t>
        <a:bodyPr/>
        <a:lstStyle/>
        <a:p>
          <a:endParaRPr lang="en-US"/>
        </a:p>
      </dgm:t>
    </dgm:pt>
    <dgm:pt modelId="{D5BC6FF9-D413-48D1-86FD-F81D494ABBEF}" type="pres">
      <dgm:prSet presAssocID="{2636D9B9-C177-4B71-9B02-13711CE904D3}" presName="connector1" presStyleLbl="sibTrans2D1" presStyleIdx="0" presStyleCnt="3"/>
      <dgm:spPr/>
      <dgm:t>
        <a:bodyPr/>
        <a:lstStyle/>
        <a:p>
          <a:endParaRPr lang="en-US"/>
        </a:p>
      </dgm:t>
    </dgm:pt>
    <dgm:pt modelId="{10D893F9-02AA-4AE8-A09B-1EECD0549AAA}" type="pres">
      <dgm:prSet presAssocID="{6D3F8E97-1C97-410A-910E-8C4847ECE11E}" presName="connector2" presStyleLbl="sibTrans2D1" presStyleIdx="1" presStyleCnt="3" custLinFactNeighborX="-3746" custLinFactNeighborY="-1781"/>
      <dgm:spPr/>
      <dgm:t>
        <a:bodyPr/>
        <a:lstStyle/>
        <a:p>
          <a:endParaRPr lang="en-US"/>
        </a:p>
      </dgm:t>
    </dgm:pt>
    <dgm:pt modelId="{D825DC29-D141-493B-8BF1-39C538EA4CA0}" type="pres">
      <dgm:prSet presAssocID="{84113B7C-0B19-40EB-834C-3C18F4BB45CF}" presName="connector3" presStyleLbl="sibTrans2D1" presStyleIdx="2" presStyleCnt="3" custAng="1282384" custScaleX="113253" custScaleY="107896" custLinFactNeighborX="9086" custLinFactNeighborY="782"/>
      <dgm:spPr/>
      <dgm:t>
        <a:bodyPr/>
        <a:lstStyle/>
        <a:p>
          <a:endParaRPr lang="en-US"/>
        </a:p>
      </dgm:t>
    </dgm:pt>
  </dgm:ptLst>
  <dgm:cxnLst>
    <dgm:cxn modelId="{80102258-8156-4B6F-9F25-877825C92AF9}" type="presOf" srcId="{29CD18A3-F2C3-446A-B5D4-0BD0C52A99FA}" destId="{5AC07973-ADE1-4F05-8E10-B923F184D90A}" srcOrd="2" destOrd="0" presId="urn:microsoft.com/office/officeart/2005/8/layout/gear1"/>
    <dgm:cxn modelId="{12F2EAD1-1053-4BEE-B777-6B2E4D06B789}" type="presOf" srcId="{6FD902E9-F563-4913-BB65-109119759110}" destId="{5D4A2A0F-DFAD-4675-A5C1-88A7A67A9FE7}" srcOrd="1" destOrd="0" presId="urn:microsoft.com/office/officeart/2005/8/layout/gear1"/>
    <dgm:cxn modelId="{887241A9-7B09-4561-80EA-437CCBDC47F6}" type="presOf" srcId="{6FD902E9-F563-4913-BB65-109119759110}" destId="{2CCB83C1-F859-4252-B757-BCBC4AF5DBF9}" srcOrd="2" destOrd="0" presId="urn:microsoft.com/office/officeart/2005/8/layout/gear1"/>
    <dgm:cxn modelId="{A9D9FA31-4D40-4AAF-9942-E1D473EA083B}" type="presOf" srcId="{29CD18A3-F2C3-446A-B5D4-0BD0C52A99FA}" destId="{800DA003-BB92-431B-8AC6-5CF81C57FCF7}" srcOrd="1" destOrd="0" presId="urn:microsoft.com/office/officeart/2005/8/layout/gear1"/>
    <dgm:cxn modelId="{68C0BFF5-A239-4B23-B159-FDF091BD09BB}" srcId="{13ED5D51-6185-43CB-9B6B-B03385F1697A}" destId="{6FD902E9-F563-4913-BB65-109119759110}" srcOrd="1" destOrd="0" parTransId="{51405BAE-329F-4BC8-9E60-7AAF856335BC}" sibTransId="{6D3F8E97-1C97-410A-910E-8C4847ECE11E}"/>
    <dgm:cxn modelId="{5D02A3DA-4A94-4D1B-98A4-49CE5FA58F7A}" type="presOf" srcId="{6D3F8E97-1C97-410A-910E-8C4847ECE11E}" destId="{10D893F9-02AA-4AE8-A09B-1EECD0549AAA}" srcOrd="0" destOrd="0" presId="urn:microsoft.com/office/officeart/2005/8/layout/gear1"/>
    <dgm:cxn modelId="{2154437A-C947-4C97-BB22-8E1BF95A7F85}" type="presOf" srcId="{4C17C8AB-57FC-4BC0-A5DF-AC2482BC20F5}" destId="{C1175079-2630-4751-B9E5-5CD687030E08}" srcOrd="1" destOrd="0" presId="urn:microsoft.com/office/officeart/2005/8/layout/gear1"/>
    <dgm:cxn modelId="{CC1A0333-8FAB-41CF-B2AD-7C092C332414}" type="presOf" srcId="{2636D9B9-C177-4B71-9B02-13711CE904D3}" destId="{D5BC6FF9-D413-48D1-86FD-F81D494ABBEF}" srcOrd="0" destOrd="0" presId="urn:microsoft.com/office/officeart/2005/8/layout/gear1"/>
    <dgm:cxn modelId="{AD8E0FE5-358D-4C30-B7C3-1B1508B53700}" srcId="{13ED5D51-6185-43CB-9B6B-B03385F1697A}" destId="{4C17C8AB-57FC-4BC0-A5DF-AC2482BC20F5}" srcOrd="2" destOrd="0" parTransId="{8599763D-7993-43F1-A27B-F91A975DD624}" sibTransId="{84113B7C-0B19-40EB-834C-3C18F4BB45CF}"/>
    <dgm:cxn modelId="{89F71305-F80A-4EE9-A87C-D43DCC2A8A3A}" type="presOf" srcId="{4C17C8AB-57FC-4BC0-A5DF-AC2482BC20F5}" destId="{F271CCFC-4153-4CC1-9C9F-65A3C1DC02BC}" srcOrd="2" destOrd="0" presId="urn:microsoft.com/office/officeart/2005/8/layout/gear1"/>
    <dgm:cxn modelId="{B41384C6-51A2-4F9E-AABA-6C07625BA444}" type="presOf" srcId="{4C17C8AB-57FC-4BC0-A5DF-AC2482BC20F5}" destId="{FD7C0993-558C-490A-BB45-EBE835803B58}" srcOrd="3" destOrd="0" presId="urn:microsoft.com/office/officeart/2005/8/layout/gear1"/>
    <dgm:cxn modelId="{76EE9F2A-20E5-4AC6-A8DF-E7FB7DB3D8DB}" type="presOf" srcId="{4C17C8AB-57FC-4BC0-A5DF-AC2482BC20F5}" destId="{6F30713E-2875-4FFE-90D4-C40ED20C3319}" srcOrd="0" destOrd="0" presId="urn:microsoft.com/office/officeart/2005/8/layout/gear1"/>
    <dgm:cxn modelId="{2EE0F908-A14B-4C14-BC85-EEE61924FF99}" type="presOf" srcId="{29CD18A3-F2C3-446A-B5D4-0BD0C52A99FA}" destId="{2AA13590-744C-402A-B4D4-74210A23CC3E}" srcOrd="0" destOrd="0" presId="urn:microsoft.com/office/officeart/2005/8/layout/gear1"/>
    <dgm:cxn modelId="{BC3EB7C6-01E0-48EF-8104-6B00D1C424C0}" type="presOf" srcId="{6FD902E9-F563-4913-BB65-109119759110}" destId="{EC41E34B-636F-448F-A764-451D885C5B7C}" srcOrd="0" destOrd="0" presId="urn:microsoft.com/office/officeart/2005/8/layout/gear1"/>
    <dgm:cxn modelId="{53D34601-6DC7-4692-AF78-DE09617B5074}" type="presOf" srcId="{13ED5D51-6185-43CB-9B6B-B03385F1697A}" destId="{1DECAD41-EA36-49DC-A0F9-615B69047C48}" srcOrd="0" destOrd="0" presId="urn:microsoft.com/office/officeart/2005/8/layout/gear1"/>
    <dgm:cxn modelId="{6AEB5726-9046-40F1-B6A4-FE29C72B62C9}" srcId="{13ED5D51-6185-43CB-9B6B-B03385F1697A}" destId="{29CD18A3-F2C3-446A-B5D4-0BD0C52A99FA}" srcOrd="0" destOrd="0" parTransId="{4C885789-B059-47A6-A77D-4FA0066B960D}" sibTransId="{2636D9B9-C177-4B71-9B02-13711CE904D3}"/>
    <dgm:cxn modelId="{B4F4129B-78E4-491D-9CF9-75BA51DCE454}" type="presOf" srcId="{84113B7C-0B19-40EB-834C-3C18F4BB45CF}" destId="{D825DC29-D141-493B-8BF1-39C538EA4CA0}" srcOrd="0" destOrd="0" presId="urn:microsoft.com/office/officeart/2005/8/layout/gear1"/>
    <dgm:cxn modelId="{ECA18FA7-2954-45C4-B045-F39F3ABB00C7}" type="presParOf" srcId="{1DECAD41-EA36-49DC-A0F9-615B69047C48}" destId="{2AA13590-744C-402A-B4D4-74210A23CC3E}" srcOrd="0" destOrd="0" presId="urn:microsoft.com/office/officeart/2005/8/layout/gear1"/>
    <dgm:cxn modelId="{BFB0CD40-89E0-4A66-8935-E6E3E437A9CC}" type="presParOf" srcId="{1DECAD41-EA36-49DC-A0F9-615B69047C48}" destId="{800DA003-BB92-431B-8AC6-5CF81C57FCF7}" srcOrd="1" destOrd="0" presId="urn:microsoft.com/office/officeart/2005/8/layout/gear1"/>
    <dgm:cxn modelId="{C7A009C9-7B04-4205-9355-32CCE99B9F77}" type="presParOf" srcId="{1DECAD41-EA36-49DC-A0F9-615B69047C48}" destId="{5AC07973-ADE1-4F05-8E10-B923F184D90A}" srcOrd="2" destOrd="0" presId="urn:microsoft.com/office/officeart/2005/8/layout/gear1"/>
    <dgm:cxn modelId="{358B8C4A-33E7-48D2-A115-50AD275ADE55}" type="presParOf" srcId="{1DECAD41-EA36-49DC-A0F9-615B69047C48}" destId="{EC41E34B-636F-448F-A764-451D885C5B7C}" srcOrd="3" destOrd="0" presId="urn:microsoft.com/office/officeart/2005/8/layout/gear1"/>
    <dgm:cxn modelId="{B98BACE6-5CFF-4927-B3C9-2262FBC6E3AD}" type="presParOf" srcId="{1DECAD41-EA36-49DC-A0F9-615B69047C48}" destId="{5D4A2A0F-DFAD-4675-A5C1-88A7A67A9FE7}" srcOrd="4" destOrd="0" presId="urn:microsoft.com/office/officeart/2005/8/layout/gear1"/>
    <dgm:cxn modelId="{1F273F44-AD36-490B-A9B3-19A63A085DD6}" type="presParOf" srcId="{1DECAD41-EA36-49DC-A0F9-615B69047C48}" destId="{2CCB83C1-F859-4252-B757-BCBC4AF5DBF9}" srcOrd="5" destOrd="0" presId="urn:microsoft.com/office/officeart/2005/8/layout/gear1"/>
    <dgm:cxn modelId="{36029180-9061-42F9-A2AB-6EA3252A8109}" type="presParOf" srcId="{1DECAD41-EA36-49DC-A0F9-615B69047C48}" destId="{6F30713E-2875-4FFE-90D4-C40ED20C3319}" srcOrd="6" destOrd="0" presId="urn:microsoft.com/office/officeart/2005/8/layout/gear1"/>
    <dgm:cxn modelId="{B7140FAD-1575-46DB-8057-D98A481098C9}" type="presParOf" srcId="{1DECAD41-EA36-49DC-A0F9-615B69047C48}" destId="{C1175079-2630-4751-B9E5-5CD687030E08}" srcOrd="7" destOrd="0" presId="urn:microsoft.com/office/officeart/2005/8/layout/gear1"/>
    <dgm:cxn modelId="{A8A0E60B-2C61-4EC5-9BBB-62A70669540D}" type="presParOf" srcId="{1DECAD41-EA36-49DC-A0F9-615B69047C48}" destId="{F271CCFC-4153-4CC1-9C9F-65A3C1DC02BC}" srcOrd="8" destOrd="0" presId="urn:microsoft.com/office/officeart/2005/8/layout/gear1"/>
    <dgm:cxn modelId="{B9446D34-2A4A-41B3-9244-77E5C7BC7D11}" type="presParOf" srcId="{1DECAD41-EA36-49DC-A0F9-615B69047C48}" destId="{FD7C0993-558C-490A-BB45-EBE835803B58}" srcOrd="9" destOrd="0" presId="urn:microsoft.com/office/officeart/2005/8/layout/gear1"/>
    <dgm:cxn modelId="{EA4E031C-AE91-48A2-AEE6-314E8186C8AC}" type="presParOf" srcId="{1DECAD41-EA36-49DC-A0F9-615B69047C48}" destId="{D5BC6FF9-D413-48D1-86FD-F81D494ABBEF}" srcOrd="10" destOrd="0" presId="urn:microsoft.com/office/officeart/2005/8/layout/gear1"/>
    <dgm:cxn modelId="{A9089787-CBFB-4595-A7CA-FCD3BFF8CAA7}" type="presParOf" srcId="{1DECAD41-EA36-49DC-A0F9-615B69047C48}" destId="{10D893F9-02AA-4AE8-A09B-1EECD0549AAA}" srcOrd="11" destOrd="0" presId="urn:microsoft.com/office/officeart/2005/8/layout/gear1"/>
    <dgm:cxn modelId="{4914140A-A841-4753-AD9F-19595B522246}" type="presParOf" srcId="{1DECAD41-EA36-49DC-A0F9-615B69047C48}" destId="{D825DC29-D141-493B-8BF1-39C538EA4CA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DC584B-3D58-43F4-AACB-CDAE9A6064A3}" type="doc">
      <dgm:prSet loTypeId="urn:microsoft.com/office/officeart/2005/8/layout/hList6" loCatId="list" qsTypeId="urn:microsoft.com/office/officeart/2005/8/quickstyle/simple2" qsCatId="simple" csTypeId="urn:microsoft.com/office/officeart/2005/8/colors/accent4_1" csCatId="accent4" phldr="1"/>
      <dgm:spPr/>
      <dgm:t>
        <a:bodyPr/>
        <a:lstStyle/>
        <a:p>
          <a:endParaRPr lang="en-US"/>
        </a:p>
      </dgm:t>
    </dgm:pt>
    <dgm:pt modelId="{4E484996-6314-4094-AC8F-83EBD25A9416}">
      <dgm:prSet phldrT="[Text]"/>
      <dgm:spPr/>
      <dgm:t>
        <a:bodyPr/>
        <a:lstStyle/>
        <a:p>
          <a:r>
            <a:rPr lang="en-US" b="1" dirty="0" smtClean="0">
              <a:latin typeface="Calibri" pitchFamily="34" charset="0"/>
              <a:cs typeface="Calibri" pitchFamily="34" charset="0"/>
            </a:rPr>
            <a:t>Describe the five savings tools</a:t>
          </a:r>
          <a:endParaRPr lang="en-US" b="1" dirty="0">
            <a:latin typeface="Calibri" pitchFamily="34" charset="0"/>
            <a:cs typeface="Calibri" pitchFamily="34" charset="0"/>
          </a:endParaRPr>
        </a:p>
      </dgm:t>
    </dgm:pt>
    <dgm:pt modelId="{1A052737-D7F2-46A7-B2D3-C6C1AD5EEAAE}" type="parTrans" cxnId="{3C66A954-AB0A-4763-89AB-88618EDED783}">
      <dgm:prSet/>
      <dgm:spPr/>
      <dgm:t>
        <a:bodyPr/>
        <a:lstStyle/>
        <a:p>
          <a:endParaRPr lang="en-US"/>
        </a:p>
      </dgm:t>
    </dgm:pt>
    <dgm:pt modelId="{A4A73A03-966E-4E16-9361-F946CCA074B7}" type="sibTrans" cxnId="{3C66A954-AB0A-4763-89AB-88618EDED783}">
      <dgm:prSet/>
      <dgm:spPr/>
      <dgm:t>
        <a:bodyPr/>
        <a:lstStyle/>
        <a:p>
          <a:endParaRPr lang="en-US"/>
        </a:p>
      </dgm:t>
    </dgm:pt>
    <dgm:pt modelId="{F5F300B0-7E56-44C8-A3A9-08BBF9D46522}">
      <dgm:prSet phldrT="[Text]"/>
      <dgm:spPr/>
      <dgm:t>
        <a:bodyPr/>
        <a:lstStyle/>
        <a:p>
          <a:r>
            <a:rPr lang="en-US" dirty="0" smtClean="0">
              <a:latin typeface="Calibri" pitchFamily="34" charset="0"/>
              <a:cs typeface="Calibri" pitchFamily="34" charset="0"/>
            </a:rPr>
            <a:t>Start Saving PBS video</a:t>
          </a:r>
          <a:endParaRPr lang="en-US" dirty="0">
            <a:latin typeface="Calibri" pitchFamily="34" charset="0"/>
            <a:cs typeface="Calibri" pitchFamily="34" charset="0"/>
          </a:endParaRPr>
        </a:p>
      </dgm:t>
    </dgm:pt>
    <dgm:pt modelId="{3D2145DC-68DF-4AAA-A887-5BA9E871F0D7}" type="parTrans" cxnId="{B64C257C-FC50-4418-ABC1-E985EDB8BDFE}">
      <dgm:prSet/>
      <dgm:spPr/>
      <dgm:t>
        <a:bodyPr/>
        <a:lstStyle/>
        <a:p>
          <a:endParaRPr lang="en-US"/>
        </a:p>
      </dgm:t>
    </dgm:pt>
    <dgm:pt modelId="{68A10E43-15BB-4AA9-8A8C-B37C1F567AF4}" type="sibTrans" cxnId="{B64C257C-FC50-4418-ABC1-E985EDB8BDFE}">
      <dgm:prSet/>
      <dgm:spPr/>
      <dgm:t>
        <a:bodyPr/>
        <a:lstStyle/>
        <a:p>
          <a:endParaRPr lang="en-US"/>
        </a:p>
      </dgm:t>
    </dgm:pt>
    <dgm:pt modelId="{C0DF7DBC-E881-41C6-BFC5-965C05CCF77A}">
      <dgm:prSet phldrT="[Text]"/>
      <dgm:spPr/>
      <dgm:t>
        <a:bodyPr/>
        <a:lstStyle/>
        <a:p>
          <a:r>
            <a:rPr lang="en-US" dirty="0" smtClean="0">
              <a:latin typeface="Calibri" pitchFamily="34" charset="0"/>
              <a:cs typeface="Calibri" pitchFamily="34" charset="0"/>
            </a:rPr>
            <a:t>Note taking guide</a:t>
          </a:r>
          <a:endParaRPr lang="en-US" dirty="0">
            <a:latin typeface="Calibri" pitchFamily="34" charset="0"/>
            <a:cs typeface="Calibri" pitchFamily="34" charset="0"/>
          </a:endParaRPr>
        </a:p>
      </dgm:t>
    </dgm:pt>
    <dgm:pt modelId="{7A0FFBF8-EC99-41BA-A633-045E97D8A2BE}" type="parTrans" cxnId="{91691945-84B2-4A76-8CCF-F51AF614B67B}">
      <dgm:prSet/>
      <dgm:spPr/>
      <dgm:t>
        <a:bodyPr/>
        <a:lstStyle/>
        <a:p>
          <a:endParaRPr lang="en-US"/>
        </a:p>
      </dgm:t>
    </dgm:pt>
    <dgm:pt modelId="{FDA6F447-1542-4EE6-9ECE-0D20C1F26C2A}" type="sibTrans" cxnId="{91691945-84B2-4A76-8CCF-F51AF614B67B}">
      <dgm:prSet/>
      <dgm:spPr/>
      <dgm:t>
        <a:bodyPr/>
        <a:lstStyle/>
        <a:p>
          <a:endParaRPr lang="en-US"/>
        </a:p>
      </dgm:t>
    </dgm:pt>
    <dgm:pt modelId="{D14F3F72-19B1-4B56-981D-E1A67F0768BA}">
      <dgm:prSet phldrT="[Text]"/>
      <dgm:spPr>
        <a:solidFill>
          <a:schemeClr val="bg1"/>
        </a:solidFill>
      </dgm:spPr>
      <dgm:t>
        <a:bodyPr/>
        <a:lstStyle/>
        <a:p>
          <a:r>
            <a:rPr lang="en-US" b="1" dirty="0" smtClean="0">
              <a:latin typeface="Calibri" pitchFamily="34" charset="0"/>
              <a:cs typeface="Calibri" pitchFamily="34" charset="0"/>
            </a:rPr>
            <a:t>Distinguish characteristics of the savings tools</a:t>
          </a:r>
          <a:endParaRPr lang="en-US" b="1" dirty="0">
            <a:latin typeface="Calibri" pitchFamily="34" charset="0"/>
            <a:cs typeface="Calibri" pitchFamily="34" charset="0"/>
          </a:endParaRPr>
        </a:p>
      </dgm:t>
    </dgm:pt>
    <dgm:pt modelId="{6A7A2727-EF2B-4655-8DF3-8CE38724C38B}" type="parTrans" cxnId="{1015F8FB-9065-4C4A-B70F-BC180D4B5462}">
      <dgm:prSet/>
      <dgm:spPr/>
      <dgm:t>
        <a:bodyPr/>
        <a:lstStyle/>
        <a:p>
          <a:endParaRPr lang="en-US"/>
        </a:p>
      </dgm:t>
    </dgm:pt>
    <dgm:pt modelId="{9497C958-F38C-4DAF-B088-F5642D924669}" type="sibTrans" cxnId="{1015F8FB-9065-4C4A-B70F-BC180D4B5462}">
      <dgm:prSet/>
      <dgm:spPr/>
      <dgm:t>
        <a:bodyPr/>
        <a:lstStyle/>
        <a:p>
          <a:endParaRPr lang="en-US"/>
        </a:p>
      </dgm:t>
    </dgm:pt>
    <dgm:pt modelId="{173F458B-9BF9-4985-B204-7CB651D7731A}">
      <dgm:prSet phldrT="[Text]"/>
      <dgm:spPr>
        <a:solidFill>
          <a:schemeClr val="bg1"/>
        </a:solidFill>
      </dgm:spPr>
      <dgm:t>
        <a:bodyPr/>
        <a:lstStyle/>
        <a:p>
          <a:r>
            <a:rPr lang="en-US" dirty="0" smtClean="0">
              <a:latin typeface="Calibri" pitchFamily="34" charset="0"/>
              <a:cs typeface="Calibri" pitchFamily="34" charset="0"/>
            </a:rPr>
            <a:t>Four of a Kind activity</a:t>
          </a:r>
          <a:endParaRPr lang="en-US" dirty="0">
            <a:latin typeface="Calibri" pitchFamily="34" charset="0"/>
            <a:cs typeface="Calibri" pitchFamily="34" charset="0"/>
          </a:endParaRPr>
        </a:p>
      </dgm:t>
    </dgm:pt>
    <dgm:pt modelId="{FF6A6360-739D-4AF6-B80F-8F3B75A8B6DE}" type="parTrans" cxnId="{B6C431D5-5CA5-4945-9A04-34E02CB4E72D}">
      <dgm:prSet/>
      <dgm:spPr/>
      <dgm:t>
        <a:bodyPr/>
        <a:lstStyle/>
        <a:p>
          <a:endParaRPr lang="en-US"/>
        </a:p>
      </dgm:t>
    </dgm:pt>
    <dgm:pt modelId="{7A1C40A3-0573-44D9-B183-FB50235E8E5A}" type="sibTrans" cxnId="{B6C431D5-5CA5-4945-9A04-34E02CB4E72D}">
      <dgm:prSet/>
      <dgm:spPr/>
      <dgm:t>
        <a:bodyPr/>
        <a:lstStyle/>
        <a:p>
          <a:endParaRPr lang="en-US"/>
        </a:p>
      </dgm:t>
    </dgm:pt>
    <dgm:pt modelId="{7591934E-F115-4C8E-9C91-A8FEF4EE96A2}">
      <dgm:prSet phldrT="[Text]"/>
      <dgm:spPr/>
      <dgm:t>
        <a:bodyPr/>
        <a:lstStyle/>
        <a:p>
          <a:r>
            <a:rPr lang="en-US" b="1" dirty="0" smtClean="0">
              <a:latin typeface="Calibri" pitchFamily="34" charset="0"/>
              <a:cs typeface="Calibri" pitchFamily="34" charset="0"/>
            </a:rPr>
            <a:t>Analyze savings tool uses</a:t>
          </a:r>
          <a:endParaRPr lang="en-US" b="1" dirty="0">
            <a:latin typeface="Calibri" pitchFamily="34" charset="0"/>
            <a:cs typeface="Calibri" pitchFamily="34" charset="0"/>
          </a:endParaRPr>
        </a:p>
      </dgm:t>
    </dgm:pt>
    <dgm:pt modelId="{06FE13D3-FD29-431D-B3A6-ABDA91D97EF4}" type="parTrans" cxnId="{D130EDB5-02E4-41FE-8A58-659561C72973}">
      <dgm:prSet/>
      <dgm:spPr/>
      <dgm:t>
        <a:bodyPr/>
        <a:lstStyle/>
        <a:p>
          <a:endParaRPr lang="en-US"/>
        </a:p>
      </dgm:t>
    </dgm:pt>
    <dgm:pt modelId="{1B593F59-C764-4AC9-9F50-24FEC2308AC2}" type="sibTrans" cxnId="{D130EDB5-02E4-41FE-8A58-659561C72973}">
      <dgm:prSet/>
      <dgm:spPr/>
      <dgm:t>
        <a:bodyPr/>
        <a:lstStyle/>
        <a:p>
          <a:endParaRPr lang="en-US"/>
        </a:p>
      </dgm:t>
    </dgm:pt>
    <dgm:pt modelId="{E5DCAB1C-1760-4CC2-A62A-681BE6F1B75F}">
      <dgm:prSet phldrT="[Text]"/>
      <dgm:spPr/>
      <dgm:t>
        <a:bodyPr/>
        <a:lstStyle/>
        <a:p>
          <a:r>
            <a:rPr lang="en-US" dirty="0" smtClean="0">
              <a:latin typeface="Calibri" pitchFamily="34" charset="0"/>
              <a:cs typeface="Calibri" pitchFamily="34" charset="0"/>
            </a:rPr>
            <a:t>Characteristics of Savings Tools worksheet 1.14.2.A2</a:t>
          </a:r>
          <a:endParaRPr lang="en-US" dirty="0">
            <a:latin typeface="Calibri" pitchFamily="34" charset="0"/>
            <a:cs typeface="Calibri" pitchFamily="34" charset="0"/>
          </a:endParaRPr>
        </a:p>
      </dgm:t>
    </dgm:pt>
    <dgm:pt modelId="{64D548FA-C6C7-42E0-A0E4-AAD7AA0ADD73}" type="parTrans" cxnId="{6EC4691B-DF96-48F6-99EF-E34F189CB50D}">
      <dgm:prSet/>
      <dgm:spPr/>
      <dgm:t>
        <a:bodyPr/>
        <a:lstStyle/>
        <a:p>
          <a:endParaRPr lang="en-US"/>
        </a:p>
      </dgm:t>
    </dgm:pt>
    <dgm:pt modelId="{8FA11138-EEDE-44A2-B4B3-4119DC182BF1}" type="sibTrans" cxnId="{6EC4691B-DF96-48F6-99EF-E34F189CB50D}">
      <dgm:prSet/>
      <dgm:spPr/>
      <dgm:t>
        <a:bodyPr/>
        <a:lstStyle/>
        <a:p>
          <a:endParaRPr lang="en-US"/>
        </a:p>
      </dgm:t>
    </dgm:pt>
    <dgm:pt modelId="{903D2802-0933-458D-9B82-83A9E76C9F9A}">
      <dgm:prSet phldrT="[Text]"/>
      <dgm:spPr/>
      <dgm:t>
        <a:bodyPr/>
        <a:lstStyle/>
        <a:p>
          <a:r>
            <a:rPr lang="en-US" dirty="0" smtClean="0">
              <a:latin typeface="Calibri" pitchFamily="34" charset="0"/>
              <a:cs typeface="Calibri" pitchFamily="34" charset="0"/>
            </a:rPr>
            <a:t>Comparing Savings Tools essay 1.14.2.B2</a:t>
          </a:r>
          <a:endParaRPr lang="en-US" dirty="0">
            <a:latin typeface="Calibri" pitchFamily="34" charset="0"/>
            <a:cs typeface="Calibri" pitchFamily="34" charset="0"/>
          </a:endParaRPr>
        </a:p>
      </dgm:t>
    </dgm:pt>
    <dgm:pt modelId="{808233F0-A021-4990-BC79-1F8A87B07F9D}" type="parTrans" cxnId="{608107BE-A4D3-45C6-B8B4-53B4D8FC16F7}">
      <dgm:prSet/>
      <dgm:spPr/>
      <dgm:t>
        <a:bodyPr/>
        <a:lstStyle/>
        <a:p>
          <a:endParaRPr lang="en-US"/>
        </a:p>
      </dgm:t>
    </dgm:pt>
    <dgm:pt modelId="{3CF23D74-A4F0-4EC2-AC4D-910BD0040A00}" type="sibTrans" cxnId="{608107BE-A4D3-45C6-B8B4-53B4D8FC16F7}">
      <dgm:prSet/>
      <dgm:spPr/>
      <dgm:t>
        <a:bodyPr/>
        <a:lstStyle/>
        <a:p>
          <a:endParaRPr lang="en-US"/>
        </a:p>
      </dgm:t>
    </dgm:pt>
    <dgm:pt modelId="{4F681813-CB69-4F11-9F18-86323415A2DD}" type="pres">
      <dgm:prSet presAssocID="{B6DC584B-3D58-43F4-AACB-CDAE9A6064A3}" presName="Name0" presStyleCnt="0">
        <dgm:presLayoutVars>
          <dgm:dir/>
          <dgm:resizeHandles val="exact"/>
        </dgm:presLayoutVars>
      </dgm:prSet>
      <dgm:spPr/>
      <dgm:t>
        <a:bodyPr/>
        <a:lstStyle/>
        <a:p>
          <a:endParaRPr lang="en-US"/>
        </a:p>
      </dgm:t>
    </dgm:pt>
    <dgm:pt modelId="{A2721F4A-F813-4AA5-AEE3-1FDB585D1B17}" type="pres">
      <dgm:prSet presAssocID="{4E484996-6314-4094-AC8F-83EBD25A9416}" presName="node" presStyleLbl="node1" presStyleIdx="0" presStyleCnt="3">
        <dgm:presLayoutVars>
          <dgm:bulletEnabled val="1"/>
        </dgm:presLayoutVars>
      </dgm:prSet>
      <dgm:spPr/>
      <dgm:t>
        <a:bodyPr/>
        <a:lstStyle/>
        <a:p>
          <a:endParaRPr lang="en-US"/>
        </a:p>
      </dgm:t>
    </dgm:pt>
    <dgm:pt modelId="{E6F0B563-D468-41F7-B9C1-FFD5B7F081AD}" type="pres">
      <dgm:prSet presAssocID="{A4A73A03-966E-4E16-9361-F946CCA074B7}" presName="sibTrans" presStyleCnt="0"/>
      <dgm:spPr/>
      <dgm:t>
        <a:bodyPr/>
        <a:lstStyle/>
        <a:p>
          <a:endParaRPr lang="en-US"/>
        </a:p>
      </dgm:t>
    </dgm:pt>
    <dgm:pt modelId="{338D284D-F5AA-4842-B134-9855B018CEFC}" type="pres">
      <dgm:prSet presAssocID="{D14F3F72-19B1-4B56-981D-E1A67F0768BA}" presName="node" presStyleLbl="node1" presStyleIdx="1" presStyleCnt="3">
        <dgm:presLayoutVars>
          <dgm:bulletEnabled val="1"/>
        </dgm:presLayoutVars>
      </dgm:prSet>
      <dgm:spPr/>
      <dgm:t>
        <a:bodyPr/>
        <a:lstStyle/>
        <a:p>
          <a:endParaRPr lang="en-US"/>
        </a:p>
      </dgm:t>
    </dgm:pt>
    <dgm:pt modelId="{F0EB7CBD-20A8-4FF2-926C-E86D870213D5}" type="pres">
      <dgm:prSet presAssocID="{9497C958-F38C-4DAF-B088-F5642D924669}" presName="sibTrans" presStyleCnt="0"/>
      <dgm:spPr/>
      <dgm:t>
        <a:bodyPr/>
        <a:lstStyle/>
        <a:p>
          <a:endParaRPr lang="en-US"/>
        </a:p>
      </dgm:t>
    </dgm:pt>
    <dgm:pt modelId="{07614C57-E911-4085-AA68-D45D12EF8245}" type="pres">
      <dgm:prSet presAssocID="{7591934E-F115-4C8E-9C91-A8FEF4EE96A2}" presName="node" presStyleLbl="node1" presStyleIdx="2" presStyleCnt="3">
        <dgm:presLayoutVars>
          <dgm:bulletEnabled val="1"/>
        </dgm:presLayoutVars>
      </dgm:prSet>
      <dgm:spPr/>
      <dgm:t>
        <a:bodyPr/>
        <a:lstStyle/>
        <a:p>
          <a:endParaRPr lang="en-US"/>
        </a:p>
      </dgm:t>
    </dgm:pt>
  </dgm:ptLst>
  <dgm:cxnLst>
    <dgm:cxn modelId="{D9FD7E74-6A54-41A2-9CFD-34EBFEAD690D}" type="presOf" srcId="{D14F3F72-19B1-4B56-981D-E1A67F0768BA}" destId="{338D284D-F5AA-4842-B134-9855B018CEFC}" srcOrd="0" destOrd="0" presId="urn:microsoft.com/office/officeart/2005/8/layout/hList6"/>
    <dgm:cxn modelId="{B6C431D5-5CA5-4945-9A04-34E02CB4E72D}" srcId="{D14F3F72-19B1-4B56-981D-E1A67F0768BA}" destId="{173F458B-9BF9-4985-B204-7CB651D7731A}" srcOrd="0" destOrd="0" parTransId="{FF6A6360-739D-4AF6-B80F-8F3B75A8B6DE}" sibTransId="{7A1C40A3-0573-44D9-B183-FB50235E8E5A}"/>
    <dgm:cxn modelId="{A868821E-2EEE-4422-8F8D-E227FE7A242D}" type="presOf" srcId="{E5DCAB1C-1760-4CC2-A62A-681BE6F1B75F}" destId="{07614C57-E911-4085-AA68-D45D12EF8245}" srcOrd="0" destOrd="1" presId="urn:microsoft.com/office/officeart/2005/8/layout/hList6"/>
    <dgm:cxn modelId="{8EB3DF0F-AD87-4197-9F93-78ABD9C68EEF}" type="presOf" srcId="{7591934E-F115-4C8E-9C91-A8FEF4EE96A2}" destId="{07614C57-E911-4085-AA68-D45D12EF8245}" srcOrd="0" destOrd="0" presId="urn:microsoft.com/office/officeart/2005/8/layout/hList6"/>
    <dgm:cxn modelId="{91691945-84B2-4A76-8CCF-F51AF614B67B}" srcId="{4E484996-6314-4094-AC8F-83EBD25A9416}" destId="{C0DF7DBC-E881-41C6-BFC5-965C05CCF77A}" srcOrd="1" destOrd="0" parTransId="{7A0FFBF8-EC99-41BA-A633-045E97D8A2BE}" sibTransId="{FDA6F447-1542-4EE6-9ECE-0D20C1F26C2A}"/>
    <dgm:cxn modelId="{608107BE-A4D3-45C6-B8B4-53B4D8FC16F7}" srcId="{7591934E-F115-4C8E-9C91-A8FEF4EE96A2}" destId="{903D2802-0933-458D-9B82-83A9E76C9F9A}" srcOrd="1" destOrd="0" parTransId="{808233F0-A021-4990-BC79-1F8A87B07F9D}" sibTransId="{3CF23D74-A4F0-4EC2-AC4D-910BD0040A00}"/>
    <dgm:cxn modelId="{1015F8FB-9065-4C4A-B70F-BC180D4B5462}" srcId="{B6DC584B-3D58-43F4-AACB-CDAE9A6064A3}" destId="{D14F3F72-19B1-4B56-981D-E1A67F0768BA}" srcOrd="1" destOrd="0" parTransId="{6A7A2727-EF2B-4655-8DF3-8CE38724C38B}" sibTransId="{9497C958-F38C-4DAF-B088-F5642D924669}"/>
    <dgm:cxn modelId="{FD23CC71-4932-4270-B6B4-E01687E2BFF9}" type="presOf" srcId="{4E484996-6314-4094-AC8F-83EBD25A9416}" destId="{A2721F4A-F813-4AA5-AEE3-1FDB585D1B17}" srcOrd="0" destOrd="0" presId="urn:microsoft.com/office/officeart/2005/8/layout/hList6"/>
    <dgm:cxn modelId="{B64C257C-FC50-4418-ABC1-E985EDB8BDFE}" srcId="{4E484996-6314-4094-AC8F-83EBD25A9416}" destId="{F5F300B0-7E56-44C8-A3A9-08BBF9D46522}" srcOrd="0" destOrd="0" parTransId="{3D2145DC-68DF-4AAA-A887-5BA9E871F0D7}" sibTransId="{68A10E43-15BB-4AA9-8A8C-B37C1F567AF4}"/>
    <dgm:cxn modelId="{3C66A954-AB0A-4763-89AB-88618EDED783}" srcId="{B6DC584B-3D58-43F4-AACB-CDAE9A6064A3}" destId="{4E484996-6314-4094-AC8F-83EBD25A9416}" srcOrd="0" destOrd="0" parTransId="{1A052737-D7F2-46A7-B2D3-C6C1AD5EEAAE}" sibTransId="{A4A73A03-966E-4E16-9361-F946CCA074B7}"/>
    <dgm:cxn modelId="{87CEDA9B-15C5-486B-9F4B-1319C8906769}" type="presOf" srcId="{903D2802-0933-458D-9B82-83A9E76C9F9A}" destId="{07614C57-E911-4085-AA68-D45D12EF8245}" srcOrd="0" destOrd="2" presId="urn:microsoft.com/office/officeart/2005/8/layout/hList6"/>
    <dgm:cxn modelId="{6EC4691B-DF96-48F6-99EF-E34F189CB50D}" srcId="{7591934E-F115-4C8E-9C91-A8FEF4EE96A2}" destId="{E5DCAB1C-1760-4CC2-A62A-681BE6F1B75F}" srcOrd="0" destOrd="0" parTransId="{64D548FA-C6C7-42E0-A0E4-AAD7AA0ADD73}" sibTransId="{8FA11138-EEDE-44A2-B4B3-4119DC182BF1}"/>
    <dgm:cxn modelId="{8C2CF4FD-CB32-404D-897B-C38714DAA9F2}" type="presOf" srcId="{F5F300B0-7E56-44C8-A3A9-08BBF9D46522}" destId="{A2721F4A-F813-4AA5-AEE3-1FDB585D1B17}" srcOrd="0" destOrd="1" presId="urn:microsoft.com/office/officeart/2005/8/layout/hList6"/>
    <dgm:cxn modelId="{84F7A651-FE21-451E-8FD9-40210AE0BE2C}" type="presOf" srcId="{C0DF7DBC-E881-41C6-BFC5-965C05CCF77A}" destId="{A2721F4A-F813-4AA5-AEE3-1FDB585D1B17}" srcOrd="0" destOrd="2" presId="urn:microsoft.com/office/officeart/2005/8/layout/hList6"/>
    <dgm:cxn modelId="{2E118929-E94C-417A-B797-72E88938267C}" type="presOf" srcId="{B6DC584B-3D58-43F4-AACB-CDAE9A6064A3}" destId="{4F681813-CB69-4F11-9F18-86323415A2DD}" srcOrd="0" destOrd="0" presId="urn:microsoft.com/office/officeart/2005/8/layout/hList6"/>
    <dgm:cxn modelId="{D130EDB5-02E4-41FE-8A58-659561C72973}" srcId="{B6DC584B-3D58-43F4-AACB-CDAE9A6064A3}" destId="{7591934E-F115-4C8E-9C91-A8FEF4EE96A2}" srcOrd="2" destOrd="0" parTransId="{06FE13D3-FD29-431D-B3A6-ABDA91D97EF4}" sibTransId="{1B593F59-C764-4AC9-9F50-24FEC2308AC2}"/>
    <dgm:cxn modelId="{7A46595D-A6DF-4199-8D70-0655A3B31D00}" type="presOf" srcId="{173F458B-9BF9-4985-B204-7CB651D7731A}" destId="{338D284D-F5AA-4842-B134-9855B018CEFC}" srcOrd="0" destOrd="1" presId="urn:microsoft.com/office/officeart/2005/8/layout/hList6"/>
    <dgm:cxn modelId="{FABBE523-315D-4A80-B106-6D60B059FE28}" type="presParOf" srcId="{4F681813-CB69-4F11-9F18-86323415A2DD}" destId="{A2721F4A-F813-4AA5-AEE3-1FDB585D1B17}" srcOrd="0" destOrd="0" presId="urn:microsoft.com/office/officeart/2005/8/layout/hList6"/>
    <dgm:cxn modelId="{4F4EF8C9-FDA2-45E8-B0ED-672A51D49B8D}" type="presParOf" srcId="{4F681813-CB69-4F11-9F18-86323415A2DD}" destId="{E6F0B563-D468-41F7-B9C1-FFD5B7F081AD}" srcOrd="1" destOrd="0" presId="urn:microsoft.com/office/officeart/2005/8/layout/hList6"/>
    <dgm:cxn modelId="{1FD42C27-499A-4F3A-AD5D-660522F92B31}" type="presParOf" srcId="{4F681813-CB69-4F11-9F18-86323415A2DD}" destId="{338D284D-F5AA-4842-B134-9855B018CEFC}" srcOrd="2" destOrd="0" presId="urn:microsoft.com/office/officeart/2005/8/layout/hList6"/>
    <dgm:cxn modelId="{35567749-5D6A-47A5-B13C-CC149998ABC7}" type="presParOf" srcId="{4F681813-CB69-4F11-9F18-86323415A2DD}" destId="{F0EB7CBD-20A8-4FF2-926C-E86D870213D5}" srcOrd="3" destOrd="0" presId="urn:microsoft.com/office/officeart/2005/8/layout/hList6"/>
    <dgm:cxn modelId="{C0CAC05A-31A4-4DEC-B0CA-5FA54C4E563D}" type="presParOf" srcId="{4F681813-CB69-4F11-9F18-86323415A2DD}" destId="{07614C57-E911-4085-AA68-D45D12EF824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DC584B-3D58-43F4-AACB-CDAE9A6064A3}" type="doc">
      <dgm:prSet loTypeId="urn:microsoft.com/office/officeart/2005/8/layout/hList6" loCatId="list" qsTypeId="urn:microsoft.com/office/officeart/2005/8/quickstyle/simple2" qsCatId="simple" csTypeId="urn:microsoft.com/office/officeart/2005/8/colors/accent4_1" csCatId="accent4" phldr="1"/>
      <dgm:spPr/>
      <dgm:t>
        <a:bodyPr/>
        <a:lstStyle/>
        <a:p>
          <a:endParaRPr lang="en-US"/>
        </a:p>
      </dgm:t>
    </dgm:pt>
    <dgm:pt modelId="{4F681813-CB69-4F11-9F18-86323415A2DD}" type="pres">
      <dgm:prSet presAssocID="{B6DC584B-3D58-43F4-AACB-CDAE9A6064A3}" presName="Name0" presStyleCnt="0">
        <dgm:presLayoutVars>
          <dgm:dir/>
          <dgm:resizeHandles val="exact"/>
        </dgm:presLayoutVars>
      </dgm:prSet>
      <dgm:spPr/>
      <dgm:t>
        <a:bodyPr/>
        <a:lstStyle/>
        <a:p>
          <a:endParaRPr lang="en-US"/>
        </a:p>
      </dgm:t>
    </dgm:pt>
  </dgm:ptLst>
  <dgm:cxnLst>
    <dgm:cxn modelId="{366CB033-19CB-43A1-9BF5-986B85EEA5EA}" type="presOf" srcId="{B6DC584B-3D58-43F4-AACB-CDAE9A6064A3}" destId="{4F681813-CB69-4F11-9F18-86323415A2DD}"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14A24F-F957-45FA-81B3-B4751033EB68}"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US"/>
        </a:p>
      </dgm:t>
    </dgm:pt>
    <dgm:pt modelId="{0247817B-7A41-40B0-A94F-2865CC26BCC6}">
      <dgm:prSet phldrT="[Text]" custT="1"/>
      <dgm:spPr>
        <a:solidFill>
          <a:schemeClr val="accent3">
            <a:lumMod val="60000"/>
            <a:lumOff val="40000"/>
          </a:schemeClr>
        </a:solidFill>
      </dgm:spPr>
      <dgm:t>
        <a:bodyPr/>
        <a:lstStyle/>
        <a:p>
          <a:r>
            <a:rPr lang="en-US" sz="2000" b="1" dirty="0" smtClean="0">
              <a:solidFill>
                <a:schemeClr val="tx1"/>
              </a:solidFill>
              <a:latin typeface="Calibri" pitchFamily="34" charset="0"/>
              <a:cs typeface="Calibri" pitchFamily="34" charset="0"/>
            </a:rPr>
            <a:t>Create a grid to differentiate between savings tools</a:t>
          </a:r>
          <a:endParaRPr lang="en-US" sz="2000" b="1" dirty="0">
            <a:solidFill>
              <a:schemeClr val="tx1"/>
            </a:solidFill>
            <a:latin typeface="Calibri" pitchFamily="34" charset="0"/>
            <a:cs typeface="Calibri" pitchFamily="34" charset="0"/>
          </a:endParaRPr>
        </a:p>
      </dgm:t>
    </dgm:pt>
    <dgm:pt modelId="{75AE21EA-F502-416D-AA64-9E8EFD9A0776}" type="parTrans" cxnId="{089D5981-4BCC-45CC-A402-588343779780}">
      <dgm:prSet/>
      <dgm:spPr/>
      <dgm:t>
        <a:bodyPr/>
        <a:lstStyle/>
        <a:p>
          <a:endParaRPr lang="en-US"/>
        </a:p>
      </dgm:t>
    </dgm:pt>
    <dgm:pt modelId="{92730AEA-99B8-4879-95D2-0ABF2747E4D8}" type="sibTrans" cxnId="{089D5981-4BCC-45CC-A402-588343779780}">
      <dgm:prSet/>
      <dgm:spPr/>
      <dgm:t>
        <a:bodyPr/>
        <a:lstStyle/>
        <a:p>
          <a:endParaRPr lang="en-US" dirty="0"/>
        </a:p>
      </dgm:t>
    </dgm:pt>
    <dgm:pt modelId="{26E229D0-8FC4-4BAC-B288-5C1609221FFF}">
      <dgm:prSet phldrT="[Text]" custT="1"/>
      <dgm:spPr/>
      <dgm:t>
        <a:bodyPr/>
        <a:lstStyle/>
        <a:p>
          <a:r>
            <a:rPr lang="en-US" sz="2000" b="1" dirty="0" smtClean="0">
              <a:solidFill>
                <a:schemeClr val="tx1"/>
              </a:solidFill>
              <a:latin typeface="Calibri" pitchFamily="34" charset="0"/>
              <a:cs typeface="Calibri" pitchFamily="34" charset="0"/>
            </a:rPr>
            <a:t>Groups present the Savings Tools content</a:t>
          </a:r>
          <a:endParaRPr lang="en-US" sz="2000" b="1" dirty="0">
            <a:solidFill>
              <a:schemeClr val="tx1"/>
            </a:solidFill>
            <a:latin typeface="Calibri" pitchFamily="34" charset="0"/>
            <a:cs typeface="Calibri" pitchFamily="34" charset="0"/>
          </a:endParaRPr>
        </a:p>
      </dgm:t>
    </dgm:pt>
    <dgm:pt modelId="{12948552-82D5-4320-82E1-83C3AF9D05E4}" type="parTrans" cxnId="{D9106D59-1AEF-4F95-93C1-7DC69971EFE7}">
      <dgm:prSet/>
      <dgm:spPr/>
      <dgm:t>
        <a:bodyPr/>
        <a:lstStyle/>
        <a:p>
          <a:endParaRPr lang="en-US"/>
        </a:p>
      </dgm:t>
    </dgm:pt>
    <dgm:pt modelId="{691316E3-E8EB-429C-A3BE-8839AE531446}" type="sibTrans" cxnId="{D9106D59-1AEF-4F95-93C1-7DC69971EFE7}">
      <dgm:prSet/>
      <dgm:spPr/>
      <dgm:t>
        <a:bodyPr/>
        <a:lstStyle/>
        <a:p>
          <a:endParaRPr lang="en-US" dirty="0"/>
        </a:p>
      </dgm:t>
    </dgm:pt>
    <dgm:pt modelId="{37DCC716-E77D-4378-AA27-7C72A53E6C61}">
      <dgm:prSet phldrT="[Text]"/>
      <dgm:spPr/>
      <dgm:t>
        <a:bodyPr/>
        <a:lstStyle/>
        <a:p>
          <a:r>
            <a:rPr lang="en-US" b="1" dirty="0" smtClean="0">
              <a:solidFill>
                <a:schemeClr val="tx1"/>
              </a:solidFill>
              <a:latin typeface="Calibri" pitchFamily="34" charset="0"/>
              <a:cs typeface="Calibri" pitchFamily="34" charset="0"/>
            </a:rPr>
            <a:t>Review-Play 4 of a Kind</a:t>
          </a:r>
          <a:endParaRPr lang="en-US" b="1" dirty="0">
            <a:solidFill>
              <a:schemeClr val="tx1"/>
            </a:solidFill>
            <a:latin typeface="Calibri" pitchFamily="34" charset="0"/>
            <a:cs typeface="Calibri" pitchFamily="34" charset="0"/>
          </a:endParaRPr>
        </a:p>
      </dgm:t>
    </dgm:pt>
    <dgm:pt modelId="{D4140EBF-FBF3-46B1-838D-83DF39AB0519}" type="parTrans" cxnId="{85DDCFCC-1B80-4DF0-B5E6-70D9225AABC7}">
      <dgm:prSet/>
      <dgm:spPr/>
      <dgm:t>
        <a:bodyPr/>
        <a:lstStyle/>
        <a:p>
          <a:endParaRPr lang="en-US"/>
        </a:p>
      </dgm:t>
    </dgm:pt>
    <dgm:pt modelId="{A298391E-1494-4DEC-AAEB-2C29E857AE70}" type="sibTrans" cxnId="{85DDCFCC-1B80-4DF0-B5E6-70D9225AABC7}">
      <dgm:prSet/>
      <dgm:spPr/>
      <dgm:t>
        <a:bodyPr/>
        <a:lstStyle/>
        <a:p>
          <a:endParaRPr lang="en-US" dirty="0"/>
        </a:p>
      </dgm:t>
    </dgm:pt>
    <dgm:pt modelId="{B960A0CC-338C-4F5B-936B-6F77634C50A5}">
      <dgm:prSet/>
      <dgm:spPr/>
      <dgm:t>
        <a:bodyPr/>
        <a:lstStyle/>
        <a:p>
          <a:r>
            <a:rPr lang="en-US" b="1" dirty="0" smtClean="0">
              <a:solidFill>
                <a:schemeClr val="tx1"/>
              </a:solidFill>
              <a:latin typeface="Calibri" pitchFamily="34" charset="0"/>
              <a:cs typeface="Calibri" pitchFamily="34" charset="0"/>
            </a:rPr>
            <a:t>Analyze Scenarios</a:t>
          </a:r>
          <a:endParaRPr lang="en-US" b="1" dirty="0">
            <a:solidFill>
              <a:schemeClr val="tx1"/>
            </a:solidFill>
            <a:latin typeface="Calibri" pitchFamily="34" charset="0"/>
            <a:cs typeface="Calibri" pitchFamily="34" charset="0"/>
          </a:endParaRPr>
        </a:p>
      </dgm:t>
    </dgm:pt>
    <dgm:pt modelId="{C7ECA8EE-6407-4777-893D-0EF3713F2786}" type="parTrans" cxnId="{2CB102CF-48DD-4FFA-812C-63CA53BD59CC}">
      <dgm:prSet/>
      <dgm:spPr/>
      <dgm:t>
        <a:bodyPr/>
        <a:lstStyle/>
        <a:p>
          <a:endParaRPr lang="en-US"/>
        </a:p>
      </dgm:t>
    </dgm:pt>
    <dgm:pt modelId="{A83FEA28-43D4-482E-B5A1-01DF28AA5FBF}" type="sibTrans" cxnId="{2CB102CF-48DD-4FFA-812C-63CA53BD59CC}">
      <dgm:prSet/>
      <dgm:spPr/>
      <dgm:t>
        <a:bodyPr/>
        <a:lstStyle/>
        <a:p>
          <a:endParaRPr lang="en-US" dirty="0"/>
        </a:p>
      </dgm:t>
    </dgm:pt>
    <dgm:pt modelId="{3EF5EF85-E446-45E2-B6B0-8A8A09C3A800}">
      <dgm:prSet/>
      <dgm:spPr>
        <a:solidFill>
          <a:schemeClr val="accent6"/>
        </a:solidFill>
      </dgm:spPr>
      <dgm:t>
        <a:bodyPr/>
        <a:lstStyle/>
        <a:p>
          <a:r>
            <a:rPr lang="en-US" b="1" dirty="0" smtClean="0">
              <a:solidFill>
                <a:schemeClr val="tx1"/>
              </a:solidFill>
              <a:latin typeface="Calibri" pitchFamily="34" charset="0"/>
              <a:cs typeface="Calibri" pitchFamily="34" charset="0"/>
            </a:rPr>
            <a:t>Reflect</a:t>
          </a:r>
          <a:endParaRPr lang="en-US" b="1" dirty="0">
            <a:solidFill>
              <a:schemeClr val="tx1"/>
            </a:solidFill>
            <a:latin typeface="Calibri" pitchFamily="34" charset="0"/>
            <a:cs typeface="Calibri" pitchFamily="34" charset="0"/>
          </a:endParaRPr>
        </a:p>
      </dgm:t>
    </dgm:pt>
    <dgm:pt modelId="{E4A45542-AC8D-4546-8C1C-CAECE70468D0}" type="parTrans" cxnId="{152D6C18-C616-445A-9E11-E6D8DDA7C5CE}">
      <dgm:prSet/>
      <dgm:spPr/>
      <dgm:t>
        <a:bodyPr/>
        <a:lstStyle/>
        <a:p>
          <a:endParaRPr lang="en-US"/>
        </a:p>
      </dgm:t>
    </dgm:pt>
    <dgm:pt modelId="{E4E72C42-FADE-4248-BB11-CE9246C17F12}" type="sibTrans" cxnId="{152D6C18-C616-445A-9E11-E6D8DDA7C5CE}">
      <dgm:prSet/>
      <dgm:spPr/>
      <dgm:t>
        <a:bodyPr/>
        <a:lstStyle/>
        <a:p>
          <a:endParaRPr lang="en-US" dirty="0"/>
        </a:p>
      </dgm:t>
    </dgm:pt>
    <dgm:pt modelId="{7B148FC1-EF69-4FBE-B956-BC36049B0929}" type="pres">
      <dgm:prSet presAssocID="{7914A24F-F957-45FA-81B3-B4751033EB68}" presName="Name0" presStyleCnt="0">
        <dgm:presLayoutVars>
          <dgm:dir/>
          <dgm:resizeHandles val="exact"/>
        </dgm:presLayoutVars>
      </dgm:prSet>
      <dgm:spPr/>
      <dgm:t>
        <a:bodyPr/>
        <a:lstStyle/>
        <a:p>
          <a:endParaRPr lang="en-US"/>
        </a:p>
      </dgm:t>
    </dgm:pt>
    <dgm:pt modelId="{D0C26D61-7E59-4171-AA1F-166CFB68A018}" type="pres">
      <dgm:prSet presAssocID="{7914A24F-F957-45FA-81B3-B4751033EB68}" presName="cycle" presStyleCnt="0"/>
      <dgm:spPr/>
    </dgm:pt>
    <dgm:pt modelId="{EA6A5F21-C111-47B8-B254-12AA89AB4FB6}" type="pres">
      <dgm:prSet presAssocID="{0247817B-7A41-40B0-A94F-2865CC26BCC6}" presName="nodeFirstNode" presStyleLbl="node1" presStyleIdx="0" presStyleCnt="5" custScaleX="121778">
        <dgm:presLayoutVars>
          <dgm:bulletEnabled val="1"/>
        </dgm:presLayoutVars>
      </dgm:prSet>
      <dgm:spPr/>
      <dgm:t>
        <a:bodyPr/>
        <a:lstStyle/>
        <a:p>
          <a:endParaRPr lang="en-US"/>
        </a:p>
      </dgm:t>
    </dgm:pt>
    <dgm:pt modelId="{0BFAAB15-E1D8-461D-BBEE-3EF0051CFC74}" type="pres">
      <dgm:prSet presAssocID="{92730AEA-99B8-4879-95D2-0ABF2747E4D8}" presName="sibTransFirstNode" presStyleLbl="bgShp" presStyleIdx="0" presStyleCnt="1"/>
      <dgm:spPr/>
      <dgm:t>
        <a:bodyPr/>
        <a:lstStyle/>
        <a:p>
          <a:endParaRPr lang="en-US"/>
        </a:p>
      </dgm:t>
    </dgm:pt>
    <dgm:pt modelId="{7E2F392D-32EF-4F20-B16A-91C203E5ED0A}" type="pres">
      <dgm:prSet presAssocID="{26E229D0-8FC4-4BAC-B288-5C1609221FFF}" presName="nodeFollowingNodes" presStyleLbl="node1" presStyleIdx="1" presStyleCnt="5">
        <dgm:presLayoutVars>
          <dgm:bulletEnabled val="1"/>
        </dgm:presLayoutVars>
      </dgm:prSet>
      <dgm:spPr/>
      <dgm:t>
        <a:bodyPr/>
        <a:lstStyle/>
        <a:p>
          <a:endParaRPr lang="en-US"/>
        </a:p>
      </dgm:t>
    </dgm:pt>
    <dgm:pt modelId="{FE44073A-2F02-42C4-8081-39C953DE1A36}" type="pres">
      <dgm:prSet presAssocID="{B960A0CC-338C-4F5B-936B-6F77634C50A5}" presName="nodeFollowingNodes" presStyleLbl="node1" presStyleIdx="2" presStyleCnt="5" custRadScaleRad="115182" custRadScaleInc="-10687">
        <dgm:presLayoutVars>
          <dgm:bulletEnabled val="1"/>
        </dgm:presLayoutVars>
      </dgm:prSet>
      <dgm:spPr/>
      <dgm:t>
        <a:bodyPr/>
        <a:lstStyle/>
        <a:p>
          <a:endParaRPr lang="en-US"/>
        </a:p>
      </dgm:t>
    </dgm:pt>
    <dgm:pt modelId="{5916A54E-998A-46F0-90B8-A6E27E9914E0}" type="pres">
      <dgm:prSet presAssocID="{3EF5EF85-E446-45E2-B6B0-8A8A09C3A800}" presName="nodeFollowingNodes" presStyleLbl="node1" presStyleIdx="3" presStyleCnt="5" custRadScaleRad="107257" custRadScaleInc="2576">
        <dgm:presLayoutVars>
          <dgm:bulletEnabled val="1"/>
        </dgm:presLayoutVars>
      </dgm:prSet>
      <dgm:spPr/>
      <dgm:t>
        <a:bodyPr/>
        <a:lstStyle/>
        <a:p>
          <a:endParaRPr lang="en-US"/>
        </a:p>
      </dgm:t>
    </dgm:pt>
    <dgm:pt modelId="{9AEB8EBF-C296-4A58-9077-9EA1D6EA8B0C}" type="pres">
      <dgm:prSet presAssocID="{37DCC716-E77D-4378-AA27-7C72A53E6C61}" presName="nodeFollowingNodes" presStyleLbl="node1" presStyleIdx="4" presStyleCnt="5">
        <dgm:presLayoutVars>
          <dgm:bulletEnabled val="1"/>
        </dgm:presLayoutVars>
      </dgm:prSet>
      <dgm:spPr/>
      <dgm:t>
        <a:bodyPr/>
        <a:lstStyle/>
        <a:p>
          <a:endParaRPr lang="en-US"/>
        </a:p>
      </dgm:t>
    </dgm:pt>
  </dgm:ptLst>
  <dgm:cxnLst>
    <dgm:cxn modelId="{56A3DEA3-6893-4691-B0C6-B5B4D048D89C}" type="presOf" srcId="{7914A24F-F957-45FA-81B3-B4751033EB68}" destId="{7B148FC1-EF69-4FBE-B956-BC36049B0929}" srcOrd="0" destOrd="0" presId="urn:microsoft.com/office/officeart/2005/8/layout/cycle3"/>
    <dgm:cxn modelId="{81DF2FD0-B4FE-4E5C-8421-A1C3D5170147}" type="presOf" srcId="{0247817B-7A41-40B0-A94F-2865CC26BCC6}" destId="{EA6A5F21-C111-47B8-B254-12AA89AB4FB6}" srcOrd="0" destOrd="0" presId="urn:microsoft.com/office/officeart/2005/8/layout/cycle3"/>
    <dgm:cxn modelId="{594FDBA4-524B-4428-88D1-45B586B699EC}" type="presOf" srcId="{26E229D0-8FC4-4BAC-B288-5C1609221FFF}" destId="{7E2F392D-32EF-4F20-B16A-91C203E5ED0A}" srcOrd="0" destOrd="0" presId="urn:microsoft.com/office/officeart/2005/8/layout/cycle3"/>
    <dgm:cxn modelId="{A0C3A890-32A3-4F0C-A4B4-089D9D8CA9A5}" type="presOf" srcId="{B960A0CC-338C-4F5B-936B-6F77634C50A5}" destId="{FE44073A-2F02-42C4-8081-39C953DE1A36}" srcOrd="0" destOrd="0" presId="urn:microsoft.com/office/officeart/2005/8/layout/cycle3"/>
    <dgm:cxn modelId="{E92D31BA-1A15-45A6-B979-E8D521D19B31}" type="presOf" srcId="{92730AEA-99B8-4879-95D2-0ABF2747E4D8}" destId="{0BFAAB15-E1D8-461D-BBEE-3EF0051CFC74}" srcOrd="0" destOrd="0" presId="urn:microsoft.com/office/officeart/2005/8/layout/cycle3"/>
    <dgm:cxn modelId="{33D5B8D7-84F9-47C6-8507-57875A4716E4}" type="presOf" srcId="{37DCC716-E77D-4378-AA27-7C72A53E6C61}" destId="{9AEB8EBF-C296-4A58-9077-9EA1D6EA8B0C}" srcOrd="0" destOrd="0" presId="urn:microsoft.com/office/officeart/2005/8/layout/cycle3"/>
    <dgm:cxn modelId="{152D6C18-C616-445A-9E11-E6D8DDA7C5CE}" srcId="{7914A24F-F957-45FA-81B3-B4751033EB68}" destId="{3EF5EF85-E446-45E2-B6B0-8A8A09C3A800}" srcOrd="3" destOrd="0" parTransId="{E4A45542-AC8D-4546-8C1C-CAECE70468D0}" sibTransId="{E4E72C42-FADE-4248-BB11-CE9246C17F12}"/>
    <dgm:cxn modelId="{85DDCFCC-1B80-4DF0-B5E6-70D9225AABC7}" srcId="{7914A24F-F957-45FA-81B3-B4751033EB68}" destId="{37DCC716-E77D-4378-AA27-7C72A53E6C61}" srcOrd="4" destOrd="0" parTransId="{D4140EBF-FBF3-46B1-838D-83DF39AB0519}" sibTransId="{A298391E-1494-4DEC-AAEB-2C29E857AE70}"/>
    <dgm:cxn modelId="{D9106D59-1AEF-4F95-93C1-7DC69971EFE7}" srcId="{7914A24F-F957-45FA-81B3-B4751033EB68}" destId="{26E229D0-8FC4-4BAC-B288-5C1609221FFF}" srcOrd="1" destOrd="0" parTransId="{12948552-82D5-4320-82E1-83C3AF9D05E4}" sibTransId="{691316E3-E8EB-429C-A3BE-8839AE531446}"/>
    <dgm:cxn modelId="{2CB102CF-48DD-4FFA-812C-63CA53BD59CC}" srcId="{7914A24F-F957-45FA-81B3-B4751033EB68}" destId="{B960A0CC-338C-4F5B-936B-6F77634C50A5}" srcOrd="2" destOrd="0" parTransId="{C7ECA8EE-6407-4777-893D-0EF3713F2786}" sibTransId="{A83FEA28-43D4-482E-B5A1-01DF28AA5FBF}"/>
    <dgm:cxn modelId="{62C211C8-07BB-46D5-A9D6-575551356169}" type="presOf" srcId="{3EF5EF85-E446-45E2-B6B0-8A8A09C3A800}" destId="{5916A54E-998A-46F0-90B8-A6E27E9914E0}" srcOrd="0" destOrd="0" presId="urn:microsoft.com/office/officeart/2005/8/layout/cycle3"/>
    <dgm:cxn modelId="{089D5981-4BCC-45CC-A402-588343779780}" srcId="{7914A24F-F957-45FA-81B3-B4751033EB68}" destId="{0247817B-7A41-40B0-A94F-2865CC26BCC6}" srcOrd="0" destOrd="0" parTransId="{75AE21EA-F502-416D-AA64-9E8EFD9A0776}" sibTransId="{92730AEA-99B8-4879-95D2-0ABF2747E4D8}"/>
    <dgm:cxn modelId="{51477CF7-56B4-45D0-B8B5-AD06F0B931FF}" type="presParOf" srcId="{7B148FC1-EF69-4FBE-B956-BC36049B0929}" destId="{D0C26D61-7E59-4171-AA1F-166CFB68A018}" srcOrd="0" destOrd="0" presId="urn:microsoft.com/office/officeart/2005/8/layout/cycle3"/>
    <dgm:cxn modelId="{C04A750B-E426-4712-83A3-A06E6C2B5E8E}" type="presParOf" srcId="{D0C26D61-7E59-4171-AA1F-166CFB68A018}" destId="{EA6A5F21-C111-47B8-B254-12AA89AB4FB6}" srcOrd="0" destOrd="0" presId="urn:microsoft.com/office/officeart/2005/8/layout/cycle3"/>
    <dgm:cxn modelId="{0BDBC9BD-6555-4864-9B1C-8CB9E7BBAB50}" type="presParOf" srcId="{D0C26D61-7E59-4171-AA1F-166CFB68A018}" destId="{0BFAAB15-E1D8-461D-BBEE-3EF0051CFC74}" srcOrd="1" destOrd="0" presId="urn:microsoft.com/office/officeart/2005/8/layout/cycle3"/>
    <dgm:cxn modelId="{CFA9050A-0662-48CC-B057-7DAE5A5CCE39}" type="presParOf" srcId="{D0C26D61-7E59-4171-AA1F-166CFB68A018}" destId="{7E2F392D-32EF-4F20-B16A-91C203E5ED0A}" srcOrd="2" destOrd="0" presId="urn:microsoft.com/office/officeart/2005/8/layout/cycle3"/>
    <dgm:cxn modelId="{70741B1D-992A-44BF-8A16-E0606292D9B2}" type="presParOf" srcId="{D0C26D61-7E59-4171-AA1F-166CFB68A018}" destId="{FE44073A-2F02-42C4-8081-39C953DE1A36}" srcOrd="3" destOrd="0" presId="urn:microsoft.com/office/officeart/2005/8/layout/cycle3"/>
    <dgm:cxn modelId="{88B3F83E-D6AC-4989-82C5-97612D8CA845}" type="presParOf" srcId="{D0C26D61-7E59-4171-AA1F-166CFB68A018}" destId="{5916A54E-998A-46F0-90B8-A6E27E9914E0}" srcOrd="4" destOrd="0" presId="urn:microsoft.com/office/officeart/2005/8/layout/cycle3"/>
    <dgm:cxn modelId="{9796FB26-6A99-48D7-89F8-E5F38997BB42}" type="presParOf" srcId="{D0C26D61-7E59-4171-AA1F-166CFB68A018}" destId="{9AEB8EBF-C296-4A58-9077-9EA1D6EA8B0C}" srcOrd="5"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B8596B-1907-4B5E-84B1-B57DCEC1A7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8F7C7BB-1D87-472C-ABC4-EE297D8D3D15}">
      <dgm:prSet phldrT="[Text]"/>
      <dgm:spPr/>
      <dgm:t>
        <a:bodyPr/>
        <a:lstStyle/>
        <a:p>
          <a:r>
            <a:rPr lang="en-US" dirty="0" smtClean="0">
              <a:latin typeface="Calibri" pitchFamily="34" charset="0"/>
              <a:cs typeface="Calibri" pitchFamily="34" charset="0"/>
            </a:rPr>
            <a:t>Analyze the relationship between risk and return</a:t>
          </a:r>
          <a:endParaRPr lang="en-US" dirty="0">
            <a:latin typeface="Calibri" pitchFamily="34" charset="0"/>
            <a:cs typeface="Calibri" pitchFamily="34" charset="0"/>
          </a:endParaRPr>
        </a:p>
      </dgm:t>
    </dgm:pt>
    <dgm:pt modelId="{11B81510-AAA4-41AF-907A-BB8DEE862F19}" type="parTrans" cxnId="{02098F30-59A7-4D5B-824B-AF1D7A78B38D}">
      <dgm:prSet/>
      <dgm:spPr/>
      <dgm:t>
        <a:bodyPr/>
        <a:lstStyle/>
        <a:p>
          <a:endParaRPr lang="en-US">
            <a:latin typeface="Adobe Jenson Pro" pitchFamily="18" charset="0"/>
          </a:endParaRPr>
        </a:p>
      </dgm:t>
    </dgm:pt>
    <dgm:pt modelId="{5F5FC071-6CC0-437E-99E8-49762EA6C71A}" type="sibTrans" cxnId="{02098F30-59A7-4D5B-824B-AF1D7A78B38D}">
      <dgm:prSet/>
      <dgm:spPr/>
      <dgm:t>
        <a:bodyPr/>
        <a:lstStyle/>
        <a:p>
          <a:endParaRPr lang="en-US">
            <a:latin typeface="Adobe Jenson Pro" pitchFamily="18" charset="0"/>
          </a:endParaRPr>
        </a:p>
      </dgm:t>
    </dgm:pt>
    <dgm:pt modelId="{0B5F62B2-4EC4-4988-AEA3-9B7589E5853F}">
      <dgm:prSet phldrT="[Text]"/>
      <dgm:spPr/>
      <dgm:t>
        <a:bodyPr/>
        <a:lstStyle/>
        <a:p>
          <a:r>
            <a:rPr lang="en-US" dirty="0" smtClean="0">
              <a:latin typeface="Calibri" pitchFamily="34" charset="0"/>
              <a:cs typeface="Calibri" pitchFamily="34" charset="0"/>
            </a:rPr>
            <a:t>Describe basic investment tools</a:t>
          </a:r>
          <a:endParaRPr lang="en-US" dirty="0">
            <a:latin typeface="Calibri" pitchFamily="34" charset="0"/>
            <a:cs typeface="Calibri" pitchFamily="34" charset="0"/>
          </a:endParaRPr>
        </a:p>
      </dgm:t>
    </dgm:pt>
    <dgm:pt modelId="{070404A9-7B35-46CB-A966-D7FB26D99B9A}" type="parTrans" cxnId="{CD2A42CB-C961-4EFA-BEBC-2AAB4110C775}">
      <dgm:prSet/>
      <dgm:spPr/>
      <dgm:t>
        <a:bodyPr/>
        <a:lstStyle/>
        <a:p>
          <a:endParaRPr lang="en-US">
            <a:latin typeface="Adobe Jenson Pro" pitchFamily="18" charset="0"/>
          </a:endParaRPr>
        </a:p>
      </dgm:t>
    </dgm:pt>
    <dgm:pt modelId="{2EDA2F1D-B592-42DA-9C33-97F811C2EBCF}" type="sibTrans" cxnId="{CD2A42CB-C961-4EFA-BEBC-2AAB4110C775}">
      <dgm:prSet/>
      <dgm:spPr/>
      <dgm:t>
        <a:bodyPr/>
        <a:lstStyle/>
        <a:p>
          <a:endParaRPr lang="en-US">
            <a:latin typeface="Adobe Jenson Pro" pitchFamily="18" charset="0"/>
          </a:endParaRPr>
        </a:p>
      </dgm:t>
    </dgm:pt>
    <dgm:pt modelId="{33C51251-D2BC-4EC9-8682-C408C937685B}">
      <dgm:prSet phldrT="[Text]"/>
      <dgm:spPr/>
      <dgm:t>
        <a:bodyPr/>
        <a:lstStyle/>
        <a:p>
          <a:r>
            <a:rPr lang="en-US" dirty="0" smtClean="0">
              <a:latin typeface="Calibri" pitchFamily="34" charset="0"/>
              <a:cs typeface="Calibri" pitchFamily="34" charset="0"/>
            </a:rPr>
            <a:t>Apply the Rule of 72</a:t>
          </a:r>
          <a:endParaRPr lang="en-US" dirty="0">
            <a:latin typeface="Calibri" pitchFamily="34" charset="0"/>
            <a:cs typeface="Calibri" pitchFamily="34" charset="0"/>
          </a:endParaRPr>
        </a:p>
      </dgm:t>
    </dgm:pt>
    <dgm:pt modelId="{D8B20CD5-734B-4B22-BA73-FC37720C3C28}" type="parTrans" cxnId="{CF007C56-CBD2-4363-AE35-455135E42B78}">
      <dgm:prSet/>
      <dgm:spPr/>
      <dgm:t>
        <a:bodyPr/>
        <a:lstStyle/>
        <a:p>
          <a:endParaRPr lang="en-US">
            <a:latin typeface="Adobe Jenson Pro" pitchFamily="18" charset="0"/>
          </a:endParaRPr>
        </a:p>
      </dgm:t>
    </dgm:pt>
    <dgm:pt modelId="{93D8E108-01A9-4621-8E0C-85801A982FF7}" type="sibTrans" cxnId="{CF007C56-CBD2-4363-AE35-455135E42B78}">
      <dgm:prSet/>
      <dgm:spPr/>
      <dgm:t>
        <a:bodyPr/>
        <a:lstStyle/>
        <a:p>
          <a:endParaRPr lang="en-US">
            <a:latin typeface="Adobe Jenson Pro" pitchFamily="18" charset="0"/>
          </a:endParaRPr>
        </a:p>
      </dgm:t>
    </dgm:pt>
    <dgm:pt modelId="{23053AD4-E6EA-4345-9562-2F2AE8C2BCB4}">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latin typeface="Calibri" pitchFamily="34" charset="0"/>
              <a:cs typeface="Calibri" pitchFamily="34" charset="0"/>
            </a:rPr>
            <a:t>Interpret the importance of taxation with investing</a:t>
          </a:r>
          <a:endParaRPr lang="en-US" dirty="0">
            <a:latin typeface="Calibri" pitchFamily="34" charset="0"/>
            <a:cs typeface="Calibri" pitchFamily="34" charset="0"/>
          </a:endParaRPr>
        </a:p>
      </dgm:t>
    </dgm:pt>
    <dgm:pt modelId="{5EDA409B-A968-4BFD-ACEB-9E0B9ECF5B82}" type="parTrans" cxnId="{6F7380A8-0F44-4E70-A9C0-FC6D003D3578}">
      <dgm:prSet/>
      <dgm:spPr/>
      <dgm:t>
        <a:bodyPr/>
        <a:lstStyle/>
        <a:p>
          <a:endParaRPr lang="en-US">
            <a:latin typeface="Adobe Jenson Pro" pitchFamily="18" charset="0"/>
          </a:endParaRPr>
        </a:p>
      </dgm:t>
    </dgm:pt>
    <dgm:pt modelId="{82EBB4E8-BB20-4A2E-98D8-6AE48F7196CA}" type="sibTrans" cxnId="{6F7380A8-0F44-4E70-A9C0-FC6D003D3578}">
      <dgm:prSet/>
      <dgm:spPr/>
      <dgm:t>
        <a:bodyPr/>
        <a:lstStyle/>
        <a:p>
          <a:endParaRPr lang="en-US">
            <a:latin typeface="Adobe Jenson Pro" pitchFamily="18" charset="0"/>
          </a:endParaRPr>
        </a:p>
      </dgm:t>
    </dgm:pt>
    <dgm:pt modelId="{3B733BCE-D216-4BC8-85D0-430498F20B02}">
      <dgm:prSet/>
      <dgm:spPr/>
      <dgm:t>
        <a:bodyPr/>
        <a:lstStyle/>
        <a:p>
          <a:r>
            <a:rPr lang="en-US" dirty="0" smtClean="0">
              <a:latin typeface="Calibri" pitchFamily="34" charset="0"/>
              <a:cs typeface="Calibri" pitchFamily="34" charset="0"/>
            </a:rPr>
            <a:t>Anticipatory set</a:t>
          </a:r>
          <a:endParaRPr lang="en-US" dirty="0">
            <a:latin typeface="Calibri" pitchFamily="34" charset="0"/>
            <a:cs typeface="Calibri" pitchFamily="34" charset="0"/>
          </a:endParaRPr>
        </a:p>
      </dgm:t>
    </dgm:pt>
    <dgm:pt modelId="{00A7E7D3-081F-4FF3-B385-AC9CF39943CB}" type="parTrans" cxnId="{DCDAAE2F-8FCC-470B-AA25-145B8E49FD59}">
      <dgm:prSet/>
      <dgm:spPr/>
      <dgm:t>
        <a:bodyPr/>
        <a:lstStyle/>
        <a:p>
          <a:endParaRPr lang="en-US">
            <a:latin typeface="Adobe Jenson Pro" pitchFamily="18" charset="0"/>
          </a:endParaRPr>
        </a:p>
      </dgm:t>
    </dgm:pt>
    <dgm:pt modelId="{96AB2A90-474F-4203-997B-3ACB57B0CC7B}" type="sibTrans" cxnId="{DCDAAE2F-8FCC-470B-AA25-145B8E49FD59}">
      <dgm:prSet/>
      <dgm:spPr/>
      <dgm:t>
        <a:bodyPr/>
        <a:lstStyle/>
        <a:p>
          <a:endParaRPr lang="en-US">
            <a:latin typeface="Adobe Jenson Pro" pitchFamily="18" charset="0"/>
          </a:endParaRPr>
        </a:p>
      </dgm:t>
    </dgm:pt>
    <dgm:pt modelId="{49420AB9-74C0-44C9-A2EC-FF635AD54281}">
      <dgm:prSet/>
      <dgm:spPr/>
      <dgm:t>
        <a:bodyPr/>
        <a:lstStyle/>
        <a:p>
          <a:r>
            <a:rPr lang="en-US" dirty="0" smtClean="0">
              <a:latin typeface="Calibri" pitchFamily="34" charset="0"/>
              <a:cs typeface="Calibri" pitchFamily="34" charset="0"/>
            </a:rPr>
            <a:t>PBS video – Saving for Retirement</a:t>
          </a:r>
          <a:endParaRPr lang="en-US" dirty="0">
            <a:latin typeface="Calibri" pitchFamily="34" charset="0"/>
            <a:cs typeface="Calibri" pitchFamily="34" charset="0"/>
          </a:endParaRPr>
        </a:p>
      </dgm:t>
    </dgm:pt>
    <dgm:pt modelId="{76AA523A-DC4A-47F3-873B-5E25C73BA88A}" type="parTrans" cxnId="{9F3E9491-4BDB-4246-B06A-4BDD7FAEFFD6}">
      <dgm:prSet/>
      <dgm:spPr/>
      <dgm:t>
        <a:bodyPr/>
        <a:lstStyle/>
        <a:p>
          <a:endParaRPr lang="en-US">
            <a:latin typeface="Adobe Jenson Pro" pitchFamily="18" charset="0"/>
          </a:endParaRPr>
        </a:p>
      </dgm:t>
    </dgm:pt>
    <dgm:pt modelId="{179DFC91-23B1-429C-882A-42DF172787BF}" type="sibTrans" cxnId="{9F3E9491-4BDB-4246-B06A-4BDD7FAEFFD6}">
      <dgm:prSet/>
      <dgm:spPr/>
      <dgm:t>
        <a:bodyPr/>
        <a:lstStyle/>
        <a:p>
          <a:endParaRPr lang="en-US">
            <a:latin typeface="Adobe Jenson Pro" pitchFamily="18" charset="0"/>
          </a:endParaRPr>
        </a:p>
      </dgm:t>
    </dgm:pt>
    <dgm:pt modelId="{A9841018-769D-48CE-85BE-A7B21C6F3DF7}">
      <dgm:prSet/>
      <dgm:spPr/>
      <dgm:t>
        <a:bodyPr/>
        <a:lstStyle/>
        <a:p>
          <a:r>
            <a:rPr lang="en-US" dirty="0" smtClean="0">
              <a:latin typeface="Calibri" pitchFamily="34" charset="0"/>
              <a:cs typeface="Calibri" pitchFamily="34" charset="0"/>
            </a:rPr>
            <a:t>Vocabulary Self Awareness Chart 1.12.1.A1</a:t>
          </a:r>
          <a:endParaRPr lang="en-US" dirty="0">
            <a:latin typeface="Calibri" pitchFamily="34" charset="0"/>
            <a:cs typeface="Calibri" pitchFamily="34" charset="0"/>
          </a:endParaRPr>
        </a:p>
      </dgm:t>
    </dgm:pt>
    <dgm:pt modelId="{8D5CF9FF-A6F0-4E9C-9BE5-BD335882891B}" type="parTrans" cxnId="{E8CA08A7-9162-4702-8CC3-02C45C2275A1}">
      <dgm:prSet/>
      <dgm:spPr/>
      <dgm:t>
        <a:bodyPr/>
        <a:lstStyle/>
        <a:p>
          <a:endParaRPr lang="en-US">
            <a:latin typeface="Adobe Jenson Pro" pitchFamily="18" charset="0"/>
          </a:endParaRPr>
        </a:p>
      </dgm:t>
    </dgm:pt>
    <dgm:pt modelId="{410A304C-5374-4CAD-97BF-725AA5D9F316}" type="sibTrans" cxnId="{E8CA08A7-9162-4702-8CC3-02C45C2275A1}">
      <dgm:prSet/>
      <dgm:spPr/>
      <dgm:t>
        <a:bodyPr/>
        <a:lstStyle/>
        <a:p>
          <a:endParaRPr lang="en-US">
            <a:latin typeface="Adobe Jenson Pro" pitchFamily="18" charset="0"/>
          </a:endParaRPr>
        </a:p>
      </dgm:t>
    </dgm:pt>
    <dgm:pt modelId="{ED2EBF90-FF25-4C33-B8F3-4714DB2746A8}">
      <dgm:prSet/>
      <dgm:spPr/>
      <dgm:t>
        <a:bodyPr/>
        <a:lstStyle/>
        <a:p>
          <a:r>
            <a:rPr lang="en-US" dirty="0" smtClean="0">
              <a:latin typeface="Calibri" pitchFamily="34" charset="0"/>
              <a:cs typeface="Calibri" pitchFamily="34" charset="0"/>
            </a:rPr>
            <a:t>Guest speaker handout 1.12.1.A5</a:t>
          </a:r>
          <a:endParaRPr lang="en-US" dirty="0">
            <a:latin typeface="Calibri" pitchFamily="34" charset="0"/>
            <a:cs typeface="Calibri" pitchFamily="34" charset="0"/>
          </a:endParaRPr>
        </a:p>
      </dgm:t>
    </dgm:pt>
    <dgm:pt modelId="{F8B4CA02-0F75-4143-8A37-6B7AC0423CA8}" type="parTrans" cxnId="{334A0306-15EC-4C14-811E-02F7706072F8}">
      <dgm:prSet/>
      <dgm:spPr/>
      <dgm:t>
        <a:bodyPr/>
        <a:lstStyle/>
        <a:p>
          <a:endParaRPr lang="en-US">
            <a:latin typeface="Adobe Jenson Pro" pitchFamily="18" charset="0"/>
          </a:endParaRPr>
        </a:p>
      </dgm:t>
    </dgm:pt>
    <dgm:pt modelId="{93AD3883-47B7-462C-8093-02C4F2B7AB6C}" type="sibTrans" cxnId="{334A0306-15EC-4C14-811E-02F7706072F8}">
      <dgm:prSet/>
      <dgm:spPr/>
      <dgm:t>
        <a:bodyPr/>
        <a:lstStyle/>
        <a:p>
          <a:endParaRPr lang="en-US">
            <a:latin typeface="Adobe Jenson Pro" pitchFamily="18" charset="0"/>
          </a:endParaRPr>
        </a:p>
      </dgm:t>
    </dgm:pt>
    <dgm:pt modelId="{A6FCCC3B-9A74-4831-8EF1-8AA17D0DE703}">
      <dgm:prSet/>
      <dgm:spPr/>
      <dgm:t>
        <a:bodyPr/>
        <a:lstStyle/>
        <a:p>
          <a:r>
            <a:rPr lang="en-US" dirty="0" smtClean="0">
              <a:latin typeface="Calibri" pitchFamily="34" charset="0"/>
              <a:cs typeface="Calibri" pitchFamily="34" charset="0"/>
            </a:rPr>
            <a:t>Investing Math 1.12.1.A4</a:t>
          </a:r>
          <a:endParaRPr lang="en-US" dirty="0">
            <a:latin typeface="Calibri" pitchFamily="34" charset="0"/>
            <a:cs typeface="Calibri" pitchFamily="34" charset="0"/>
          </a:endParaRPr>
        </a:p>
      </dgm:t>
    </dgm:pt>
    <dgm:pt modelId="{9D2AEA96-BC32-42DC-A175-CE811C660C02}" type="parTrans" cxnId="{CB46F4A4-1BD8-419B-A2C1-0A1D69F6DE88}">
      <dgm:prSet/>
      <dgm:spPr/>
      <dgm:t>
        <a:bodyPr/>
        <a:lstStyle/>
        <a:p>
          <a:endParaRPr lang="en-US">
            <a:latin typeface="Adobe Jenson Pro" pitchFamily="18" charset="0"/>
          </a:endParaRPr>
        </a:p>
      </dgm:t>
    </dgm:pt>
    <dgm:pt modelId="{39396E66-514E-40EB-A1C3-635A8907AB7E}" type="sibTrans" cxnId="{CB46F4A4-1BD8-419B-A2C1-0A1D69F6DE88}">
      <dgm:prSet/>
      <dgm:spPr/>
      <dgm:t>
        <a:bodyPr/>
        <a:lstStyle/>
        <a:p>
          <a:endParaRPr lang="en-US">
            <a:latin typeface="Adobe Jenson Pro" pitchFamily="18" charset="0"/>
          </a:endParaRPr>
        </a:p>
      </dgm:t>
    </dgm:pt>
    <dgm:pt modelId="{0CD8DCC4-B5F5-4CD3-A682-7C3E6DCF0674}">
      <dgm:prSet/>
      <dgm:spPr/>
      <dgm:t>
        <a:bodyPr/>
        <a:lstStyle/>
        <a:p>
          <a:r>
            <a:rPr lang="en-US" dirty="0" smtClean="0">
              <a:latin typeface="Calibri" pitchFamily="34" charset="0"/>
              <a:cs typeface="Calibri" pitchFamily="34" charset="0"/>
            </a:rPr>
            <a:t>Risk Tolerance Quiz</a:t>
          </a:r>
          <a:endParaRPr lang="en-US" dirty="0">
            <a:latin typeface="Calibri" pitchFamily="34" charset="0"/>
            <a:cs typeface="Calibri" pitchFamily="34" charset="0"/>
          </a:endParaRPr>
        </a:p>
      </dgm:t>
    </dgm:pt>
    <dgm:pt modelId="{64678D5C-ED6F-4554-9398-FDE84324E5E0}" type="parTrans" cxnId="{B8C5C310-4A86-49F2-875F-52A2E610BC8D}">
      <dgm:prSet/>
      <dgm:spPr/>
      <dgm:t>
        <a:bodyPr/>
        <a:lstStyle/>
        <a:p>
          <a:endParaRPr lang="en-US">
            <a:latin typeface="Adobe Jenson Pro" pitchFamily="18" charset="0"/>
          </a:endParaRPr>
        </a:p>
      </dgm:t>
    </dgm:pt>
    <dgm:pt modelId="{C2B2D58E-A901-4435-88F7-007F55A5D1DA}" type="sibTrans" cxnId="{B8C5C310-4A86-49F2-875F-52A2E610BC8D}">
      <dgm:prSet/>
      <dgm:spPr/>
      <dgm:t>
        <a:bodyPr/>
        <a:lstStyle/>
        <a:p>
          <a:endParaRPr lang="en-US">
            <a:latin typeface="Adobe Jenson Pro" pitchFamily="18" charset="0"/>
          </a:endParaRPr>
        </a:p>
      </dgm:t>
    </dgm:pt>
    <dgm:pt modelId="{82FE9BDB-AEC1-490F-B96F-D5F7634928AD}" type="pres">
      <dgm:prSet presAssocID="{5AB8596B-1907-4B5E-84B1-B57DCEC1A7E6}" presName="linear" presStyleCnt="0">
        <dgm:presLayoutVars>
          <dgm:dir/>
          <dgm:animLvl val="lvl"/>
          <dgm:resizeHandles val="exact"/>
        </dgm:presLayoutVars>
      </dgm:prSet>
      <dgm:spPr/>
      <dgm:t>
        <a:bodyPr/>
        <a:lstStyle/>
        <a:p>
          <a:endParaRPr lang="en-US"/>
        </a:p>
      </dgm:t>
    </dgm:pt>
    <dgm:pt modelId="{ED9EBFA2-41A7-4548-A36D-8FAD589DE882}" type="pres">
      <dgm:prSet presAssocID="{D8F7C7BB-1D87-472C-ABC4-EE297D8D3D15}" presName="parentLin" presStyleCnt="0"/>
      <dgm:spPr/>
    </dgm:pt>
    <dgm:pt modelId="{5519E378-6894-45D7-9A55-204D9B57B63B}" type="pres">
      <dgm:prSet presAssocID="{D8F7C7BB-1D87-472C-ABC4-EE297D8D3D15}" presName="parentLeftMargin" presStyleLbl="node1" presStyleIdx="0" presStyleCnt="4"/>
      <dgm:spPr/>
      <dgm:t>
        <a:bodyPr/>
        <a:lstStyle/>
        <a:p>
          <a:endParaRPr lang="en-US"/>
        </a:p>
      </dgm:t>
    </dgm:pt>
    <dgm:pt modelId="{31B4E20F-2608-492E-BB39-5DD3A3045202}" type="pres">
      <dgm:prSet presAssocID="{D8F7C7BB-1D87-472C-ABC4-EE297D8D3D15}" presName="parentText" presStyleLbl="node1" presStyleIdx="0" presStyleCnt="4">
        <dgm:presLayoutVars>
          <dgm:chMax val="0"/>
          <dgm:bulletEnabled val="1"/>
        </dgm:presLayoutVars>
      </dgm:prSet>
      <dgm:spPr/>
      <dgm:t>
        <a:bodyPr/>
        <a:lstStyle/>
        <a:p>
          <a:endParaRPr lang="en-US"/>
        </a:p>
      </dgm:t>
    </dgm:pt>
    <dgm:pt modelId="{8A1CC3C5-C624-4E53-907D-8633746EE322}" type="pres">
      <dgm:prSet presAssocID="{D8F7C7BB-1D87-472C-ABC4-EE297D8D3D15}" presName="negativeSpace" presStyleCnt="0"/>
      <dgm:spPr/>
    </dgm:pt>
    <dgm:pt modelId="{433D8B33-2076-4464-9ACB-E76930635321}" type="pres">
      <dgm:prSet presAssocID="{D8F7C7BB-1D87-472C-ABC4-EE297D8D3D15}" presName="childText" presStyleLbl="conFgAcc1" presStyleIdx="0" presStyleCnt="4">
        <dgm:presLayoutVars>
          <dgm:bulletEnabled val="1"/>
        </dgm:presLayoutVars>
      </dgm:prSet>
      <dgm:spPr/>
      <dgm:t>
        <a:bodyPr/>
        <a:lstStyle/>
        <a:p>
          <a:endParaRPr lang="en-US"/>
        </a:p>
      </dgm:t>
    </dgm:pt>
    <dgm:pt modelId="{BB8E8CBB-1448-4E8E-955F-6AB9AB98280B}" type="pres">
      <dgm:prSet presAssocID="{5F5FC071-6CC0-437E-99E8-49762EA6C71A}" presName="spaceBetweenRectangles" presStyleCnt="0"/>
      <dgm:spPr/>
    </dgm:pt>
    <dgm:pt modelId="{4BC18494-CB25-4F7E-AE5E-9DE3C28895DC}" type="pres">
      <dgm:prSet presAssocID="{0B5F62B2-4EC4-4988-AEA3-9B7589E5853F}" presName="parentLin" presStyleCnt="0"/>
      <dgm:spPr/>
    </dgm:pt>
    <dgm:pt modelId="{8A9C767F-1239-48D2-949D-77A0A66074F8}" type="pres">
      <dgm:prSet presAssocID="{0B5F62B2-4EC4-4988-AEA3-9B7589E5853F}" presName="parentLeftMargin" presStyleLbl="node1" presStyleIdx="0" presStyleCnt="4"/>
      <dgm:spPr/>
      <dgm:t>
        <a:bodyPr/>
        <a:lstStyle/>
        <a:p>
          <a:endParaRPr lang="en-US"/>
        </a:p>
      </dgm:t>
    </dgm:pt>
    <dgm:pt modelId="{75FD9A45-06DF-4B76-BA89-3991ABCD85DF}" type="pres">
      <dgm:prSet presAssocID="{0B5F62B2-4EC4-4988-AEA3-9B7589E5853F}" presName="parentText" presStyleLbl="node1" presStyleIdx="1" presStyleCnt="4">
        <dgm:presLayoutVars>
          <dgm:chMax val="0"/>
          <dgm:bulletEnabled val="1"/>
        </dgm:presLayoutVars>
      </dgm:prSet>
      <dgm:spPr/>
      <dgm:t>
        <a:bodyPr/>
        <a:lstStyle/>
        <a:p>
          <a:endParaRPr lang="en-US"/>
        </a:p>
      </dgm:t>
    </dgm:pt>
    <dgm:pt modelId="{8E3DC1BA-10EC-4F33-935A-20C5216A4193}" type="pres">
      <dgm:prSet presAssocID="{0B5F62B2-4EC4-4988-AEA3-9B7589E5853F}" presName="negativeSpace" presStyleCnt="0"/>
      <dgm:spPr/>
    </dgm:pt>
    <dgm:pt modelId="{D653FEED-D961-4A0A-B40A-A42CC70F0230}" type="pres">
      <dgm:prSet presAssocID="{0B5F62B2-4EC4-4988-AEA3-9B7589E5853F}" presName="childText" presStyleLbl="conFgAcc1" presStyleIdx="1" presStyleCnt="4">
        <dgm:presLayoutVars>
          <dgm:bulletEnabled val="1"/>
        </dgm:presLayoutVars>
      </dgm:prSet>
      <dgm:spPr/>
      <dgm:t>
        <a:bodyPr/>
        <a:lstStyle/>
        <a:p>
          <a:endParaRPr lang="en-US"/>
        </a:p>
      </dgm:t>
    </dgm:pt>
    <dgm:pt modelId="{478A1CC3-912A-4587-9F75-45CF1FB5E7CD}" type="pres">
      <dgm:prSet presAssocID="{2EDA2F1D-B592-42DA-9C33-97F811C2EBCF}" presName="spaceBetweenRectangles" presStyleCnt="0"/>
      <dgm:spPr/>
    </dgm:pt>
    <dgm:pt modelId="{F4EDB6E4-988A-4E65-AC66-292B62BE8ED6}" type="pres">
      <dgm:prSet presAssocID="{23053AD4-E6EA-4345-9562-2F2AE8C2BCB4}" presName="parentLin" presStyleCnt="0"/>
      <dgm:spPr/>
    </dgm:pt>
    <dgm:pt modelId="{3FE671E5-21A3-4674-B623-C86F62F10B9C}" type="pres">
      <dgm:prSet presAssocID="{23053AD4-E6EA-4345-9562-2F2AE8C2BCB4}" presName="parentLeftMargin" presStyleLbl="node1" presStyleIdx="1" presStyleCnt="4"/>
      <dgm:spPr/>
      <dgm:t>
        <a:bodyPr/>
        <a:lstStyle/>
        <a:p>
          <a:endParaRPr lang="en-US"/>
        </a:p>
      </dgm:t>
    </dgm:pt>
    <dgm:pt modelId="{2253EBAA-0725-4DC2-8A6E-61EF5AAC4E03}" type="pres">
      <dgm:prSet presAssocID="{23053AD4-E6EA-4345-9562-2F2AE8C2BCB4}" presName="parentText" presStyleLbl="node1" presStyleIdx="2" presStyleCnt="4">
        <dgm:presLayoutVars>
          <dgm:chMax val="0"/>
          <dgm:bulletEnabled val="1"/>
        </dgm:presLayoutVars>
      </dgm:prSet>
      <dgm:spPr/>
      <dgm:t>
        <a:bodyPr/>
        <a:lstStyle/>
        <a:p>
          <a:endParaRPr lang="en-US"/>
        </a:p>
      </dgm:t>
    </dgm:pt>
    <dgm:pt modelId="{016A3D74-AFD9-466D-8AC2-78919FF036B0}" type="pres">
      <dgm:prSet presAssocID="{23053AD4-E6EA-4345-9562-2F2AE8C2BCB4}" presName="negativeSpace" presStyleCnt="0"/>
      <dgm:spPr/>
    </dgm:pt>
    <dgm:pt modelId="{62F6096E-3915-47CE-9D61-A08515F21437}" type="pres">
      <dgm:prSet presAssocID="{23053AD4-E6EA-4345-9562-2F2AE8C2BCB4}" presName="childText" presStyleLbl="conFgAcc1" presStyleIdx="2" presStyleCnt="4">
        <dgm:presLayoutVars>
          <dgm:bulletEnabled val="1"/>
        </dgm:presLayoutVars>
      </dgm:prSet>
      <dgm:spPr/>
      <dgm:t>
        <a:bodyPr/>
        <a:lstStyle/>
        <a:p>
          <a:endParaRPr lang="en-US"/>
        </a:p>
      </dgm:t>
    </dgm:pt>
    <dgm:pt modelId="{5D8F9047-AF44-4268-B753-8861CBBC4621}" type="pres">
      <dgm:prSet presAssocID="{82EBB4E8-BB20-4A2E-98D8-6AE48F7196CA}" presName="spaceBetweenRectangles" presStyleCnt="0"/>
      <dgm:spPr/>
    </dgm:pt>
    <dgm:pt modelId="{29E8774B-8FC6-4112-8A22-1C6673FC36C8}" type="pres">
      <dgm:prSet presAssocID="{33C51251-D2BC-4EC9-8682-C408C937685B}" presName="parentLin" presStyleCnt="0"/>
      <dgm:spPr/>
    </dgm:pt>
    <dgm:pt modelId="{AFD48756-D832-40C3-8766-9969E2EB12D1}" type="pres">
      <dgm:prSet presAssocID="{33C51251-D2BC-4EC9-8682-C408C937685B}" presName="parentLeftMargin" presStyleLbl="node1" presStyleIdx="2" presStyleCnt="4"/>
      <dgm:spPr/>
      <dgm:t>
        <a:bodyPr/>
        <a:lstStyle/>
        <a:p>
          <a:endParaRPr lang="en-US"/>
        </a:p>
      </dgm:t>
    </dgm:pt>
    <dgm:pt modelId="{F941422F-69FA-494E-B7F6-E02307FE07B7}" type="pres">
      <dgm:prSet presAssocID="{33C51251-D2BC-4EC9-8682-C408C937685B}" presName="parentText" presStyleLbl="node1" presStyleIdx="3" presStyleCnt="4">
        <dgm:presLayoutVars>
          <dgm:chMax val="0"/>
          <dgm:bulletEnabled val="1"/>
        </dgm:presLayoutVars>
      </dgm:prSet>
      <dgm:spPr/>
      <dgm:t>
        <a:bodyPr/>
        <a:lstStyle/>
        <a:p>
          <a:endParaRPr lang="en-US"/>
        </a:p>
      </dgm:t>
    </dgm:pt>
    <dgm:pt modelId="{D3973C41-81D6-4214-AFF9-7C00F8EC2654}" type="pres">
      <dgm:prSet presAssocID="{33C51251-D2BC-4EC9-8682-C408C937685B}" presName="negativeSpace" presStyleCnt="0"/>
      <dgm:spPr/>
    </dgm:pt>
    <dgm:pt modelId="{82863C8C-E844-40C0-96FB-C4994FB3E6F4}" type="pres">
      <dgm:prSet presAssocID="{33C51251-D2BC-4EC9-8682-C408C937685B}" presName="childText" presStyleLbl="conFgAcc1" presStyleIdx="3" presStyleCnt="4">
        <dgm:presLayoutVars>
          <dgm:bulletEnabled val="1"/>
        </dgm:presLayoutVars>
      </dgm:prSet>
      <dgm:spPr/>
      <dgm:t>
        <a:bodyPr/>
        <a:lstStyle/>
        <a:p>
          <a:endParaRPr lang="en-US"/>
        </a:p>
      </dgm:t>
    </dgm:pt>
  </dgm:ptLst>
  <dgm:cxnLst>
    <dgm:cxn modelId="{CD2A42CB-C961-4EFA-BEBC-2AAB4110C775}" srcId="{5AB8596B-1907-4B5E-84B1-B57DCEC1A7E6}" destId="{0B5F62B2-4EC4-4988-AEA3-9B7589E5853F}" srcOrd="1" destOrd="0" parTransId="{070404A9-7B35-46CB-A966-D7FB26D99B9A}" sibTransId="{2EDA2F1D-B592-42DA-9C33-97F811C2EBCF}"/>
    <dgm:cxn modelId="{44EA8051-E3DD-4A3B-8756-B88C06E31CAA}" type="presOf" srcId="{A6FCCC3B-9A74-4831-8EF1-8AA17D0DE703}" destId="{82863C8C-E844-40C0-96FB-C4994FB3E6F4}" srcOrd="0" destOrd="0" presId="urn:microsoft.com/office/officeart/2005/8/layout/list1"/>
    <dgm:cxn modelId="{BC3A36AC-0EC0-45C4-85AE-06E6B358FD25}" type="presOf" srcId="{ED2EBF90-FF25-4C33-B8F3-4714DB2746A8}" destId="{62F6096E-3915-47CE-9D61-A08515F21437}" srcOrd="0" destOrd="0" presId="urn:microsoft.com/office/officeart/2005/8/layout/list1"/>
    <dgm:cxn modelId="{2B32143A-8C1E-4B7D-8636-927FDEDE0503}" type="presOf" srcId="{23053AD4-E6EA-4345-9562-2F2AE8C2BCB4}" destId="{3FE671E5-21A3-4674-B623-C86F62F10B9C}" srcOrd="0" destOrd="0" presId="urn:microsoft.com/office/officeart/2005/8/layout/list1"/>
    <dgm:cxn modelId="{9F3E9491-4BDB-4246-B06A-4BDD7FAEFFD6}" srcId="{0B5F62B2-4EC4-4988-AEA3-9B7589E5853F}" destId="{49420AB9-74C0-44C9-A2EC-FF635AD54281}" srcOrd="0" destOrd="0" parTransId="{76AA523A-DC4A-47F3-873B-5E25C73BA88A}" sibTransId="{179DFC91-23B1-429C-882A-42DF172787BF}"/>
    <dgm:cxn modelId="{E8CA08A7-9162-4702-8CC3-02C45C2275A1}" srcId="{0B5F62B2-4EC4-4988-AEA3-9B7589E5853F}" destId="{A9841018-769D-48CE-85BE-A7B21C6F3DF7}" srcOrd="1" destOrd="0" parTransId="{8D5CF9FF-A6F0-4E9C-9BE5-BD335882891B}" sibTransId="{410A304C-5374-4CAD-97BF-725AA5D9F316}"/>
    <dgm:cxn modelId="{02098F30-59A7-4D5B-824B-AF1D7A78B38D}" srcId="{5AB8596B-1907-4B5E-84B1-B57DCEC1A7E6}" destId="{D8F7C7BB-1D87-472C-ABC4-EE297D8D3D15}" srcOrd="0" destOrd="0" parTransId="{11B81510-AAA4-41AF-907A-BB8DEE862F19}" sibTransId="{5F5FC071-6CC0-437E-99E8-49762EA6C71A}"/>
    <dgm:cxn modelId="{E6BBF700-ABE4-4172-85E2-1AC8C746B6E3}" type="presOf" srcId="{0B5F62B2-4EC4-4988-AEA3-9B7589E5853F}" destId="{8A9C767F-1239-48D2-949D-77A0A66074F8}" srcOrd="0" destOrd="0" presId="urn:microsoft.com/office/officeart/2005/8/layout/list1"/>
    <dgm:cxn modelId="{CF007C56-CBD2-4363-AE35-455135E42B78}" srcId="{5AB8596B-1907-4B5E-84B1-B57DCEC1A7E6}" destId="{33C51251-D2BC-4EC9-8682-C408C937685B}" srcOrd="3" destOrd="0" parTransId="{D8B20CD5-734B-4B22-BA73-FC37720C3C28}" sibTransId="{93D8E108-01A9-4621-8E0C-85801A982FF7}"/>
    <dgm:cxn modelId="{6F7380A8-0F44-4E70-A9C0-FC6D003D3578}" srcId="{5AB8596B-1907-4B5E-84B1-B57DCEC1A7E6}" destId="{23053AD4-E6EA-4345-9562-2F2AE8C2BCB4}" srcOrd="2" destOrd="0" parTransId="{5EDA409B-A968-4BFD-ACEB-9E0B9ECF5B82}" sibTransId="{82EBB4E8-BB20-4A2E-98D8-6AE48F7196CA}"/>
    <dgm:cxn modelId="{8A3789B7-34CB-45CA-A76F-77CF6F8AE44C}" type="presOf" srcId="{33C51251-D2BC-4EC9-8682-C408C937685B}" destId="{AFD48756-D832-40C3-8766-9969E2EB12D1}" srcOrd="0" destOrd="0" presId="urn:microsoft.com/office/officeart/2005/8/layout/list1"/>
    <dgm:cxn modelId="{334A0306-15EC-4C14-811E-02F7706072F8}" srcId="{23053AD4-E6EA-4345-9562-2F2AE8C2BCB4}" destId="{ED2EBF90-FF25-4C33-B8F3-4714DB2746A8}" srcOrd="0" destOrd="0" parTransId="{F8B4CA02-0F75-4143-8A37-6B7AC0423CA8}" sibTransId="{93AD3883-47B7-462C-8093-02C4F2B7AB6C}"/>
    <dgm:cxn modelId="{C3AE7058-C317-486F-A84D-2C418D7B0BFB}" type="presOf" srcId="{3B733BCE-D216-4BC8-85D0-430498F20B02}" destId="{433D8B33-2076-4464-9ACB-E76930635321}" srcOrd="0" destOrd="0" presId="urn:microsoft.com/office/officeart/2005/8/layout/list1"/>
    <dgm:cxn modelId="{B6789C23-99D0-4102-9FE1-A6F6B727F1A5}" type="presOf" srcId="{23053AD4-E6EA-4345-9562-2F2AE8C2BCB4}" destId="{2253EBAA-0725-4DC2-8A6E-61EF5AAC4E03}" srcOrd="1" destOrd="0" presId="urn:microsoft.com/office/officeart/2005/8/layout/list1"/>
    <dgm:cxn modelId="{E8CCCD21-05A4-42D5-8933-89D019D45087}" type="presOf" srcId="{D8F7C7BB-1D87-472C-ABC4-EE297D8D3D15}" destId="{31B4E20F-2608-492E-BB39-5DD3A3045202}" srcOrd="1" destOrd="0" presId="urn:microsoft.com/office/officeart/2005/8/layout/list1"/>
    <dgm:cxn modelId="{A4D9BC36-F526-427C-80C2-BAA7C3C01218}" type="presOf" srcId="{D8F7C7BB-1D87-472C-ABC4-EE297D8D3D15}" destId="{5519E378-6894-45D7-9A55-204D9B57B63B}" srcOrd="0" destOrd="0" presId="urn:microsoft.com/office/officeart/2005/8/layout/list1"/>
    <dgm:cxn modelId="{34F7D0CE-91D8-454E-AC5C-33FBD8CB842B}" type="presOf" srcId="{A9841018-769D-48CE-85BE-A7B21C6F3DF7}" destId="{D653FEED-D961-4A0A-B40A-A42CC70F0230}" srcOrd="0" destOrd="1" presId="urn:microsoft.com/office/officeart/2005/8/layout/list1"/>
    <dgm:cxn modelId="{C21F65C9-2C9F-41C6-AD79-99BECE854DAD}" type="presOf" srcId="{33C51251-D2BC-4EC9-8682-C408C937685B}" destId="{F941422F-69FA-494E-B7F6-E02307FE07B7}" srcOrd="1" destOrd="0" presId="urn:microsoft.com/office/officeart/2005/8/layout/list1"/>
    <dgm:cxn modelId="{E8A38B14-1572-4A92-A5E5-7391FC11791F}" type="presOf" srcId="{0CD8DCC4-B5F5-4CD3-A682-7C3E6DCF0674}" destId="{433D8B33-2076-4464-9ACB-E76930635321}" srcOrd="0" destOrd="1" presId="urn:microsoft.com/office/officeart/2005/8/layout/list1"/>
    <dgm:cxn modelId="{CB46F4A4-1BD8-419B-A2C1-0A1D69F6DE88}" srcId="{33C51251-D2BC-4EC9-8682-C408C937685B}" destId="{A6FCCC3B-9A74-4831-8EF1-8AA17D0DE703}" srcOrd="0" destOrd="0" parTransId="{9D2AEA96-BC32-42DC-A175-CE811C660C02}" sibTransId="{39396E66-514E-40EB-A1C3-635A8907AB7E}"/>
    <dgm:cxn modelId="{3C94212C-94B7-41BB-B584-020EE6B37C50}" type="presOf" srcId="{49420AB9-74C0-44C9-A2EC-FF635AD54281}" destId="{D653FEED-D961-4A0A-B40A-A42CC70F0230}" srcOrd="0" destOrd="0" presId="urn:microsoft.com/office/officeart/2005/8/layout/list1"/>
    <dgm:cxn modelId="{2A9E7A49-7503-4122-BB59-B720D7EAC871}" type="presOf" srcId="{5AB8596B-1907-4B5E-84B1-B57DCEC1A7E6}" destId="{82FE9BDB-AEC1-490F-B96F-D5F7634928AD}" srcOrd="0" destOrd="0" presId="urn:microsoft.com/office/officeart/2005/8/layout/list1"/>
    <dgm:cxn modelId="{BB08E47B-3431-4745-B39A-48C330A5E27A}" type="presOf" srcId="{0B5F62B2-4EC4-4988-AEA3-9B7589E5853F}" destId="{75FD9A45-06DF-4B76-BA89-3991ABCD85DF}" srcOrd="1" destOrd="0" presId="urn:microsoft.com/office/officeart/2005/8/layout/list1"/>
    <dgm:cxn modelId="{B8C5C310-4A86-49F2-875F-52A2E610BC8D}" srcId="{D8F7C7BB-1D87-472C-ABC4-EE297D8D3D15}" destId="{0CD8DCC4-B5F5-4CD3-A682-7C3E6DCF0674}" srcOrd="1" destOrd="0" parTransId="{64678D5C-ED6F-4554-9398-FDE84324E5E0}" sibTransId="{C2B2D58E-A901-4435-88F7-007F55A5D1DA}"/>
    <dgm:cxn modelId="{DCDAAE2F-8FCC-470B-AA25-145B8E49FD59}" srcId="{D8F7C7BB-1D87-472C-ABC4-EE297D8D3D15}" destId="{3B733BCE-D216-4BC8-85D0-430498F20B02}" srcOrd="0" destOrd="0" parTransId="{00A7E7D3-081F-4FF3-B385-AC9CF39943CB}" sibTransId="{96AB2A90-474F-4203-997B-3ACB57B0CC7B}"/>
    <dgm:cxn modelId="{13A70841-AD62-4066-8592-7D2EA6DEFBBF}" type="presParOf" srcId="{82FE9BDB-AEC1-490F-B96F-D5F7634928AD}" destId="{ED9EBFA2-41A7-4548-A36D-8FAD589DE882}" srcOrd="0" destOrd="0" presId="urn:microsoft.com/office/officeart/2005/8/layout/list1"/>
    <dgm:cxn modelId="{95673ECE-7DA0-4780-9B10-915A97A1AFAE}" type="presParOf" srcId="{ED9EBFA2-41A7-4548-A36D-8FAD589DE882}" destId="{5519E378-6894-45D7-9A55-204D9B57B63B}" srcOrd="0" destOrd="0" presId="urn:microsoft.com/office/officeart/2005/8/layout/list1"/>
    <dgm:cxn modelId="{E005D498-847C-4408-9B4E-3C173430E787}" type="presParOf" srcId="{ED9EBFA2-41A7-4548-A36D-8FAD589DE882}" destId="{31B4E20F-2608-492E-BB39-5DD3A3045202}" srcOrd="1" destOrd="0" presId="urn:microsoft.com/office/officeart/2005/8/layout/list1"/>
    <dgm:cxn modelId="{14D073AC-CDDB-4804-A792-6D103EECA0EF}" type="presParOf" srcId="{82FE9BDB-AEC1-490F-B96F-D5F7634928AD}" destId="{8A1CC3C5-C624-4E53-907D-8633746EE322}" srcOrd="1" destOrd="0" presId="urn:microsoft.com/office/officeart/2005/8/layout/list1"/>
    <dgm:cxn modelId="{5BF1D084-1437-43F0-8027-0C1A380B862C}" type="presParOf" srcId="{82FE9BDB-AEC1-490F-B96F-D5F7634928AD}" destId="{433D8B33-2076-4464-9ACB-E76930635321}" srcOrd="2" destOrd="0" presId="urn:microsoft.com/office/officeart/2005/8/layout/list1"/>
    <dgm:cxn modelId="{1A67CFAD-756D-40A2-A3C9-E609A508EB62}" type="presParOf" srcId="{82FE9BDB-AEC1-490F-B96F-D5F7634928AD}" destId="{BB8E8CBB-1448-4E8E-955F-6AB9AB98280B}" srcOrd="3" destOrd="0" presId="urn:microsoft.com/office/officeart/2005/8/layout/list1"/>
    <dgm:cxn modelId="{1B52BF97-CD1B-4DE3-97B8-26EC3492E489}" type="presParOf" srcId="{82FE9BDB-AEC1-490F-B96F-D5F7634928AD}" destId="{4BC18494-CB25-4F7E-AE5E-9DE3C28895DC}" srcOrd="4" destOrd="0" presId="urn:microsoft.com/office/officeart/2005/8/layout/list1"/>
    <dgm:cxn modelId="{FF343958-28B5-407B-85A0-054465D0B2F9}" type="presParOf" srcId="{4BC18494-CB25-4F7E-AE5E-9DE3C28895DC}" destId="{8A9C767F-1239-48D2-949D-77A0A66074F8}" srcOrd="0" destOrd="0" presId="urn:microsoft.com/office/officeart/2005/8/layout/list1"/>
    <dgm:cxn modelId="{E7B41519-F738-4258-B22E-02277C008FBD}" type="presParOf" srcId="{4BC18494-CB25-4F7E-AE5E-9DE3C28895DC}" destId="{75FD9A45-06DF-4B76-BA89-3991ABCD85DF}" srcOrd="1" destOrd="0" presId="urn:microsoft.com/office/officeart/2005/8/layout/list1"/>
    <dgm:cxn modelId="{343F6198-5ED8-4C92-8489-DBE6A4DCD684}" type="presParOf" srcId="{82FE9BDB-AEC1-490F-B96F-D5F7634928AD}" destId="{8E3DC1BA-10EC-4F33-935A-20C5216A4193}" srcOrd="5" destOrd="0" presId="urn:microsoft.com/office/officeart/2005/8/layout/list1"/>
    <dgm:cxn modelId="{D49E635C-A2B2-4CDF-86E3-EA443B303285}" type="presParOf" srcId="{82FE9BDB-AEC1-490F-B96F-D5F7634928AD}" destId="{D653FEED-D961-4A0A-B40A-A42CC70F0230}" srcOrd="6" destOrd="0" presId="urn:microsoft.com/office/officeart/2005/8/layout/list1"/>
    <dgm:cxn modelId="{982789B7-670D-4BAF-8DFE-D08D391E3225}" type="presParOf" srcId="{82FE9BDB-AEC1-490F-B96F-D5F7634928AD}" destId="{478A1CC3-912A-4587-9F75-45CF1FB5E7CD}" srcOrd="7" destOrd="0" presId="urn:microsoft.com/office/officeart/2005/8/layout/list1"/>
    <dgm:cxn modelId="{B45DEA43-8628-4D89-A89D-3E7840D9FA91}" type="presParOf" srcId="{82FE9BDB-AEC1-490F-B96F-D5F7634928AD}" destId="{F4EDB6E4-988A-4E65-AC66-292B62BE8ED6}" srcOrd="8" destOrd="0" presId="urn:microsoft.com/office/officeart/2005/8/layout/list1"/>
    <dgm:cxn modelId="{C45308A6-8185-4450-9CE8-5F3969D7C5AB}" type="presParOf" srcId="{F4EDB6E4-988A-4E65-AC66-292B62BE8ED6}" destId="{3FE671E5-21A3-4674-B623-C86F62F10B9C}" srcOrd="0" destOrd="0" presId="urn:microsoft.com/office/officeart/2005/8/layout/list1"/>
    <dgm:cxn modelId="{47F59F54-9371-46CE-B7BA-E78E82A14CAF}" type="presParOf" srcId="{F4EDB6E4-988A-4E65-AC66-292B62BE8ED6}" destId="{2253EBAA-0725-4DC2-8A6E-61EF5AAC4E03}" srcOrd="1" destOrd="0" presId="urn:microsoft.com/office/officeart/2005/8/layout/list1"/>
    <dgm:cxn modelId="{694F199F-9C18-4A5C-9BF4-ED9F85561A29}" type="presParOf" srcId="{82FE9BDB-AEC1-490F-B96F-D5F7634928AD}" destId="{016A3D74-AFD9-466D-8AC2-78919FF036B0}" srcOrd="9" destOrd="0" presId="urn:microsoft.com/office/officeart/2005/8/layout/list1"/>
    <dgm:cxn modelId="{64C7AD24-73D2-4F4F-8289-F787BB534262}" type="presParOf" srcId="{82FE9BDB-AEC1-490F-B96F-D5F7634928AD}" destId="{62F6096E-3915-47CE-9D61-A08515F21437}" srcOrd="10" destOrd="0" presId="urn:microsoft.com/office/officeart/2005/8/layout/list1"/>
    <dgm:cxn modelId="{30DD6665-2862-4CC8-ACD1-8AFF07C949D8}" type="presParOf" srcId="{82FE9BDB-AEC1-490F-B96F-D5F7634928AD}" destId="{5D8F9047-AF44-4268-B753-8861CBBC4621}" srcOrd="11" destOrd="0" presId="urn:microsoft.com/office/officeart/2005/8/layout/list1"/>
    <dgm:cxn modelId="{09ACBFD3-3F57-4747-A152-74084701A045}" type="presParOf" srcId="{82FE9BDB-AEC1-490F-B96F-D5F7634928AD}" destId="{29E8774B-8FC6-4112-8A22-1C6673FC36C8}" srcOrd="12" destOrd="0" presId="urn:microsoft.com/office/officeart/2005/8/layout/list1"/>
    <dgm:cxn modelId="{9E10D7D1-DE45-49ED-9D8D-CA8B9F22EFC8}" type="presParOf" srcId="{29E8774B-8FC6-4112-8A22-1C6673FC36C8}" destId="{AFD48756-D832-40C3-8766-9969E2EB12D1}" srcOrd="0" destOrd="0" presId="urn:microsoft.com/office/officeart/2005/8/layout/list1"/>
    <dgm:cxn modelId="{10575B36-7E57-4503-8498-EC501FF702B6}" type="presParOf" srcId="{29E8774B-8FC6-4112-8A22-1C6673FC36C8}" destId="{F941422F-69FA-494E-B7F6-E02307FE07B7}" srcOrd="1" destOrd="0" presId="urn:microsoft.com/office/officeart/2005/8/layout/list1"/>
    <dgm:cxn modelId="{B8955482-D4F9-4BAE-9C17-24C09BFC5EEF}" type="presParOf" srcId="{82FE9BDB-AEC1-490F-B96F-D5F7634928AD}" destId="{D3973C41-81D6-4214-AFF9-7C00F8EC2654}" srcOrd="13" destOrd="0" presId="urn:microsoft.com/office/officeart/2005/8/layout/list1"/>
    <dgm:cxn modelId="{BE02F10D-A209-4A44-95D5-2AA51FAEBDBF}" type="presParOf" srcId="{82FE9BDB-AEC1-490F-B96F-D5F7634928AD}" destId="{82863C8C-E844-40C0-96FB-C4994FB3E6F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818ED-3E18-48D0-9191-D2EFB2D34AC0}">
      <dsp:nvSpPr>
        <dsp:cNvPr id="0" name=""/>
        <dsp:cNvSpPr/>
      </dsp:nvSpPr>
      <dsp:spPr>
        <a:xfrm>
          <a:off x="380152" y="1158816"/>
          <a:ext cx="3977532" cy="3977532"/>
        </a:xfrm>
        <a:prstGeom prst="blockArc">
          <a:avLst>
            <a:gd name="adj1" fmla="val 9000000"/>
            <a:gd name="adj2" fmla="val 16200000"/>
            <a:gd name="adj3" fmla="val 463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6D722C-FCD9-4A0A-B2B9-16D187AF0231}">
      <dsp:nvSpPr>
        <dsp:cNvPr id="0" name=""/>
        <dsp:cNvSpPr/>
      </dsp:nvSpPr>
      <dsp:spPr>
        <a:xfrm>
          <a:off x="380152" y="1158816"/>
          <a:ext cx="3977532" cy="3977532"/>
        </a:xfrm>
        <a:prstGeom prst="blockArc">
          <a:avLst>
            <a:gd name="adj1" fmla="val 1800000"/>
            <a:gd name="adj2" fmla="val 9000000"/>
            <a:gd name="adj3" fmla="val 463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E233CB0-333F-4EDF-989B-C4E8B0BEDCA5}">
      <dsp:nvSpPr>
        <dsp:cNvPr id="0" name=""/>
        <dsp:cNvSpPr/>
      </dsp:nvSpPr>
      <dsp:spPr>
        <a:xfrm>
          <a:off x="380152" y="1158816"/>
          <a:ext cx="3977532" cy="3977532"/>
        </a:xfrm>
        <a:prstGeom prst="blockArc">
          <a:avLst>
            <a:gd name="adj1" fmla="val 16200000"/>
            <a:gd name="adj2" fmla="val 1800000"/>
            <a:gd name="adj3" fmla="val 463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26C241-10AF-4320-9768-1D28901D1597}">
      <dsp:nvSpPr>
        <dsp:cNvPr id="0" name=""/>
        <dsp:cNvSpPr/>
      </dsp:nvSpPr>
      <dsp:spPr>
        <a:xfrm>
          <a:off x="1454257" y="2232922"/>
          <a:ext cx="1829320" cy="18293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latin typeface="+mn-lt"/>
            </a:rPr>
            <a:t>Educator Teams</a:t>
          </a:r>
          <a:endParaRPr lang="en-US" sz="2600" b="1" kern="1200" dirty="0">
            <a:latin typeface="+mn-lt"/>
          </a:endParaRPr>
        </a:p>
      </dsp:txBody>
      <dsp:txXfrm>
        <a:off x="1722155" y="2500820"/>
        <a:ext cx="1293524" cy="1293524"/>
      </dsp:txXfrm>
    </dsp:sp>
    <dsp:sp modelId="{B030C591-46A8-41EE-B0D2-472FA773AD06}">
      <dsp:nvSpPr>
        <dsp:cNvPr id="0" name=""/>
        <dsp:cNvSpPr/>
      </dsp:nvSpPr>
      <dsp:spPr>
        <a:xfrm>
          <a:off x="1568820" y="400707"/>
          <a:ext cx="1600194" cy="160841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mn-lt"/>
            </a:rPr>
            <a:t>Program </a:t>
          </a:r>
        </a:p>
        <a:p>
          <a:pPr lvl="0" algn="ctr" defTabSz="622300">
            <a:lnSpc>
              <a:spcPct val="90000"/>
            </a:lnSpc>
            <a:spcBef>
              <a:spcPct val="0"/>
            </a:spcBef>
            <a:spcAft>
              <a:spcPct val="35000"/>
            </a:spcAft>
          </a:pPr>
          <a:r>
            <a:rPr lang="en-US" sz="1400" b="1" kern="1200" dirty="0" smtClean="0">
              <a:latin typeface="+mn-lt"/>
            </a:rPr>
            <a:t>Development</a:t>
          </a:r>
          <a:endParaRPr lang="en-US" sz="1400" b="1" kern="1200" dirty="0">
            <a:latin typeface="+mn-lt"/>
          </a:endParaRPr>
        </a:p>
      </dsp:txBody>
      <dsp:txXfrm>
        <a:off x="1803163" y="636254"/>
        <a:ext cx="1131508" cy="1137321"/>
      </dsp:txXfrm>
    </dsp:sp>
    <dsp:sp modelId="{2078A85A-E341-490F-8C25-AF94C1CCABC1}">
      <dsp:nvSpPr>
        <dsp:cNvPr id="0" name=""/>
        <dsp:cNvSpPr/>
      </dsp:nvSpPr>
      <dsp:spPr>
        <a:xfrm>
          <a:off x="3411055" y="3478654"/>
          <a:ext cx="1280524" cy="128052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mn-lt"/>
            </a:rPr>
            <a:t>Training</a:t>
          </a:r>
          <a:endParaRPr lang="en-US" sz="2000" b="1" kern="1200" dirty="0">
            <a:latin typeface="+mn-lt"/>
          </a:endParaRPr>
        </a:p>
      </dsp:txBody>
      <dsp:txXfrm>
        <a:off x="3598583" y="3666182"/>
        <a:ext cx="905468" cy="905468"/>
      </dsp:txXfrm>
    </dsp:sp>
    <dsp:sp modelId="{E474B97B-E178-4A32-9D16-F650407FD05C}">
      <dsp:nvSpPr>
        <dsp:cNvPr id="0" name=""/>
        <dsp:cNvSpPr/>
      </dsp:nvSpPr>
      <dsp:spPr>
        <a:xfrm>
          <a:off x="-43379" y="3437235"/>
          <a:ext cx="1459798" cy="136336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mn-lt"/>
            </a:rPr>
            <a:t>Curriculum</a:t>
          </a:r>
          <a:endParaRPr lang="en-US" sz="1600" b="1" kern="1200" dirty="0">
            <a:latin typeface="+mn-lt"/>
          </a:endParaRPr>
        </a:p>
      </dsp:txBody>
      <dsp:txXfrm>
        <a:off x="170403" y="3636895"/>
        <a:ext cx="1032234" cy="9640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F67E1-DAF8-4FD7-8505-DC53B3D33ADB}">
      <dsp:nvSpPr>
        <dsp:cNvPr id="0" name=""/>
        <dsp:cNvSpPr/>
      </dsp:nvSpPr>
      <dsp:spPr>
        <a:xfrm>
          <a:off x="1981200" y="0"/>
          <a:ext cx="1981200" cy="1330384"/>
        </a:xfrm>
        <a:prstGeom prst="trapezoid">
          <a:avLst>
            <a:gd name="adj" fmla="val 7446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a:latin typeface="Adobe Jenson Pro" pitchFamily="18" charset="0"/>
          </a:endParaRPr>
        </a:p>
      </dsp:txBody>
      <dsp:txXfrm>
        <a:off x="1981200" y="0"/>
        <a:ext cx="1981200" cy="1330384"/>
      </dsp:txXfrm>
    </dsp:sp>
    <dsp:sp modelId="{51C73321-3559-4D4D-A250-35E7FC0230FC}">
      <dsp:nvSpPr>
        <dsp:cNvPr id="0" name=""/>
        <dsp:cNvSpPr/>
      </dsp:nvSpPr>
      <dsp:spPr>
        <a:xfrm>
          <a:off x="990600" y="1330384"/>
          <a:ext cx="3962400" cy="1330384"/>
        </a:xfrm>
        <a:prstGeom prst="trapezoid">
          <a:avLst>
            <a:gd name="adj" fmla="val 7446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a:latin typeface="Centaur" pitchFamily="18" charset="0"/>
            </a:rPr>
            <a:t>Wealth Accumulation- </a:t>
          </a:r>
          <a:r>
            <a:rPr lang="en-US" sz="3100" kern="1200" dirty="0">
              <a:latin typeface="Centaur" pitchFamily="18" charset="0"/>
            </a:rPr>
            <a:t>Investments</a:t>
          </a:r>
        </a:p>
      </dsp:txBody>
      <dsp:txXfrm>
        <a:off x="1684019" y="1330384"/>
        <a:ext cx="2575560" cy="1330384"/>
      </dsp:txXfrm>
    </dsp:sp>
    <dsp:sp modelId="{F6444C2F-2D30-4AD8-9E82-8A50AC57ED6A}">
      <dsp:nvSpPr>
        <dsp:cNvPr id="0" name=""/>
        <dsp:cNvSpPr/>
      </dsp:nvSpPr>
      <dsp:spPr>
        <a:xfrm>
          <a:off x="0" y="2660769"/>
          <a:ext cx="5943600" cy="1330384"/>
        </a:xfrm>
        <a:prstGeom prst="trapezoid">
          <a:avLst>
            <a:gd name="adj" fmla="val 7446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b="1" kern="1200" dirty="0">
              <a:latin typeface="Centaur" pitchFamily="18" charset="0"/>
            </a:rPr>
            <a:t>Financial Security- </a:t>
          </a:r>
        </a:p>
        <a:p>
          <a:pPr lvl="0" algn="ctr" defTabSz="1377950">
            <a:lnSpc>
              <a:spcPct val="90000"/>
            </a:lnSpc>
            <a:spcBef>
              <a:spcPct val="0"/>
            </a:spcBef>
            <a:spcAft>
              <a:spcPct val="35000"/>
            </a:spcAft>
          </a:pPr>
          <a:r>
            <a:rPr lang="en-US" sz="3100" kern="1200" dirty="0">
              <a:latin typeface="Centaur" pitchFamily="18" charset="0"/>
            </a:rPr>
            <a:t>Savings Tools</a:t>
          </a:r>
        </a:p>
      </dsp:txBody>
      <dsp:txXfrm>
        <a:off x="1040129" y="2660769"/>
        <a:ext cx="3863340" cy="13303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B2291-948E-4A47-A468-AC31F5831B06}">
      <dsp:nvSpPr>
        <dsp:cNvPr id="0" name=""/>
        <dsp:cNvSpPr/>
      </dsp:nvSpPr>
      <dsp:spPr>
        <a:xfrm>
          <a:off x="2966282" y="563553"/>
          <a:ext cx="434035" cy="91440"/>
        </a:xfrm>
        <a:custGeom>
          <a:avLst/>
          <a:gdLst/>
          <a:ahLst/>
          <a:cxnLst/>
          <a:rect l="0" t="0" r="0" b="0"/>
          <a:pathLst>
            <a:path>
              <a:moveTo>
                <a:pt x="0" y="45720"/>
              </a:moveTo>
              <a:lnTo>
                <a:pt x="43403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71684" y="606947"/>
        <a:ext cx="23231" cy="4650"/>
      </dsp:txXfrm>
    </dsp:sp>
    <dsp:sp modelId="{3B4B70C0-283D-4D2B-B8DE-7F1E4A8909B0}">
      <dsp:nvSpPr>
        <dsp:cNvPr id="0" name=""/>
        <dsp:cNvSpPr/>
      </dsp:nvSpPr>
      <dsp:spPr>
        <a:xfrm>
          <a:off x="947929" y="3227"/>
          <a:ext cx="2020153" cy="121209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Centaur" pitchFamily="18" charset="0"/>
            </a:rPr>
            <a:t>Stocks</a:t>
          </a:r>
        </a:p>
      </dsp:txBody>
      <dsp:txXfrm>
        <a:off x="947929" y="3227"/>
        <a:ext cx="2020153" cy="1212091"/>
      </dsp:txXfrm>
    </dsp:sp>
    <dsp:sp modelId="{F3F53869-96B5-41F9-97E0-107976B9E196}">
      <dsp:nvSpPr>
        <dsp:cNvPr id="0" name=""/>
        <dsp:cNvSpPr/>
      </dsp:nvSpPr>
      <dsp:spPr>
        <a:xfrm>
          <a:off x="1958005" y="1213518"/>
          <a:ext cx="2484788" cy="434035"/>
        </a:xfrm>
        <a:custGeom>
          <a:avLst/>
          <a:gdLst/>
          <a:ahLst/>
          <a:cxnLst/>
          <a:rect l="0" t="0" r="0" b="0"/>
          <a:pathLst>
            <a:path>
              <a:moveTo>
                <a:pt x="2484788" y="0"/>
              </a:moveTo>
              <a:lnTo>
                <a:pt x="2484788" y="234117"/>
              </a:lnTo>
              <a:lnTo>
                <a:pt x="0" y="234117"/>
              </a:lnTo>
              <a:lnTo>
                <a:pt x="0" y="43403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37203" y="1428211"/>
        <a:ext cx="126392" cy="4650"/>
      </dsp:txXfrm>
    </dsp:sp>
    <dsp:sp modelId="{3345BA56-DBF2-48A5-BA56-285FD91351B1}">
      <dsp:nvSpPr>
        <dsp:cNvPr id="0" name=""/>
        <dsp:cNvSpPr/>
      </dsp:nvSpPr>
      <dsp:spPr>
        <a:xfrm>
          <a:off x="3432717" y="3227"/>
          <a:ext cx="2020153" cy="121209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Centaur" pitchFamily="18" charset="0"/>
            </a:rPr>
            <a:t>Bonds</a:t>
          </a:r>
        </a:p>
      </dsp:txBody>
      <dsp:txXfrm>
        <a:off x="3432717" y="3227"/>
        <a:ext cx="2020153" cy="1212091"/>
      </dsp:txXfrm>
    </dsp:sp>
    <dsp:sp modelId="{D8B6B740-0836-4A0E-B6A7-864AB8EBFB93}">
      <dsp:nvSpPr>
        <dsp:cNvPr id="0" name=""/>
        <dsp:cNvSpPr/>
      </dsp:nvSpPr>
      <dsp:spPr>
        <a:xfrm>
          <a:off x="2966282" y="2240280"/>
          <a:ext cx="434035" cy="91440"/>
        </a:xfrm>
        <a:custGeom>
          <a:avLst/>
          <a:gdLst/>
          <a:ahLst/>
          <a:cxnLst/>
          <a:rect l="0" t="0" r="0" b="0"/>
          <a:pathLst>
            <a:path>
              <a:moveTo>
                <a:pt x="0" y="45720"/>
              </a:moveTo>
              <a:lnTo>
                <a:pt x="43403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71684" y="2283674"/>
        <a:ext cx="23231" cy="4650"/>
      </dsp:txXfrm>
    </dsp:sp>
    <dsp:sp modelId="{5FA37DFD-2AF7-48FE-809A-CB7436E00C04}">
      <dsp:nvSpPr>
        <dsp:cNvPr id="0" name=""/>
        <dsp:cNvSpPr/>
      </dsp:nvSpPr>
      <dsp:spPr>
        <a:xfrm>
          <a:off x="947929" y="1679954"/>
          <a:ext cx="2020153" cy="121209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Centaur" pitchFamily="18" charset="0"/>
            </a:rPr>
            <a:t>Mutual Funds</a:t>
          </a:r>
        </a:p>
      </dsp:txBody>
      <dsp:txXfrm>
        <a:off x="947929" y="1679954"/>
        <a:ext cx="2020153" cy="1212091"/>
      </dsp:txXfrm>
    </dsp:sp>
    <dsp:sp modelId="{8E30D4ED-DFE2-4498-9272-27DDA02C5DFD}">
      <dsp:nvSpPr>
        <dsp:cNvPr id="0" name=""/>
        <dsp:cNvSpPr/>
      </dsp:nvSpPr>
      <dsp:spPr>
        <a:xfrm>
          <a:off x="1958005" y="2890245"/>
          <a:ext cx="2484788" cy="434035"/>
        </a:xfrm>
        <a:custGeom>
          <a:avLst/>
          <a:gdLst/>
          <a:ahLst/>
          <a:cxnLst/>
          <a:rect l="0" t="0" r="0" b="0"/>
          <a:pathLst>
            <a:path>
              <a:moveTo>
                <a:pt x="2484788" y="0"/>
              </a:moveTo>
              <a:lnTo>
                <a:pt x="2484788" y="234117"/>
              </a:lnTo>
              <a:lnTo>
                <a:pt x="0" y="234117"/>
              </a:lnTo>
              <a:lnTo>
                <a:pt x="0" y="434035"/>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37203" y="3104938"/>
        <a:ext cx="126392" cy="4650"/>
      </dsp:txXfrm>
    </dsp:sp>
    <dsp:sp modelId="{1886F6FA-7256-4722-B3DD-C10FC50CF082}">
      <dsp:nvSpPr>
        <dsp:cNvPr id="0" name=""/>
        <dsp:cNvSpPr/>
      </dsp:nvSpPr>
      <dsp:spPr>
        <a:xfrm>
          <a:off x="3432717" y="1679954"/>
          <a:ext cx="2020153" cy="121209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Centaur" pitchFamily="18" charset="0"/>
            </a:rPr>
            <a:t>Index Funds</a:t>
          </a:r>
        </a:p>
      </dsp:txBody>
      <dsp:txXfrm>
        <a:off x="3432717" y="1679954"/>
        <a:ext cx="2020153" cy="1212091"/>
      </dsp:txXfrm>
    </dsp:sp>
    <dsp:sp modelId="{BB9FE7B4-99CB-4600-954C-92303AE2DAEF}">
      <dsp:nvSpPr>
        <dsp:cNvPr id="0" name=""/>
        <dsp:cNvSpPr/>
      </dsp:nvSpPr>
      <dsp:spPr>
        <a:xfrm>
          <a:off x="2966282" y="3917006"/>
          <a:ext cx="434035" cy="91440"/>
        </a:xfrm>
        <a:custGeom>
          <a:avLst/>
          <a:gdLst/>
          <a:ahLst/>
          <a:cxnLst/>
          <a:rect l="0" t="0" r="0" b="0"/>
          <a:pathLst>
            <a:path>
              <a:moveTo>
                <a:pt x="0" y="45720"/>
              </a:moveTo>
              <a:lnTo>
                <a:pt x="43403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71684" y="3960401"/>
        <a:ext cx="23231" cy="4650"/>
      </dsp:txXfrm>
    </dsp:sp>
    <dsp:sp modelId="{E2214891-1DFA-4A88-8FD2-466AE881832C}">
      <dsp:nvSpPr>
        <dsp:cNvPr id="0" name=""/>
        <dsp:cNvSpPr/>
      </dsp:nvSpPr>
      <dsp:spPr>
        <a:xfrm>
          <a:off x="947929" y="3356681"/>
          <a:ext cx="2020153" cy="121209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Centaur" pitchFamily="18" charset="0"/>
            </a:rPr>
            <a:t>Real Estate</a:t>
          </a:r>
        </a:p>
      </dsp:txBody>
      <dsp:txXfrm>
        <a:off x="947929" y="3356681"/>
        <a:ext cx="2020153" cy="1212091"/>
      </dsp:txXfrm>
    </dsp:sp>
    <dsp:sp modelId="{DA10AB9C-5E0D-4E38-9370-565093A1B402}">
      <dsp:nvSpPr>
        <dsp:cNvPr id="0" name=""/>
        <dsp:cNvSpPr/>
      </dsp:nvSpPr>
      <dsp:spPr>
        <a:xfrm>
          <a:off x="3432717" y="3356681"/>
          <a:ext cx="2020153" cy="121209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Centaur" pitchFamily="18" charset="0"/>
            </a:rPr>
            <a:t>Speculative Investments</a:t>
          </a:r>
        </a:p>
      </dsp:txBody>
      <dsp:txXfrm>
        <a:off x="3432717" y="3356681"/>
        <a:ext cx="2020153" cy="12120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9E9AD-A10D-4F06-9D79-DA85DEE9EDBA}">
      <dsp:nvSpPr>
        <dsp:cNvPr id="0" name=""/>
        <dsp:cNvSpPr/>
      </dsp:nvSpPr>
      <dsp:spPr>
        <a:xfrm>
          <a:off x="0" y="0"/>
          <a:ext cx="8915400" cy="982980"/>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kumimoji="1" lang="en-US" sz="4400" kern="1200" dirty="0" smtClean="0"/>
            <a:t>What Activities Make You Feel Good?</a:t>
          </a:r>
          <a:endParaRPr kumimoji="1" lang="en-US" sz="4400" kern="1200" dirty="0"/>
        </a:p>
      </dsp:txBody>
      <dsp:txXfrm>
        <a:off x="0" y="0"/>
        <a:ext cx="8915400" cy="982980"/>
      </dsp:txXfrm>
    </dsp:sp>
    <dsp:sp modelId="{2738B8F2-3A35-4071-A26F-660FED39C24E}">
      <dsp:nvSpPr>
        <dsp:cNvPr id="0" name=""/>
        <dsp:cNvSpPr/>
      </dsp:nvSpPr>
      <dsp:spPr>
        <a:xfrm>
          <a:off x="0" y="982980"/>
          <a:ext cx="2228849" cy="20642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List ten activities that you enjoy doing. </a:t>
          </a:r>
          <a:endParaRPr kumimoji="1" lang="en-US" sz="1700" kern="1200" dirty="0"/>
        </a:p>
      </dsp:txBody>
      <dsp:txXfrm>
        <a:off x="0" y="982980"/>
        <a:ext cx="2228849" cy="2064258"/>
      </dsp:txXfrm>
    </dsp:sp>
    <dsp:sp modelId="{644A6736-2232-4F82-B04C-5E308D653D3A}">
      <dsp:nvSpPr>
        <dsp:cNvPr id="0" name=""/>
        <dsp:cNvSpPr/>
      </dsp:nvSpPr>
      <dsp:spPr>
        <a:xfrm>
          <a:off x="2228850" y="982980"/>
          <a:ext cx="2228849" cy="20642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Place a dollar sign ($) by those activities that cost $10.</a:t>
          </a:r>
          <a:r>
            <a:rPr lang="en-US" sz="1700" kern="1200" baseline="30000" dirty="0" smtClean="0"/>
            <a:t>00</a:t>
          </a:r>
          <a:r>
            <a:rPr lang="en-US" sz="1700" kern="1200" dirty="0" smtClean="0"/>
            <a:t> or more and a heart (</a:t>
          </a:r>
          <a:r>
            <a:rPr lang="en-US" sz="1700" kern="1200" dirty="0" smtClean="0">
              <a:sym typeface="Symbol"/>
            </a:rPr>
            <a:t>)</a:t>
          </a:r>
          <a:r>
            <a:rPr lang="en-US" sz="1700" kern="1200" dirty="0" smtClean="0"/>
            <a:t> by the activities that you enjoy doing with someone else that cost no money. </a:t>
          </a:r>
          <a:endParaRPr kumimoji="1" lang="en-US" sz="1700" kern="1200" dirty="0"/>
        </a:p>
      </dsp:txBody>
      <dsp:txXfrm>
        <a:off x="2228850" y="982980"/>
        <a:ext cx="2228849" cy="2064258"/>
      </dsp:txXfrm>
    </dsp:sp>
    <dsp:sp modelId="{9CB97E83-E6D9-4767-B443-1517812C211A}">
      <dsp:nvSpPr>
        <dsp:cNvPr id="0" name=""/>
        <dsp:cNvSpPr/>
      </dsp:nvSpPr>
      <dsp:spPr>
        <a:xfrm>
          <a:off x="4457699" y="982980"/>
          <a:ext cx="2228849" cy="20642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Place both a $ and a </a:t>
          </a:r>
          <a:r>
            <a:rPr lang="en-US" sz="1700" kern="1200" dirty="0" smtClean="0">
              <a:sym typeface="Symbol"/>
            </a:rPr>
            <a:t></a:t>
          </a:r>
          <a:r>
            <a:rPr lang="en-US" sz="1700" kern="1200" dirty="0" smtClean="0"/>
            <a:t> for those activities that both cost money and are more enjoyable when done with someone else. </a:t>
          </a:r>
          <a:endParaRPr kumimoji="1" lang="en-US" sz="1700" kern="1200" dirty="0"/>
        </a:p>
      </dsp:txBody>
      <dsp:txXfrm>
        <a:off x="4457699" y="982980"/>
        <a:ext cx="2228849" cy="2064258"/>
      </dsp:txXfrm>
    </dsp:sp>
    <dsp:sp modelId="{E30BD4FC-9FFF-4303-A11E-03A3C133D6E8}">
      <dsp:nvSpPr>
        <dsp:cNvPr id="0" name=""/>
        <dsp:cNvSpPr/>
      </dsp:nvSpPr>
      <dsp:spPr>
        <a:xfrm>
          <a:off x="6686550" y="982980"/>
          <a:ext cx="2228849" cy="2064258"/>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sz="1700" kern="1200" dirty="0" smtClean="0"/>
            <a:t>Finally, list the date when you last did each activity.</a:t>
          </a:r>
          <a:endParaRPr kumimoji="1" lang="en-US" sz="1700" kern="1200" dirty="0"/>
        </a:p>
      </dsp:txBody>
      <dsp:txXfrm>
        <a:off x="6686550" y="982980"/>
        <a:ext cx="2228849" cy="2064258"/>
      </dsp:txXfrm>
    </dsp:sp>
    <dsp:sp modelId="{0CD3A723-E417-40B2-9730-DD3E2C9457DB}">
      <dsp:nvSpPr>
        <dsp:cNvPr id="0" name=""/>
        <dsp:cNvSpPr/>
      </dsp:nvSpPr>
      <dsp:spPr>
        <a:xfrm>
          <a:off x="0" y="3047238"/>
          <a:ext cx="8915400" cy="229362"/>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A359D-381B-4732-90EB-8153363F0DA9}">
      <dsp:nvSpPr>
        <dsp:cNvPr id="0" name=""/>
        <dsp:cNvSpPr/>
      </dsp:nvSpPr>
      <dsp:spPr>
        <a:xfrm>
          <a:off x="2428" y="2303839"/>
          <a:ext cx="2368153" cy="9472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Assess the dangers</a:t>
          </a:r>
          <a:endParaRPr lang="en-US" sz="2400" b="1" kern="1200" dirty="0"/>
        </a:p>
      </dsp:txBody>
      <dsp:txXfrm>
        <a:off x="2428" y="2303839"/>
        <a:ext cx="2368153" cy="947261"/>
      </dsp:txXfrm>
    </dsp:sp>
    <dsp:sp modelId="{1825976B-164A-428A-9439-14448796A93E}">
      <dsp:nvSpPr>
        <dsp:cNvPr id="0" name=""/>
        <dsp:cNvSpPr/>
      </dsp:nvSpPr>
      <dsp:spPr>
        <a:xfrm>
          <a:off x="2428" y="3251100"/>
          <a:ext cx="2368153" cy="13030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Protecting Your Identity 1.3.1.A1</a:t>
          </a:r>
          <a:endParaRPr lang="en-US" sz="1900" kern="1200" dirty="0"/>
        </a:p>
        <a:p>
          <a:pPr marL="171450" lvl="1" indent="-171450" algn="l" defTabSz="844550">
            <a:lnSpc>
              <a:spcPct val="90000"/>
            </a:lnSpc>
            <a:spcBef>
              <a:spcPct val="0"/>
            </a:spcBef>
            <a:spcAft>
              <a:spcPct val="15000"/>
            </a:spcAft>
            <a:buChar char="••"/>
          </a:pPr>
          <a:r>
            <a:rPr lang="en-US" sz="1900" kern="1200" dirty="0" smtClean="0"/>
            <a:t>Note taking guide</a:t>
          </a:r>
          <a:endParaRPr lang="en-US" sz="1900" kern="1200" dirty="0"/>
        </a:p>
      </dsp:txBody>
      <dsp:txXfrm>
        <a:off x="2428" y="3251100"/>
        <a:ext cx="2368153" cy="1303060"/>
      </dsp:txXfrm>
    </dsp:sp>
    <dsp:sp modelId="{81B5372C-6DBA-48A5-88CA-0F64D0DA2CA1}">
      <dsp:nvSpPr>
        <dsp:cNvPr id="0" name=""/>
        <dsp:cNvSpPr/>
      </dsp:nvSpPr>
      <dsp:spPr>
        <a:xfrm>
          <a:off x="2702123" y="2303839"/>
          <a:ext cx="2368153" cy="9472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Determine what may be done with the information</a:t>
          </a:r>
          <a:endParaRPr lang="en-US" sz="2000" b="1" kern="1200" dirty="0"/>
        </a:p>
      </dsp:txBody>
      <dsp:txXfrm>
        <a:off x="2702123" y="2303839"/>
        <a:ext cx="2368153" cy="947261"/>
      </dsp:txXfrm>
    </dsp:sp>
    <dsp:sp modelId="{41265E6E-F0A1-4FDE-BC6A-A8768F2FCBF1}">
      <dsp:nvSpPr>
        <dsp:cNvPr id="0" name=""/>
        <dsp:cNvSpPr/>
      </dsp:nvSpPr>
      <dsp:spPr>
        <a:xfrm>
          <a:off x="2702123" y="3251100"/>
          <a:ext cx="2368153" cy="13030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Watch the FTC video</a:t>
          </a:r>
          <a:endParaRPr lang="en-US" sz="1900" kern="1200" dirty="0"/>
        </a:p>
        <a:p>
          <a:pPr marL="171450" lvl="1" indent="-171450" algn="l" defTabSz="844550">
            <a:lnSpc>
              <a:spcPct val="90000"/>
            </a:lnSpc>
            <a:spcBef>
              <a:spcPct val="0"/>
            </a:spcBef>
            <a:spcAft>
              <a:spcPct val="15000"/>
            </a:spcAft>
            <a:buChar char="••"/>
          </a:pPr>
          <a:r>
            <a:rPr lang="en-US" sz="1900" kern="1200" dirty="0" smtClean="0"/>
            <a:t>Identity Theft Education project 1.3.1.B2</a:t>
          </a:r>
          <a:endParaRPr lang="en-US" sz="1900" kern="1200" dirty="0"/>
        </a:p>
      </dsp:txBody>
      <dsp:txXfrm>
        <a:off x="2702123" y="3251100"/>
        <a:ext cx="2368153" cy="1303060"/>
      </dsp:txXfrm>
    </dsp:sp>
    <dsp:sp modelId="{A0BA1B20-A3B4-4BC5-9FD4-20725A96D008}">
      <dsp:nvSpPr>
        <dsp:cNvPr id="0" name=""/>
        <dsp:cNvSpPr/>
      </dsp:nvSpPr>
      <dsp:spPr>
        <a:xfrm>
          <a:off x="5401818" y="2303839"/>
          <a:ext cx="2368153" cy="9472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Recognize the warning signs of identity theft</a:t>
          </a:r>
          <a:endParaRPr lang="en-US" sz="1900" b="1" kern="1200" dirty="0"/>
        </a:p>
      </dsp:txBody>
      <dsp:txXfrm>
        <a:off x="5401818" y="2303839"/>
        <a:ext cx="2368153" cy="947261"/>
      </dsp:txXfrm>
    </dsp:sp>
    <dsp:sp modelId="{28A24283-0BE5-4A6A-B6CE-BC84E4BCFABC}">
      <dsp:nvSpPr>
        <dsp:cNvPr id="0" name=""/>
        <dsp:cNvSpPr/>
      </dsp:nvSpPr>
      <dsp:spPr>
        <a:xfrm>
          <a:off x="5401818" y="3251100"/>
          <a:ext cx="2368153" cy="13030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Catch Me If You Can 5.0.43</a:t>
          </a:r>
          <a:endParaRPr lang="en-US" sz="1900" kern="1200" dirty="0"/>
        </a:p>
        <a:p>
          <a:pPr marL="171450" lvl="1" indent="-171450" algn="l" defTabSz="844550">
            <a:lnSpc>
              <a:spcPct val="90000"/>
            </a:lnSpc>
            <a:spcBef>
              <a:spcPct val="0"/>
            </a:spcBef>
            <a:spcAft>
              <a:spcPct val="15000"/>
            </a:spcAft>
            <a:buChar char="••"/>
          </a:pPr>
          <a:r>
            <a:rPr lang="en-US" sz="1900" kern="1200" dirty="0" smtClean="0"/>
            <a:t>Identity Theft Interview 1.3.1.A2</a:t>
          </a:r>
          <a:endParaRPr lang="en-US" sz="1900" kern="1200" dirty="0"/>
        </a:p>
      </dsp:txBody>
      <dsp:txXfrm>
        <a:off x="5401818" y="3251100"/>
        <a:ext cx="2368153" cy="1303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05EFB-1F0E-4804-A449-C1F978D32CF2}">
      <dsp:nvSpPr>
        <dsp:cNvPr id="0" name=""/>
        <dsp:cNvSpPr/>
      </dsp:nvSpPr>
      <dsp:spPr>
        <a:xfrm>
          <a:off x="0" y="-30142"/>
          <a:ext cx="4525963" cy="4525963"/>
        </a:xfrm>
        <a:prstGeom prst="pie">
          <a:avLst>
            <a:gd name="adj1" fmla="val 5400000"/>
            <a:gd name="adj2" fmla="val 1620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8DE53B-4386-4D95-BD0D-DA374F9A75D8}">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National Master </a:t>
          </a:r>
          <a:r>
            <a:rPr lang="en-US" sz="3800" kern="1200" dirty="0" err="1" smtClean="0">
              <a:latin typeface="Calibri" pitchFamily="34" charset="0"/>
              <a:cs typeface="Calibri" pitchFamily="34" charset="0"/>
            </a:rPr>
            <a:t>Edu</a:t>
          </a:r>
          <a:r>
            <a:rPr lang="en-US" sz="3800" kern="1200" dirty="0" smtClean="0">
              <a:latin typeface="Calibri" pitchFamily="34" charset="0"/>
              <a:cs typeface="Calibri" pitchFamily="34" charset="0"/>
            </a:rPr>
            <a:t>.</a:t>
          </a:r>
          <a:endParaRPr lang="en-US" sz="3800" kern="1200" dirty="0">
            <a:latin typeface="Calibri" pitchFamily="34" charset="0"/>
            <a:cs typeface="Calibri" pitchFamily="34" charset="0"/>
          </a:endParaRPr>
        </a:p>
      </dsp:txBody>
      <dsp:txXfrm>
        <a:off x="2262981" y="0"/>
        <a:ext cx="2983309" cy="1357791"/>
      </dsp:txXfrm>
    </dsp:sp>
    <dsp:sp modelId="{0991E96F-575B-4786-AFD2-340B3D8A22AB}">
      <dsp:nvSpPr>
        <dsp:cNvPr id="0" name=""/>
        <dsp:cNvSpPr/>
      </dsp:nvSpPr>
      <dsp:spPr>
        <a:xfrm>
          <a:off x="792044" y="1357791"/>
          <a:ext cx="2941873" cy="2941873"/>
        </a:xfrm>
        <a:prstGeom prst="pie">
          <a:avLst>
            <a:gd name="adj1" fmla="val 5400000"/>
            <a:gd name="adj2" fmla="val 1620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0587A-6B09-4A82-870E-6C6A02213A7D}">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State Advocates</a:t>
          </a:r>
          <a:endParaRPr lang="en-US" sz="3800" kern="1200" dirty="0">
            <a:latin typeface="Calibri" pitchFamily="34" charset="0"/>
            <a:cs typeface="Calibri" pitchFamily="34" charset="0"/>
          </a:endParaRPr>
        </a:p>
      </dsp:txBody>
      <dsp:txXfrm>
        <a:off x="2262981" y="1357791"/>
        <a:ext cx="2983309" cy="1357787"/>
      </dsp:txXfrm>
    </dsp:sp>
    <dsp:sp modelId="{8A1992C3-F745-4E6F-94D2-DE26440205D5}">
      <dsp:nvSpPr>
        <dsp:cNvPr id="0" name=""/>
        <dsp:cNvSpPr/>
      </dsp:nvSpPr>
      <dsp:spPr>
        <a:xfrm>
          <a:off x="1584087" y="2715579"/>
          <a:ext cx="1357787" cy="1357787"/>
        </a:xfrm>
        <a:prstGeom prst="pie">
          <a:avLst>
            <a:gd name="adj1" fmla="val 5400000"/>
            <a:gd name="adj2" fmla="val 16200000"/>
          </a:avLst>
        </a:prstGeom>
        <a:solidFill>
          <a:srgbClr val="F6CB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70306-B963-4FC5-84C9-39CA13E09301}">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25400" cap="flat" cmpd="sng" algn="ctr">
          <a:solidFill>
            <a:srgbClr val="F6CB16"/>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latin typeface="Calibri" pitchFamily="34" charset="0"/>
              <a:cs typeface="Calibri" pitchFamily="34" charset="0"/>
            </a:rPr>
            <a:t>TCATS</a:t>
          </a:r>
          <a:endParaRPr lang="en-US" sz="3800" kern="1200" dirty="0">
            <a:latin typeface="Calibri" pitchFamily="34" charset="0"/>
            <a:cs typeface="Calibri" pitchFamily="34" charset="0"/>
          </a:endParaRPr>
        </a:p>
      </dsp:txBody>
      <dsp:txXfrm>
        <a:off x="2262981" y="2715579"/>
        <a:ext cx="2983309" cy="1357787"/>
      </dsp:txXfrm>
    </dsp:sp>
    <dsp:sp modelId="{1B8CBA7E-8C95-4F2C-9CD1-CEE968B45691}">
      <dsp:nvSpPr>
        <dsp:cNvPr id="0" name=""/>
        <dsp:cNvSpPr/>
      </dsp:nvSpPr>
      <dsp:spPr>
        <a:xfrm>
          <a:off x="5246290" y="0"/>
          <a:ext cx="2983309" cy="13577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latin typeface="Calibri" pitchFamily="34" charset="0"/>
              <a:cs typeface="Calibri" pitchFamily="34" charset="0"/>
            </a:rPr>
            <a:t>National trainers</a:t>
          </a:r>
          <a:endParaRPr lang="en-US" sz="2600" kern="1200" dirty="0">
            <a:latin typeface="Calibri" pitchFamily="34" charset="0"/>
            <a:cs typeface="Calibri" pitchFamily="34" charset="0"/>
          </a:endParaRPr>
        </a:p>
        <a:p>
          <a:pPr marL="228600" lvl="1" indent="-228600" algn="l" defTabSz="1155700">
            <a:lnSpc>
              <a:spcPct val="90000"/>
            </a:lnSpc>
            <a:spcBef>
              <a:spcPct val="0"/>
            </a:spcBef>
            <a:spcAft>
              <a:spcPct val="15000"/>
            </a:spcAft>
            <a:buChar char="••"/>
          </a:pPr>
          <a:r>
            <a:rPr lang="en-US" sz="2600" kern="1200" dirty="0" smtClean="0">
              <a:latin typeface="Calibri" pitchFamily="34" charset="0"/>
              <a:cs typeface="Calibri" pitchFamily="34" charset="0"/>
            </a:rPr>
            <a:t>Overall program guidance</a:t>
          </a:r>
          <a:endParaRPr lang="en-US" sz="2600" kern="1200" dirty="0">
            <a:latin typeface="Calibri" pitchFamily="34" charset="0"/>
            <a:cs typeface="Calibri" pitchFamily="34" charset="0"/>
          </a:endParaRPr>
        </a:p>
      </dsp:txBody>
      <dsp:txXfrm>
        <a:off x="5246290" y="0"/>
        <a:ext cx="2983309" cy="1357791"/>
      </dsp:txXfrm>
    </dsp:sp>
    <dsp:sp modelId="{05F75909-15B8-4F8B-A56D-6CEE98C88F43}">
      <dsp:nvSpPr>
        <dsp:cNvPr id="0" name=""/>
        <dsp:cNvSpPr/>
      </dsp:nvSpPr>
      <dsp:spPr>
        <a:xfrm>
          <a:off x="5246290" y="1357791"/>
          <a:ext cx="2983309" cy="135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latin typeface="Calibri" pitchFamily="34" charset="0"/>
              <a:cs typeface="Calibri" pitchFamily="34" charset="0"/>
            </a:rPr>
            <a:t>Develop state specific resources</a:t>
          </a:r>
          <a:endParaRPr lang="en-US" sz="2600" kern="1200" dirty="0">
            <a:latin typeface="Calibri" pitchFamily="34" charset="0"/>
            <a:cs typeface="Calibri" pitchFamily="34" charset="0"/>
          </a:endParaRPr>
        </a:p>
        <a:p>
          <a:pPr marL="228600" lvl="1" indent="-228600" algn="l" defTabSz="1155700">
            <a:lnSpc>
              <a:spcPct val="90000"/>
            </a:lnSpc>
            <a:spcBef>
              <a:spcPct val="0"/>
            </a:spcBef>
            <a:spcAft>
              <a:spcPct val="15000"/>
            </a:spcAft>
            <a:buChar char="••"/>
          </a:pPr>
          <a:r>
            <a:rPr lang="en-US" sz="2600" kern="1200" dirty="0" smtClean="0">
              <a:latin typeface="Calibri" pitchFamily="34" charset="0"/>
              <a:cs typeface="Calibri" pitchFamily="34" charset="0"/>
            </a:rPr>
            <a:t>Partner with FEFE</a:t>
          </a:r>
          <a:endParaRPr lang="en-US" sz="2600" kern="1200" dirty="0">
            <a:latin typeface="Calibri" pitchFamily="34" charset="0"/>
            <a:cs typeface="Calibri" pitchFamily="34" charset="0"/>
          </a:endParaRPr>
        </a:p>
      </dsp:txBody>
      <dsp:txXfrm>
        <a:off x="5246290" y="1357791"/>
        <a:ext cx="2983309" cy="1357787"/>
      </dsp:txXfrm>
    </dsp:sp>
    <dsp:sp modelId="{BE7D323F-B8F6-4022-A132-7FF5C4882402}">
      <dsp:nvSpPr>
        <dsp:cNvPr id="0" name=""/>
        <dsp:cNvSpPr/>
      </dsp:nvSpPr>
      <dsp:spPr>
        <a:xfrm>
          <a:off x="5246290" y="2715579"/>
          <a:ext cx="2983309" cy="13577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latin typeface="Calibri" pitchFamily="34" charset="0"/>
              <a:cs typeface="Calibri" pitchFamily="34" charset="0"/>
            </a:rPr>
            <a:t>Volunteer</a:t>
          </a:r>
          <a:endParaRPr lang="en-US" sz="2600" kern="1200" dirty="0">
            <a:latin typeface="Calibri" pitchFamily="34" charset="0"/>
            <a:cs typeface="Calibri" pitchFamily="34" charset="0"/>
          </a:endParaRPr>
        </a:p>
        <a:p>
          <a:pPr marL="228600" lvl="1" indent="-228600" algn="l" defTabSz="1155700">
            <a:lnSpc>
              <a:spcPct val="90000"/>
            </a:lnSpc>
            <a:spcBef>
              <a:spcPct val="0"/>
            </a:spcBef>
            <a:spcAft>
              <a:spcPct val="15000"/>
            </a:spcAft>
            <a:buChar char="••"/>
          </a:pPr>
          <a:r>
            <a:rPr lang="en-US" sz="2600" kern="1200" dirty="0" smtClean="0">
              <a:latin typeface="Calibri" pitchFamily="34" charset="0"/>
              <a:cs typeface="Calibri" pitchFamily="34" charset="0"/>
            </a:rPr>
            <a:t>General feedback </a:t>
          </a:r>
          <a:endParaRPr lang="en-US" sz="2600" kern="1200" dirty="0">
            <a:latin typeface="Calibri" pitchFamily="34" charset="0"/>
            <a:cs typeface="Calibri" pitchFamily="34" charset="0"/>
          </a:endParaRPr>
        </a:p>
      </dsp:txBody>
      <dsp:txXfrm>
        <a:off x="5246290" y="2715579"/>
        <a:ext cx="2983309" cy="1357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45FB8-8A72-4FE0-A156-F6943CEAD642}">
      <dsp:nvSpPr>
        <dsp:cNvPr id="0" name=""/>
        <dsp:cNvSpPr/>
      </dsp:nvSpPr>
      <dsp:spPr>
        <a:xfrm>
          <a:off x="0" y="37056"/>
          <a:ext cx="6629400" cy="577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mj-lt"/>
            </a:rPr>
            <a:t>Differentiate between saving and investing</a:t>
          </a:r>
          <a:endParaRPr lang="en-US" sz="2400" b="1" kern="1200" dirty="0">
            <a:latin typeface="+mj-lt"/>
          </a:endParaRPr>
        </a:p>
      </dsp:txBody>
      <dsp:txXfrm>
        <a:off x="28215" y="65271"/>
        <a:ext cx="6572970" cy="521550"/>
      </dsp:txXfrm>
    </dsp:sp>
    <dsp:sp modelId="{160539C4-0240-4592-8EED-D429F52E20B2}">
      <dsp:nvSpPr>
        <dsp:cNvPr id="0" name=""/>
        <dsp:cNvSpPr/>
      </dsp:nvSpPr>
      <dsp:spPr>
        <a:xfrm>
          <a:off x="0" y="615036"/>
          <a:ext cx="6629400"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8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Calibri" pitchFamily="34" charset="0"/>
              <a:cs typeface="Calibri" pitchFamily="34" charset="0"/>
            </a:rPr>
            <a:t>Vocabulary Bingo 1.14.1.H1</a:t>
          </a:r>
          <a:endParaRPr lang="en-US" sz="2000" kern="1200" dirty="0">
            <a:latin typeface="Calibri" pitchFamily="34" charset="0"/>
            <a:cs typeface="Calibri" pitchFamily="34" charset="0"/>
          </a:endParaRPr>
        </a:p>
        <a:p>
          <a:pPr marL="228600" lvl="1" indent="-228600" algn="l" defTabSz="889000">
            <a:lnSpc>
              <a:spcPct val="90000"/>
            </a:lnSpc>
            <a:spcBef>
              <a:spcPct val="0"/>
            </a:spcBef>
            <a:spcAft>
              <a:spcPct val="20000"/>
            </a:spcAft>
            <a:buChar char="••"/>
          </a:pPr>
          <a:r>
            <a:rPr lang="en-US" sz="2000" kern="1200" dirty="0" smtClean="0">
              <a:latin typeface="Calibri" pitchFamily="34" charset="0"/>
              <a:cs typeface="Calibri" pitchFamily="34" charset="0"/>
            </a:rPr>
            <a:t>Saving vs. Investing activity 1.14.1.H2</a:t>
          </a:r>
          <a:endParaRPr lang="en-US" sz="2000" kern="1200" dirty="0">
            <a:latin typeface="Calibri" pitchFamily="34" charset="0"/>
            <a:cs typeface="Calibri" pitchFamily="34" charset="0"/>
          </a:endParaRPr>
        </a:p>
        <a:p>
          <a:pPr marL="228600" lvl="1" indent="-228600" algn="l" defTabSz="889000">
            <a:lnSpc>
              <a:spcPct val="90000"/>
            </a:lnSpc>
            <a:spcBef>
              <a:spcPct val="0"/>
            </a:spcBef>
            <a:spcAft>
              <a:spcPct val="20000"/>
            </a:spcAft>
            <a:buChar char="••"/>
          </a:pPr>
          <a:r>
            <a:rPr lang="en-US" sz="2000" kern="1200" dirty="0" smtClean="0">
              <a:latin typeface="Calibri" pitchFamily="34" charset="0"/>
              <a:cs typeface="Calibri" pitchFamily="34" charset="0"/>
            </a:rPr>
            <a:t>Rolling Jenga 1.14.1.J1 </a:t>
          </a:r>
          <a:endParaRPr lang="en-US" sz="2000" kern="1200" dirty="0">
            <a:latin typeface="Calibri" pitchFamily="34" charset="0"/>
            <a:cs typeface="Calibri" pitchFamily="34" charset="0"/>
          </a:endParaRPr>
        </a:p>
      </dsp:txBody>
      <dsp:txXfrm>
        <a:off x="0" y="615036"/>
        <a:ext cx="6629400" cy="1049490"/>
      </dsp:txXfrm>
    </dsp:sp>
    <dsp:sp modelId="{677A4281-9A57-4445-9EAA-2F58151DE5C4}">
      <dsp:nvSpPr>
        <dsp:cNvPr id="0" name=""/>
        <dsp:cNvSpPr/>
      </dsp:nvSpPr>
      <dsp:spPr>
        <a:xfrm>
          <a:off x="0" y="1664526"/>
          <a:ext cx="6629400" cy="577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Interpret the concept of time value of money</a:t>
          </a:r>
          <a:endParaRPr lang="en-US" sz="2400" b="1" kern="1200" dirty="0">
            <a:latin typeface="Calibri" pitchFamily="34" charset="0"/>
            <a:cs typeface="Calibri" pitchFamily="34" charset="0"/>
          </a:endParaRPr>
        </a:p>
      </dsp:txBody>
      <dsp:txXfrm>
        <a:off x="28215" y="1692741"/>
        <a:ext cx="6572970" cy="521550"/>
      </dsp:txXfrm>
    </dsp:sp>
    <dsp:sp modelId="{F23EDF91-E6E7-4481-9B3B-AD0F86B055E9}">
      <dsp:nvSpPr>
        <dsp:cNvPr id="0" name=""/>
        <dsp:cNvSpPr/>
      </dsp:nvSpPr>
      <dsp:spPr>
        <a:xfrm>
          <a:off x="0" y="2242506"/>
          <a:ext cx="66294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8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Calibri" pitchFamily="34" charset="0"/>
              <a:cs typeface="Calibri" pitchFamily="34" charset="0"/>
            </a:rPr>
            <a:t>Time Value of Math worksheet 1.14.1.A3</a:t>
          </a:r>
          <a:endParaRPr lang="en-US" sz="2000" kern="1200" dirty="0">
            <a:latin typeface="Calibri" pitchFamily="34" charset="0"/>
            <a:cs typeface="Calibri" pitchFamily="34" charset="0"/>
          </a:endParaRPr>
        </a:p>
        <a:p>
          <a:pPr marL="228600" lvl="1" indent="-228600" algn="l" defTabSz="889000">
            <a:lnSpc>
              <a:spcPct val="90000"/>
            </a:lnSpc>
            <a:spcBef>
              <a:spcPct val="0"/>
            </a:spcBef>
            <a:spcAft>
              <a:spcPct val="20000"/>
            </a:spcAft>
            <a:buChar char="••"/>
          </a:pPr>
          <a:r>
            <a:rPr lang="en-US" sz="2000" kern="1200" dirty="0" smtClean="0">
              <a:latin typeface="Calibri" pitchFamily="34" charset="0"/>
              <a:cs typeface="Calibri" pitchFamily="34" charset="0"/>
            </a:rPr>
            <a:t>Savings Campaign 1.14.1.A4</a:t>
          </a:r>
          <a:endParaRPr lang="en-US" sz="2000" kern="1200" dirty="0">
            <a:latin typeface="Calibri" pitchFamily="34" charset="0"/>
            <a:cs typeface="Calibri" pitchFamily="34" charset="0"/>
          </a:endParaRPr>
        </a:p>
      </dsp:txBody>
      <dsp:txXfrm>
        <a:off x="0" y="2242506"/>
        <a:ext cx="6629400" cy="699660"/>
      </dsp:txXfrm>
    </dsp:sp>
    <dsp:sp modelId="{6DA1DD4E-811F-4527-B26D-8B374F50D517}">
      <dsp:nvSpPr>
        <dsp:cNvPr id="0" name=""/>
        <dsp:cNvSpPr/>
      </dsp:nvSpPr>
      <dsp:spPr>
        <a:xfrm>
          <a:off x="0" y="2942166"/>
          <a:ext cx="6629400" cy="577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Analyze opportunity costs of financial goals</a:t>
          </a:r>
          <a:endParaRPr lang="en-US" sz="2400" b="1" kern="1200" dirty="0">
            <a:latin typeface="Calibri" pitchFamily="34" charset="0"/>
            <a:cs typeface="Calibri" pitchFamily="34" charset="0"/>
          </a:endParaRPr>
        </a:p>
      </dsp:txBody>
      <dsp:txXfrm>
        <a:off x="28215" y="2970381"/>
        <a:ext cx="6572970" cy="521550"/>
      </dsp:txXfrm>
    </dsp:sp>
    <dsp:sp modelId="{E0D2F622-6423-46D5-83D5-05A172EE7CFE}">
      <dsp:nvSpPr>
        <dsp:cNvPr id="0" name=""/>
        <dsp:cNvSpPr/>
      </dsp:nvSpPr>
      <dsp:spPr>
        <a:xfrm>
          <a:off x="0" y="3520146"/>
          <a:ext cx="66294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48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latin typeface="Calibri" pitchFamily="34" charset="0"/>
              <a:cs typeface="Calibri" pitchFamily="34" charset="0"/>
            </a:rPr>
            <a:t>Note taking guide (development of a personal savings plan)</a:t>
          </a:r>
          <a:endParaRPr lang="en-US" sz="2000" kern="1200" dirty="0">
            <a:latin typeface="Calibri" pitchFamily="34" charset="0"/>
            <a:cs typeface="Calibri" pitchFamily="34" charset="0"/>
          </a:endParaRPr>
        </a:p>
        <a:p>
          <a:pPr marL="228600" lvl="1" indent="-228600" algn="l" defTabSz="889000">
            <a:lnSpc>
              <a:spcPct val="90000"/>
            </a:lnSpc>
            <a:spcBef>
              <a:spcPct val="0"/>
            </a:spcBef>
            <a:spcAft>
              <a:spcPct val="20000"/>
            </a:spcAft>
            <a:buChar char="••"/>
          </a:pPr>
          <a:r>
            <a:rPr lang="en-US" sz="2000" kern="1200" dirty="0" smtClean="0">
              <a:latin typeface="Calibri" pitchFamily="34" charset="0"/>
              <a:cs typeface="Calibri" pitchFamily="34" charset="0"/>
            </a:rPr>
            <a:t>Children's books anticipatory set</a:t>
          </a:r>
          <a:endParaRPr lang="en-US" sz="2000" kern="1200" dirty="0">
            <a:latin typeface="Calibri" pitchFamily="34" charset="0"/>
            <a:cs typeface="Calibri" pitchFamily="34" charset="0"/>
          </a:endParaRPr>
        </a:p>
      </dsp:txBody>
      <dsp:txXfrm>
        <a:off x="0" y="3520146"/>
        <a:ext cx="6629400" cy="968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419C2-5057-4617-9B6D-C1746FAE2737}">
      <dsp:nvSpPr>
        <dsp:cNvPr id="0" name=""/>
        <dsp:cNvSpPr/>
      </dsp:nvSpPr>
      <dsp:spPr>
        <a:xfrm>
          <a:off x="631005" y="0"/>
          <a:ext cx="2893077" cy="2267729"/>
        </a:xfrm>
        <a:prstGeom prst="flowChartPunchedTape">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724D552-A952-475D-9ED5-0750CAE0AD3D}">
      <dsp:nvSpPr>
        <dsp:cNvPr id="0" name=""/>
        <dsp:cNvSpPr/>
      </dsp:nvSpPr>
      <dsp:spPr>
        <a:xfrm>
          <a:off x="1957944" y="54409"/>
          <a:ext cx="2231229" cy="571148"/>
        </a:xfrm>
        <a:prstGeom prst="round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dirty="0"/>
        </a:p>
      </dsp:txBody>
      <dsp:txXfrm>
        <a:off x="1985825" y="82290"/>
        <a:ext cx="2175467" cy="515386"/>
      </dsp:txXfrm>
    </dsp:sp>
    <dsp:sp modelId="{39CDF2F9-20C8-429D-9222-9B5BBA7FFA5B}">
      <dsp:nvSpPr>
        <dsp:cNvPr id="0" name=""/>
        <dsp:cNvSpPr/>
      </dsp:nvSpPr>
      <dsp:spPr>
        <a:xfrm>
          <a:off x="1960760" y="747828"/>
          <a:ext cx="2225599" cy="571148"/>
        </a:xfrm>
        <a:prstGeom prst="round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dirty="0"/>
        </a:p>
      </dsp:txBody>
      <dsp:txXfrm>
        <a:off x="1988641" y="775709"/>
        <a:ext cx="2169837" cy="515386"/>
      </dsp:txXfrm>
    </dsp:sp>
    <dsp:sp modelId="{D00C946C-51B9-46DF-AAFF-4F4846EF003C}">
      <dsp:nvSpPr>
        <dsp:cNvPr id="0" name=""/>
        <dsp:cNvSpPr/>
      </dsp:nvSpPr>
      <dsp:spPr>
        <a:xfrm>
          <a:off x="1971380" y="1426456"/>
          <a:ext cx="2204358" cy="571148"/>
        </a:xfrm>
        <a:prstGeom prst="roundRect">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dirty="0"/>
        </a:p>
      </dsp:txBody>
      <dsp:txXfrm>
        <a:off x="1999261" y="1454337"/>
        <a:ext cx="2148596" cy="5153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3590-744C-402A-B4D4-74210A23CC3E}">
      <dsp:nvSpPr>
        <dsp:cNvPr id="0" name=""/>
        <dsp:cNvSpPr/>
      </dsp:nvSpPr>
      <dsp:spPr>
        <a:xfrm>
          <a:off x="2015970" y="2378191"/>
          <a:ext cx="1680773" cy="1748786"/>
        </a:xfrm>
        <a:prstGeom prst="gear9">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latin typeface="Centaur" pitchFamily="18" charset="0"/>
            </a:rPr>
            <a:t>Interest Rate</a:t>
          </a:r>
        </a:p>
      </dsp:txBody>
      <dsp:txXfrm>
        <a:off x="2353880" y="2783317"/>
        <a:ext cx="1004953" cy="907652"/>
      </dsp:txXfrm>
    </dsp:sp>
    <dsp:sp modelId="{EC41E34B-636F-448F-A764-451D885C5B7C}">
      <dsp:nvSpPr>
        <dsp:cNvPr id="0" name=""/>
        <dsp:cNvSpPr/>
      </dsp:nvSpPr>
      <dsp:spPr>
        <a:xfrm>
          <a:off x="485782" y="1664178"/>
          <a:ext cx="1680781" cy="1724928"/>
        </a:xfrm>
        <a:prstGeom prst="gear6">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latin typeface="Centaur" pitchFamily="18" charset="0"/>
            </a:rPr>
            <a:t>Money</a:t>
          </a:r>
        </a:p>
        <a:p>
          <a:pPr lvl="0" algn="ctr" defTabSz="1022350">
            <a:lnSpc>
              <a:spcPct val="90000"/>
            </a:lnSpc>
            <a:spcBef>
              <a:spcPct val="0"/>
            </a:spcBef>
            <a:spcAft>
              <a:spcPct val="35000"/>
            </a:spcAft>
          </a:pPr>
          <a:endParaRPr lang="en-US" sz="2300" b="1" kern="1200" dirty="0">
            <a:latin typeface="Centaur" pitchFamily="18" charset="0"/>
          </a:endParaRPr>
        </a:p>
      </dsp:txBody>
      <dsp:txXfrm>
        <a:off x="908924" y="2096390"/>
        <a:ext cx="834497" cy="860504"/>
      </dsp:txXfrm>
    </dsp:sp>
    <dsp:sp modelId="{6F30713E-2875-4FFE-90D4-C40ED20C3319}">
      <dsp:nvSpPr>
        <dsp:cNvPr id="0" name=""/>
        <dsp:cNvSpPr/>
      </dsp:nvSpPr>
      <dsp:spPr>
        <a:xfrm rot="20700000">
          <a:off x="1480272" y="461733"/>
          <a:ext cx="1630990" cy="1705910"/>
        </a:xfrm>
        <a:prstGeom prst="gear6">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latin typeface="Centaur" pitchFamily="18" charset="0"/>
            </a:rPr>
            <a:t>Time</a:t>
          </a:r>
        </a:p>
        <a:p>
          <a:pPr lvl="0" algn="ctr" defTabSz="1022350">
            <a:lnSpc>
              <a:spcPct val="90000"/>
            </a:lnSpc>
            <a:spcBef>
              <a:spcPct val="0"/>
            </a:spcBef>
            <a:spcAft>
              <a:spcPct val="35000"/>
            </a:spcAft>
          </a:pPr>
          <a:endParaRPr lang="en-US" sz="2300" b="1" kern="1200" dirty="0">
            <a:latin typeface="Centaur" pitchFamily="18" charset="0"/>
          </a:endParaRPr>
        </a:p>
      </dsp:txBody>
      <dsp:txXfrm rot="-20700000">
        <a:off x="1833553" y="840333"/>
        <a:ext cx="924429" cy="948710"/>
      </dsp:txXfrm>
    </dsp:sp>
    <dsp:sp modelId="{D5BC6FF9-D413-48D1-86FD-F81D494ABBEF}">
      <dsp:nvSpPr>
        <dsp:cNvPr id="0" name=""/>
        <dsp:cNvSpPr/>
      </dsp:nvSpPr>
      <dsp:spPr>
        <a:xfrm>
          <a:off x="1619949" y="1863248"/>
          <a:ext cx="2735884" cy="2735884"/>
        </a:xfrm>
        <a:prstGeom prst="circularArrow">
          <a:avLst>
            <a:gd name="adj1" fmla="val 4687"/>
            <a:gd name="adj2" fmla="val 299029"/>
            <a:gd name="adj3" fmla="val 2508473"/>
            <a:gd name="adj4" fmla="val 15877949"/>
            <a:gd name="adj5" fmla="val 5469"/>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0D893F9-02AA-4AE8-A09B-1EECD0549AAA}">
      <dsp:nvSpPr>
        <dsp:cNvPr id="0" name=""/>
        <dsp:cNvSpPr/>
      </dsp:nvSpPr>
      <dsp:spPr>
        <a:xfrm>
          <a:off x="194309" y="1300645"/>
          <a:ext cx="1987791" cy="1987791"/>
        </a:xfrm>
        <a:prstGeom prst="leftCircularArrow">
          <a:avLst>
            <a:gd name="adj1" fmla="val 6452"/>
            <a:gd name="adj2" fmla="val 429999"/>
            <a:gd name="adj3" fmla="val 10489124"/>
            <a:gd name="adj4" fmla="val 14837806"/>
            <a:gd name="adj5" fmla="val 7527"/>
          </a:avLst>
        </a:prstGeom>
        <a:solidFill>
          <a:schemeClr val="accent3">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825DC29-D141-493B-8BF1-39C538EA4CA0}">
      <dsp:nvSpPr>
        <dsp:cNvPr id="0" name=""/>
        <dsp:cNvSpPr/>
      </dsp:nvSpPr>
      <dsp:spPr>
        <a:xfrm rot="1282384">
          <a:off x="1115145" y="206098"/>
          <a:ext cx="2427282" cy="2312469"/>
        </a:xfrm>
        <a:prstGeom prst="circularArrow">
          <a:avLst>
            <a:gd name="adj1" fmla="val 5984"/>
            <a:gd name="adj2" fmla="val 394124"/>
            <a:gd name="adj3" fmla="val 13313824"/>
            <a:gd name="adj4" fmla="val 10508221"/>
            <a:gd name="adj5" fmla="val 6981"/>
          </a:avLst>
        </a:prstGeom>
        <a:solidFill>
          <a:schemeClr val="accent1">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21F4A-F813-4AA5-AEE3-1FDB585D1B17}">
      <dsp:nvSpPr>
        <dsp:cNvPr id="0" name=""/>
        <dsp:cNvSpPr/>
      </dsp:nvSpPr>
      <dsp:spPr>
        <a:xfrm rot="16200000">
          <a:off x="-902828" y="903833"/>
          <a:ext cx="4419600" cy="2611933"/>
        </a:xfrm>
        <a:prstGeom prst="flowChartManualOperati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342" bIns="0" numCol="1" spcCol="1270" anchor="t"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Describe the five savings tools</a:t>
          </a:r>
          <a:endParaRPr lang="en-US" sz="2400" b="1" kern="1200" dirty="0">
            <a:latin typeface="Calibri" pitchFamily="34" charset="0"/>
            <a:cs typeface="Calibri" pitchFamily="34" charset="0"/>
          </a:endParaRPr>
        </a:p>
        <a:p>
          <a:pPr marL="171450" lvl="1" indent="-171450" algn="l" defTabSz="844550">
            <a:lnSpc>
              <a:spcPct val="90000"/>
            </a:lnSpc>
            <a:spcBef>
              <a:spcPct val="0"/>
            </a:spcBef>
            <a:spcAft>
              <a:spcPct val="15000"/>
            </a:spcAft>
            <a:buChar char="••"/>
          </a:pPr>
          <a:r>
            <a:rPr lang="en-US" sz="1900" kern="1200" dirty="0" smtClean="0">
              <a:latin typeface="Calibri" pitchFamily="34" charset="0"/>
              <a:cs typeface="Calibri" pitchFamily="34" charset="0"/>
            </a:rPr>
            <a:t>Start Saving PBS video</a:t>
          </a:r>
          <a:endParaRPr lang="en-US" sz="1900" kern="1200" dirty="0">
            <a:latin typeface="Calibri" pitchFamily="34" charset="0"/>
            <a:cs typeface="Calibri" pitchFamily="34" charset="0"/>
          </a:endParaRPr>
        </a:p>
        <a:p>
          <a:pPr marL="171450" lvl="1" indent="-171450" algn="l" defTabSz="844550">
            <a:lnSpc>
              <a:spcPct val="90000"/>
            </a:lnSpc>
            <a:spcBef>
              <a:spcPct val="0"/>
            </a:spcBef>
            <a:spcAft>
              <a:spcPct val="15000"/>
            </a:spcAft>
            <a:buChar char="••"/>
          </a:pPr>
          <a:r>
            <a:rPr lang="en-US" sz="1900" kern="1200" dirty="0" smtClean="0">
              <a:latin typeface="Calibri" pitchFamily="34" charset="0"/>
              <a:cs typeface="Calibri" pitchFamily="34" charset="0"/>
            </a:rPr>
            <a:t>Note taking guide</a:t>
          </a:r>
          <a:endParaRPr lang="en-US" sz="1900" kern="1200" dirty="0">
            <a:latin typeface="Calibri" pitchFamily="34" charset="0"/>
            <a:cs typeface="Calibri" pitchFamily="34" charset="0"/>
          </a:endParaRPr>
        </a:p>
      </dsp:txBody>
      <dsp:txXfrm rot="5400000">
        <a:off x="1005" y="883920"/>
        <a:ext cx="2611933" cy="2651760"/>
      </dsp:txXfrm>
    </dsp:sp>
    <dsp:sp modelId="{338D284D-F5AA-4842-B134-9855B018CEFC}">
      <dsp:nvSpPr>
        <dsp:cNvPr id="0" name=""/>
        <dsp:cNvSpPr/>
      </dsp:nvSpPr>
      <dsp:spPr>
        <a:xfrm rot="16200000">
          <a:off x="1904999" y="903833"/>
          <a:ext cx="4419600" cy="2611933"/>
        </a:xfrm>
        <a:prstGeom prst="flowChartManualOperation">
          <a:avLst/>
        </a:prstGeom>
        <a:solidFill>
          <a:schemeClr val="bg1"/>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342" bIns="0" numCol="1" spcCol="1270" anchor="t"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Distinguish characteristics of the savings tools</a:t>
          </a:r>
          <a:endParaRPr lang="en-US" sz="2400" b="1" kern="1200" dirty="0">
            <a:latin typeface="Calibri" pitchFamily="34" charset="0"/>
            <a:cs typeface="Calibri" pitchFamily="34" charset="0"/>
          </a:endParaRPr>
        </a:p>
        <a:p>
          <a:pPr marL="171450" lvl="1" indent="-171450" algn="l" defTabSz="844550">
            <a:lnSpc>
              <a:spcPct val="90000"/>
            </a:lnSpc>
            <a:spcBef>
              <a:spcPct val="0"/>
            </a:spcBef>
            <a:spcAft>
              <a:spcPct val="15000"/>
            </a:spcAft>
            <a:buChar char="••"/>
          </a:pPr>
          <a:r>
            <a:rPr lang="en-US" sz="1900" kern="1200" dirty="0" smtClean="0">
              <a:latin typeface="Calibri" pitchFamily="34" charset="0"/>
              <a:cs typeface="Calibri" pitchFamily="34" charset="0"/>
            </a:rPr>
            <a:t>Four of a Kind activity</a:t>
          </a:r>
          <a:endParaRPr lang="en-US" sz="1900" kern="1200" dirty="0">
            <a:latin typeface="Calibri" pitchFamily="34" charset="0"/>
            <a:cs typeface="Calibri" pitchFamily="34" charset="0"/>
          </a:endParaRPr>
        </a:p>
      </dsp:txBody>
      <dsp:txXfrm rot="5400000">
        <a:off x="2808832" y="883920"/>
        <a:ext cx="2611933" cy="2651760"/>
      </dsp:txXfrm>
    </dsp:sp>
    <dsp:sp modelId="{07614C57-E911-4085-AA68-D45D12EF8245}">
      <dsp:nvSpPr>
        <dsp:cNvPr id="0" name=""/>
        <dsp:cNvSpPr/>
      </dsp:nvSpPr>
      <dsp:spPr>
        <a:xfrm rot="16200000">
          <a:off x="4712828" y="903833"/>
          <a:ext cx="4419600" cy="2611933"/>
        </a:xfrm>
        <a:prstGeom prst="flowChartManualOperation">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342" bIns="0" numCol="1" spcCol="1270" anchor="t"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Analyze savings tool uses</a:t>
          </a:r>
          <a:endParaRPr lang="en-US" sz="2400" b="1" kern="1200" dirty="0">
            <a:latin typeface="Calibri" pitchFamily="34" charset="0"/>
            <a:cs typeface="Calibri" pitchFamily="34" charset="0"/>
          </a:endParaRPr>
        </a:p>
        <a:p>
          <a:pPr marL="171450" lvl="1" indent="-171450" algn="l" defTabSz="844550">
            <a:lnSpc>
              <a:spcPct val="90000"/>
            </a:lnSpc>
            <a:spcBef>
              <a:spcPct val="0"/>
            </a:spcBef>
            <a:spcAft>
              <a:spcPct val="15000"/>
            </a:spcAft>
            <a:buChar char="••"/>
          </a:pPr>
          <a:r>
            <a:rPr lang="en-US" sz="1900" kern="1200" dirty="0" smtClean="0">
              <a:latin typeface="Calibri" pitchFamily="34" charset="0"/>
              <a:cs typeface="Calibri" pitchFamily="34" charset="0"/>
            </a:rPr>
            <a:t>Characteristics of Savings Tools worksheet 1.14.2.A2</a:t>
          </a:r>
          <a:endParaRPr lang="en-US" sz="1900" kern="1200" dirty="0">
            <a:latin typeface="Calibri" pitchFamily="34" charset="0"/>
            <a:cs typeface="Calibri" pitchFamily="34" charset="0"/>
          </a:endParaRPr>
        </a:p>
        <a:p>
          <a:pPr marL="171450" lvl="1" indent="-171450" algn="l" defTabSz="844550">
            <a:lnSpc>
              <a:spcPct val="90000"/>
            </a:lnSpc>
            <a:spcBef>
              <a:spcPct val="0"/>
            </a:spcBef>
            <a:spcAft>
              <a:spcPct val="15000"/>
            </a:spcAft>
            <a:buChar char="••"/>
          </a:pPr>
          <a:r>
            <a:rPr lang="en-US" sz="1900" kern="1200" dirty="0" smtClean="0">
              <a:latin typeface="Calibri" pitchFamily="34" charset="0"/>
              <a:cs typeface="Calibri" pitchFamily="34" charset="0"/>
            </a:rPr>
            <a:t>Comparing Savings Tools essay 1.14.2.B2</a:t>
          </a:r>
          <a:endParaRPr lang="en-US" sz="1900" kern="1200" dirty="0">
            <a:latin typeface="Calibri" pitchFamily="34" charset="0"/>
            <a:cs typeface="Calibri" pitchFamily="34" charset="0"/>
          </a:endParaRPr>
        </a:p>
      </dsp:txBody>
      <dsp:txXfrm rot="5400000">
        <a:off x="5616661" y="883920"/>
        <a:ext cx="2611933" cy="2651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AAB15-E1D8-461D-BBEE-3EF0051CFC74}">
      <dsp:nvSpPr>
        <dsp:cNvPr id="0" name=""/>
        <dsp:cNvSpPr/>
      </dsp:nvSpPr>
      <dsp:spPr>
        <a:xfrm>
          <a:off x="2495929" y="-206249"/>
          <a:ext cx="4609341" cy="4609341"/>
        </a:xfrm>
        <a:prstGeom prst="circularArrow">
          <a:avLst>
            <a:gd name="adj1" fmla="val 5544"/>
            <a:gd name="adj2" fmla="val 330680"/>
            <a:gd name="adj3" fmla="val 13209888"/>
            <a:gd name="adj4" fmla="val 17740935"/>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A5F21-C111-47B8-B254-12AA89AB4FB6}">
      <dsp:nvSpPr>
        <dsp:cNvPr id="0" name=""/>
        <dsp:cNvSpPr/>
      </dsp:nvSpPr>
      <dsp:spPr>
        <a:xfrm>
          <a:off x="3470389" y="32"/>
          <a:ext cx="2660420" cy="1092324"/>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Calibri" pitchFamily="34" charset="0"/>
            </a:rPr>
            <a:t>Create a grid to differentiate between savings tools</a:t>
          </a:r>
          <a:endParaRPr lang="en-US" sz="2000" b="1" kern="1200" dirty="0">
            <a:solidFill>
              <a:schemeClr val="tx1"/>
            </a:solidFill>
            <a:latin typeface="Calibri" pitchFamily="34" charset="0"/>
            <a:cs typeface="Calibri" pitchFamily="34" charset="0"/>
          </a:endParaRPr>
        </a:p>
      </dsp:txBody>
      <dsp:txXfrm>
        <a:off x="3523712" y="53355"/>
        <a:ext cx="2553774" cy="985678"/>
      </dsp:txXfrm>
    </dsp:sp>
    <dsp:sp modelId="{7E2F392D-32EF-4F20-B16A-91C203E5ED0A}">
      <dsp:nvSpPr>
        <dsp:cNvPr id="0" name=""/>
        <dsp:cNvSpPr/>
      </dsp:nvSpPr>
      <dsp:spPr>
        <a:xfrm>
          <a:off x="5577676" y="1358231"/>
          <a:ext cx="2184648" cy="1092324"/>
        </a:xfrm>
        <a:prstGeom prst="roundRect">
          <a:avLst/>
        </a:prstGeom>
        <a:solidFill>
          <a:schemeClr val="accent3">
            <a:hueOff val="3468980"/>
            <a:satOff val="-915"/>
            <a:lumOff val="63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Calibri" pitchFamily="34" charset="0"/>
            </a:rPr>
            <a:t>Groups present the Savings Tools content</a:t>
          </a:r>
          <a:endParaRPr lang="en-US" sz="2000" b="1" kern="1200" dirty="0">
            <a:solidFill>
              <a:schemeClr val="tx1"/>
            </a:solidFill>
            <a:latin typeface="Calibri" pitchFamily="34" charset="0"/>
            <a:cs typeface="Calibri" pitchFamily="34" charset="0"/>
          </a:endParaRPr>
        </a:p>
      </dsp:txBody>
      <dsp:txXfrm>
        <a:off x="5630999" y="1411554"/>
        <a:ext cx="2078002" cy="985678"/>
      </dsp:txXfrm>
    </dsp:sp>
    <dsp:sp modelId="{FE44073A-2F02-42C4-8081-39C953DE1A36}">
      <dsp:nvSpPr>
        <dsp:cNvPr id="0" name=""/>
        <dsp:cNvSpPr/>
      </dsp:nvSpPr>
      <dsp:spPr>
        <a:xfrm>
          <a:off x="5235267" y="3555875"/>
          <a:ext cx="2184648" cy="1092324"/>
        </a:xfrm>
        <a:prstGeom prst="roundRect">
          <a:avLst/>
        </a:prstGeom>
        <a:solidFill>
          <a:schemeClr val="accent3">
            <a:hueOff val="6937961"/>
            <a:satOff val="-1829"/>
            <a:lumOff val="1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latin typeface="Calibri" pitchFamily="34" charset="0"/>
              <a:cs typeface="Calibri" pitchFamily="34" charset="0"/>
            </a:rPr>
            <a:t>Analyze Scenarios</a:t>
          </a:r>
          <a:endParaRPr lang="en-US" sz="2700" b="1" kern="1200" dirty="0">
            <a:solidFill>
              <a:schemeClr val="tx1"/>
            </a:solidFill>
            <a:latin typeface="Calibri" pitchFamily="34" charset="0"/>
            <a:cs typeface="Calibri" pitchFamily="34" charset="0"/>
          </a:endParaRPr>
        </a:p>
      </dsp:txBody>
      <dsp:txXfrm>
        <a:off x="5288590" y="3609198"/>
        <a:ext cx="2078002" cy="985678"/>
      </dsp:txXfrm>
    </dsp:sp>
    <dsp:sp modelId="{5916A54E-998A-46F0-90B8-A6E27E9914E0}">
      <dsp:nvSpPr>
        <dsp:cNvPr id="0" name=""/>
        <dsp:cNvSpPr/>
      </dsp:nvSpPr>
      <dsp:spPr>
        <a:xfrm>
          <a:off x="2423525" y="3555875"/>
          <a:ext cx="2184648" cy="1092324"/>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latin typeface="Calibri" pitchFamily="34" charset="0"/>
              <a:cs typeface="Calibri" pitchFamily="34" charset="0"/>
            </a:rPr>
            <a:t>Reflect</a:t>
          </a:r>
          <a:endParaRPr lang="en-US" sz="2700" b="1" kern="1200" dirty="0">
            <a:solidFill>
              <a:schemeClr val="tx1"/>
            </a:solidFill>
            <a:latin typeface="Calibri" pitchFamily="34" charset="0"/>
            <a:cs typeface="Calibri" pitchFamily="34" charset="0"/>
          </a:endParaRPr>
        </a:p>
      </dsp:txBody>
      <dsp:txXfrm>
        <a:off x="2476848" y="3609198"/>
        <a:ext cx="2078002" cy="985678"/>
      </dsp:txXfrm>
    </dsp:sp>
    <dsp:sp modelId="{9AEB8EBF-C296-4A58-9077-9EA1D6EA8B0C}">
      <dsp:nvSpPr>
        <dsp:cNvPr id="0" name=""/>
        <dsp:cNvSpPr/>
      </dsp:nvSpPr>
      <dsp:spPr>
        <a:xfrm>
          <a:off x="1838875" y="1358231"/>
          <a:ext cx="2184648" cy="1092324"/>
        </a:xfrm>
        <a:prstGeom prst="roundRect">
          <a:avLst/>
        </a:prstGeom>
        <a:solidFill>
          <a:schemeClr val="accent3">
            <a:hueOff val="13875922"/>
            <a:satOff val="-3658"/>
            <a:lumOff val="2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latin typeface="Calibri" pitchFamily="34" charset="0"/>
              <a:cs typeface="Calibri" pitchFamily="34" charset="0"/>
            </a:rPr>
            <a:t>Review-Play 4 of a Kind</a:t>
          </a:r>
          <a:endParaRPr lang="en-US" sz="2700" b="1" kern="1200" dirty="0">
            <a:solidFill>
              <a:schemeClr val="tx1"/>
            </a:solidFill>
            <a:latin typeface="Calibri" pitchFamily="34" charset="0"/>
            <a:cs typeface="Calibri" pitchFamily="34" charset="0"/>
          </a:endParaRPr>
        </a:p>
      </dsp:txBody>
      <dsp:txXfrm>
        <a:off x="1892198" y="1411554"/>
        <a:ext cx="2078002" cy="9856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D8B33-2076-4464-9ACB-E76930635321}">
      <dsp:nvSpPr>
        <dsp:cNvPr id="0" name=""/>
        <dsp:cNvSpPr/>
      </dsp:nvSpPr>
      <dsp:spPr>
        <a:xfrm>
          <a:off x="0" y="284421"/>
          <a:ext cx="66294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515" tIns="333248" rIns="51451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Anticipatory set</a:t>
          </a:r>
          <a:endParaRPr lang="en-US" sz="1600"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Risk Tolerance Quiz</a:t>
          </a:r>
          <a:endParaRPr lang="en-US" sz="1600" kern="1200" dirty="0">
            <a:latin typeface="Calibri" pitchFamily="34" charset="0"/>
            <a:cs typeface="Calibri" pitchFamily="34" charset="0"/>
          </a:endParaRPr>
        </a:p>
      </dsp:txBody>
      <dsp:txXfrm>
        <a:off x="0" y="284421"/>
        <a:ext cx="6629400" cy="932400"/>
      </dsp:txXfrm>
    </dsp:sp>
    <dsp:sp modelId="{31B4E20F-2608-492E-BB39-5DD3A3045202}">
      <dsp:nvSpPr>
        <dsp:cNvPr id="0" name=""/>
        <dsp:cNvSpPr/>
      </dsp:nvSpPr>
      <dsp:spPr>
        <a:xfrm>
          <a:off x="331470" y="48261"/>
          <a:ext cx="46405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lvl="0" algn="l" defTabSz="711200">
            <a:lnSpc>
              <a:spcPct val="90000"/>
            </a:lnSpc>
            <a:spcBef>
              <a:spcPct val="0"/>
            </a:spcBef>
            <a:spcAft>
              <a:spcPct val="35000"/>
            </a:spcAft>
          </a:pPr>
          <a:r>
            <a:rPr lang="en-US" sz="1600" kern="1200" dirty="0" smtClean="0">
              <a:latin typeface="Calibri" pitchFamily="34" charset="0"/>
              <a:cs typeface="Calibri" pitchFamily="34" charset="0"/>
            </a:rPr>
            <a:t>Analyze the relationship between risk and return</a:t>
          </a:r>
          <a:endParaRPr lang="en-US" sz="1600" kern="1200" dirty="0">
            <a:latin typeface="Calibri" pitchFamily="34" charset="0"/>
            <a:cs typeface="Calibri" pitchFamily="34" charset="0"/>
          </a:endParaRPr>
        </a:p>
      </dsp:txBody>
      <dsp:txXfrm>
        <a:off x="354527" y="71318"/>
        <a:ext cx="4594466" cy="426206"/>
      </dsp:txXfrm>
    </dsp:sp>
    <dsp:sp modelId="{D653FEED-D961-4A0A-B40A-A42CC70F0230}">
      <dsp:nvSpPr>
        <dsp:cNvPr id="0" name=""/>
        <dsp:cNvSpPr/>
      </dsp:nvSpPr>
      <dsp:spPr>
        <a:xfrm>
          <a:off x="0" y="1539381"/>
          <a:ext cx="66294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515" tIns="333248" rIns="51451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PBS video – Saving for Retirement</a:t>
          </a:r>
          <a:endParaRPr lang="en-US" sz="1600" kern="1200" dirty="0">
            <a:latin typeface="Calibri" pitchFamily="34" charset="0"/>
            <a:cs typeface="Calibri" pitchFamily="34" charset="0"/>
          </a:endParaRPr>
        </a:p>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Vocabulary Self Awareness Chart 1.12.1.A1</a:t>
          </a:r>
          <a:endParaRPr lang="en-US" sz="1600" kern="1200" dirty="0">
            <a:latin typeface="Calibri" pitchFamily="34" charset="0"/>
            <a:cs typeface="Calibri" pitchFamily="34" charset="0"/>
          </a:endParaRPr>
        </a:p>
      </dsp:txBody>
      <dsp:txXfrm>
        <a:off x="0" y="1539381"/>
        <a:ext cx="6629400" cy="932400"/>
      </dsp:txXfrm>
    </dsp:sp>
    <dsp:sp modelId="{75FD9A45-06DF-4B76-BA89-3991ABCD85DF}">
      <dsp:nvSpPr>
        <dsp:cNvPr id="0" name=""/>
        <dsp:cNvSpPr/>
      </dsp:nvSpPr>
      <dsp:spPr>
        <a:xfrm>
          <a:off x="331470" y="1303221"/>
          <a:ext cx="46405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lvl="0" algn="l" defTabSz="711200">
            <a:lnSpc>
              <a:spcPct val="90000"/>
            </a:lnSpc>
            <a:spcBef>
              <a:spcPct val="0"/>
            </a:spcBef>
            <a:spcAft>
              <a:spcPct val="35000"/>
            </a:spcAft>
          </a:pPr>
          <a:r>
            <a:rPr lang="en-US" sz="1600" kern="1200" dirty="0" smtClean="0">
              <a:latin typeface="Calibri" pitchFamily="34" charset="0"/>
              <a:cs typeface="Calibri" pitchFamily="34" charset="0"/>
            </a:rPr>
            <a:t>Describe basic investment tools</a:t>
          </a:r>
          <a:endParaRPr lang="en-US" sz="1600" kern="1200" dirty="0">
            <a:latin typeface="Calibri" pitchFamily="34" charset="0"/>
            <a:cs typeface="Calibri" pitchFamily="34" charset="0"/>
          </a:endParaRPr>
        </a:p>
      </dsp:txBody>
      <dsp:txXfrm>
        <a:off x="354527" y="1326278"/>
        <a:ext cx="4594466" cy="426206"/>
      </dsp:txXfrm>
    </dsp:sp>
    <dsp:sp modelId="{62F6096E-3915-47CE-9D61-A08515F21437}">
      <dsp:nvSpPr>
        <dsp:cNvPr id="0" name=""/>
        <dsp:cNvSpPr/>
      </dsp:nvSpPr>
      <dsp:spPr>
        <a:xfrm>
          <a:off x="0" y="2794341"/>
          <a:ext cx="66294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515" tIns="333248" rIns="51451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Guest speaker handout 1.12.1.A5</a:t>
          </a:r>
          <a:endParaRPr lang="en-US" sz="1600" kern="1200" dirty="0">
            <a:latin typeface="Calibri" pitchFamily="34" charset="0"/>
            <a:cs typeface="Calibri" pitchFamily="34" charset="0"/>
          </a:endParaRPr>
        </a:p>
      </dsp:txBody>
      <dsp:txXfrm>
        <a:off x="0" y="2794341"/>
        <a:ext cx="6629400" cy="680400"/>
      </dsp:txXfrm>
    </dsp:sp>
    <dsp:sp modelId="{2253EBAA-0725-4DC2-8A6E-61EF5AAC4E03}">
      <dsp:nvSpPr>
        <dsp:cNvPr id="0" name=""/>
        <dsp:cNvSpPr/>
      </dsp:nvSpPr>
      <dsp:spPr>
        <a:xfrm>
          <a:off x="331470" y="2558181"/>
          <a:ext cx="46405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latin typeface="Calibri" pitchFamily="34" charset="0"/>
              <a:cs typeface="Calibri" pitchFamily="34" charset="0"/>
            </a:rPr>
            <a:t>Interpret the importance of taxation with investing</a:t>
          </a:r>
          <a:endParaRPr lang="en-US" sz="1600" kern="1200" dirty="0">
            <a:latin typeface="Calibri" pitchFamily="34" charset="0"/>
            <a:cs typeface="Calibri" pitchFamily="34" charset="0"/>
          </a:endParaRPr>
        </a:p>
      </dsp:txBody>
      <dsp:txXfrm>
        <a:off x="354527" y="2581238"/>
        <a:ext cx="4594466" cy="426206"/>
      </dsp:txXfrm>
    </dsp:sp>
    <dsp:sp modelId="{82863C8C-E844-40C0-96FB-C4994FB3E6F4}">
      <dsp:nvSpPr>
        <dsp:cNvPr id="0" name=""/>
        <dsp:cNvSpPr/>
      </dsp:nvSpPr>
      <dsp:spPr>
        <a:xfrm>
          <a:off x="0" y="3797301"/>
          <a:ext cx="66294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515" tIns="333248" rIns="51451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itchFamily="34" charset="0"/>
              <a:cs typeface="Calibri" pitchFamily="34" charset="0"/>
            </a:rPr>
            <a:t>Investing Math 1.12.1.A4</a:t>
          </a:r>
          <a:endParaRPr lang="en-US" sz="1600" kern="1200" dirty="0">
            <a:latin typeface="Calibri" pitchFamily="34" charset="0"/>
            <a:cs typeface="Calibri" pitchFamily="34" charset="0"/>
          </a:endParaRPr>
        </a:p>
      </dsp:txBody>
      <dsp:txXfrm>
        <a:off x="0" y="3797301"/>
        <a:ext cx="6629400" cy="680400"/>
      </dsp:txXfrm>
    </dsp:sp>
    <dsp:sp modelId="{F941422F-69FA-494E-B7F6-E02307FE07B7}">
      <dsp:nvSpPr>
        <dsp:cNvPr id="0" name=""/>
        <dsp:cNvSpPr/>
      </dsp:nvSpPr>
      <dsp:spPr>
        <a:xfrm>
          <a:off x="331470" y="3561141"/>
          <a:ext cx="46405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403" tIns="0" rIns="175403" bIns="0" numCol="1" spcCol="1270" anchor="ctr" anchorCtr="0">
          <a:noAutofit/>
        </a:bodyPr>
        <a:lstStyle/>
        <a:p>
          <a:pPr lvl="0" algn="l" defTabSz="711200">
            <a:lnSpc>
              <a:spcPct val="90000"/>
            </a:lnSpc>
            <a:spcBef>
              <a:spcPct val="0"/>
            </a:spcBef>
            <a:spcAft>
              <a:spcPct val="35000"/>
            </a:spcAft>
          </a:pPr>
          <a:r>
            <a:rPr lang="en-US" sz="1600" kern="1200" dirty="0" smtClean="0">
              <a:latin typeface="Calibri" pitchFamily="34" charset="0"/>
              <a:cs typeface="Calibri" pitchFamily="34" charset="0"/>
            </a:rPr>
            <a:t>Apply the Rule of 72</a:t>
          </a:r>
          <a:endParaRPr lang="en-US" sz="1600" kern="1200" dirty="0">
            <a:latin typeface="Calibri" pitchFamily="34" charset="0"/>
            <a:cs typeface="Calibri" pitchFamily="34" charset="0"/>
          </a:endParaRPr>
        </a:p>
      </dsp:txBody>
      <dsp:txXfrm>
        <a:off x="354527" y="3584198"/>
        <a:ext cx="459446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768EA-2886-40A4-820A-457A34233AC7}" type="datetimeFigureOut">
              <a:rPr lang="en-US" smtClean="0"/>
              <a:t>10/11/2010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4E38A-5935-42DD-90B0-82BA065BA5C5}" type="slidenum">
              <a:rPr lang="en-US" smtClean="0"/>
              <a:t>‹#›</a:t>
            </a:fld>
            <a:endParaRPr lang="en-US"/>
          </a:p>
        </p:txBody>
      </p:sp>
    </p:spTree>
    <p:extLst>
      <p:ext uri="{BB962C8B-B14F-4D97-AF65-F5344CB8AC3E}">
        <p14:creationId xmlns:p14="http://schemas.microsoft.com/office/powerpoint/2010/main" val="39259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a:buFontTx/>
              <a:buChar char="•"/>
            </a:pPr>
            <a:r>
              <a:rPr lang="en-US" dirty="0" smtClean="0">
                <a:latin typeface="Arial" pitchFamily="34" charset="0"/>
                <a:ea typeface="ＭＳ Ｐゴシック" charset="-128"/>
              </a:rPr>
              <a:t>The University of Arizona is FEFE’s home, housed within the College of Agriculture &amp; Life Sciences, in particular the Norton School of Family and Consumer Sciences, see pictures of the new building</a:t>
            </a:r>
          </a:p>
          <a:p>
            <a:pPr eaLnBrk="1" hangingPunct="1">
              <a:lnSpc>
                <a:spcPct val="90000"/>
              </a:lnSpc>
              <a:buFontTx/>
              <a:buChar char="•"/>
            </a:pPr>
            <a:r>
              <a:rPr lang="en-US" dirty="0" smtClean="0">
                <a:latin typeface="Arial" pitchFamily="34" charset="0"/>
                <a:ea typeface="ＭＳ Ｐゴシック" charset="-128"/>
              </a:rPr>
              <a:t>FEFE is part of the Take Charge America Institute for Consumer Financial Education and Research, building better lives through financial literacy</a:t>
            </a:r>
          </a:p>
          <a:p>
            <a:pPr eaLnBrk="1" hangingPunct="1">
              <a:lnSpc>
                <a:spcPct val="90000"/>
              </a:lnSpc>
              <a:buFontTx/>
              <a:buChar char="•"/>
            </a:pPr>
            <a:r>
              <a:rPr lang="en-US" dirty="0" smtClean="0">
                <a:latin typeface="Arial" pitchFamily="34" charset="0"/>
                <a:ea typeface="ＭＳ Ｐゴシック" charset="-128"/>
              </a:rPr>
              <a:t>Full-time staff able to keep FEFE current so that as changes occur whether it’s suggested educator edits or changes in public policy, FEFE is nimble with a quick turnaround time to post the newly revised materials</a:t>
            </a:r>
          </a:p>
          <a:p>
            <a:endParaRPr lang="en-US" dirty="0" smtClean="0">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pPr>
              <a:defRPr/>
            </a:pPr>
            <a:fld id="{3F5D5F3D-9E2F-4890-B244-C447E4A6CA62}"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buFontTx/>
              <a:buChar char="•"/>
            </a:pPr>
            <a:r>
              <a:rPr lang="en-US" dirty="0" smtClean="0">
                <a:latin typeface="Arial" pitchFamily="34" charset="0"/>
                <a:ea typeface="ＭＳ Ｐゴシック" charset="-128"/>
              </a:rPr>
              <a:t>Reinforce the master teacher program structure is set up to enhance our overall programming quality, future direction, and stay connected to the classroom with the learner in mind</a:t>
            </a:r>
          </a:p>
          <a:p>
            <a:pPr eaLnBrk="1" hangingPunct="1">
              <a:buFontTx/>
              <a:buChar char="•"/>
            </a:pPr>
            <a:r>
              <a:rPr lang="en-US" dirty="0" smtClean="0">
                <a:latin typeface="Arial" pitchFamily="34" charset="0"/>
                <a:ea typeface="ＭＳ Ｐゴシック" charset="-128"/>
              </a:rPr>
              <a:t>FEFE National Master Educators bring a wealth of accolades, undergo an intensive training process, heavily sought after for media features, winners of many state awards</a:t>
            </a:r>
          </a:p>
          <a:p>
            <a:pPr eaLnBrk="1" hangingPunct="1">
              <a:buFontTx/>
              <a:buChar char="•"/>
            </a:pPr>
            <a:r>
              <a:rPr lang="en-US" dirty="0" smtClean="0">
                <a:latin typeface="Arial" pitchFamily="34" charset="0"/>
                <a:ea typeface="ＭＳ Ｐゴシック" charset="-128"/>
              </a:rPr>
              <a:t>FEFE’s foundation was built with the primary principle </a:t>
            </a:r>
            <a:r>
              <a:rPr lang="en-US" i="1" dirty="0" smtClean="0">
                <a:latin typeface="Arial" pitchFamily="34" charset="0"/>
                <a:ea typeface="ＭＳ Ｐゴシック" charset="-128"/>
              </a:rPr>
              <a:t>“by educators...for educators”</a:t>
            </a:r>
            <a:r>
              <a:rPr lang="en-US" dirty="0" smtClean="0">
                <a:latin typeface="Arial" pitchFamily="34" charset="0"/>
                <a:ea typeface="ＭＳ Ｐゴシック" charset="-128"/>
              </a:rPr>
              <a:t> in mind and has continued for nearly a decade. Since FEFE’s inception, the innovative collaboration structure with classroom educators devoted daily to teaching financial education has been central to all operations and new developments</a:t>
            </a:r>
          </a:p>
          <a:p>
            <a:pPr eaLnBrk="1" hangingPunct="1">
              <a:buFontTx/>
              <a:buChar char="•"/>
            </a:pPr>
            <a:r>
              <a:rPr lang="en-US" dirty="0" smtClean="0">
                <a:latin typeface="Arial" pitchFamily="34" charset="0"/>
                <a:ea typeface="ＭＳ Ｐゴシック" charset="-128"/>
              </a:rPr>
              <a:t>Together as a team of 13, FEFE National Master Educators will have completed 155 evaluations this year alone!</a:t>
            </a:r>
          </a:p>
        </p:txBody>
      </p:sp>
      <p:sp>
        <p:nvSpPr>
          <p:cNvPr id="4" name="Slide Number Placeholder 3"/>
          <p:cNvSpPr>
            <a:spLocks noGrp="1"/>
          </p:cNvSpPr>
          <p:nvPr>
            <p:ph type="sldNum" sz="quarter" idx="5"/>
          </p:nvPr>
        </p:nvSpPr>
        <p:spPr/>
        <p:txBody>
          <a:bodyPr/>
          <a:lstStyle/>
          <a:p>
            <a:pPr>
              <a:defRPr/>
            </a:pPr>
            <a:fld id="{71B3BB84-32BE-4DFA-8C88-7AD9570FD57C}" type="slidenum">
              <a:rPr lang="en-US" smtClean="0">
                <a:solidFill>
                  <a:prstClr val="black"/>
                </a:solidFill>
              </a:rPr>
              <a:pPr>
                <a:defRPr/>
              </a:pPr>
              <a:t>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Identify that this is a way to also provide better state support without losing our FEFE identity or being constrained by resources when focusing only upon the national master teacher team</a:t>
            </a:r>
          </a:p>
          <a:p>
            <a:endParaRPr lang="en-US" dirty="0" smtClean="0">
              <a:latin typeface="Arial" pitchFamily="34" charset="0"/>
            </a:endParaRPr>
          </a:p>
          <a:p>
            <a:r>
              <a:rPr lang="en-US" dirty="0" smtClean="0">
                <a:latin typeface="Arial" pitchFamily="34" charset="0"/>
              </a:rPr>
              <a:t>It’s a big country and we need more than 12 to be able to tailor our programs to what local educators.  National are the ones closest to the fold but their job is not to help us at the state level.  Yet we need people out there in states where we have largest presence </a:t>
            </a:r>
          </a:p>
          <a:p>
            <a:endParaRPr lang="en-US" dirty="0" smtClean="0">
              <a:latin typeface="Arial" pitchFamily="34" charset="0"/>
            </a:endParaRPr>
          </a:p>
          <a:p>
            <a:r>
              <a:rPr lang="en-US" dirty="0" smtClean="0">
                <a:latin typeface="Arial" pitchFamily="34" charset="0"/>
              </a:rPr>
              <a:t>Each “team” will be featured in multiple ways on our Web site</a:t>
            </a:r>
          </a:p>
          <a:p>
            <a:endParaRPr lang="en-US" dirty="0" smtClean="0">
              <a:latin typeface="Arial"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29057" indent="-280406" eaLnBrk="0" hangingPunct="0">
              <a:defRPr>
                <a:solidFill>
                  <a:schemeClr val="tx1"/>
                </a:solidFill>
                <a:latin typeface="Arial" pitchFamily="34" charset="0"/>
              </a:defRPr>
            </a:lvl2pPr>
            <a:lvl3pPr marL="1121626" indent="-224325" eaLnBrk="0" hangingPunct="0">
              <a:defRPr>
                <a:solidFill>
                  <a:schemeClr val="tx1"/>
                </a:solidFill>
                <a:latin typeface="Arial" pitchFamily="34" charset="0"/>
              </a:defRPr>
            </a:lvl3pPr>
            <a:lvl4pPr marL="1570276" indent="-224325" eaLnBrk="0" hangingPunct="0">
              <a:defRPr>
                <a:solidFill>
                  <a:schemeClr val="tx1"/>
                </a:solidFill>
                <a:latin typeface="Arial" pitchFamily="34" charset="0"/>
              </a:defRPr>
            </a:lvl4pPr>
            <a:lvl5pPr marL="2018927" indent="-224325" eaLnBrk="0" hangingPunct="0">
              <a:defRPr>
                <a:solidFill>
                  <a:schemeClr val="tx1"/>
                </a:solidFill>
                <a:latin typeface="Arial" pitchFamily="34" charset="0"/>
              </a:defRPr>
            </a:lvl5pPr>
            <a:lvl6pPr marL="2467577" indent="-224325" eaLnBrk="0" fontAlgn="base" hangingPunct="0">
              <a:spcBef>
                <a:spcPct val="0"/>
              </a:spcBef>
              <a:spcAft>
                <a:spcPct val="0"/>
              </a:spcAft>
              <a:defRPr>
                <a:solidFill>
                  <a:schemeClr val="tx1"/>
                </a:solidFill>
                <a:latin typeface="Arial" pitchFamily="34" charset="0"/>
              </a:defRPr>
            </a:lvl6pPr>
            <a:lvl7pPr marL="2916227" indent="-224325" eaLnBrk="0" fontAlgn="base" hangingPunct="0">
              <a:spcBef>
                <a:spcPct val="0"/>
              </a:spcBef>
              <a:spcAft>
                <a:spcPct val="0"/>
              </a:spcAft>
              <a:defRPr>
                <a:solidFill>
                  <a:schemeClr val="tx1"/>
                </a:solidFill>
                <a:latin typeface="Arial" pitchFamily="34" charset="0"/>
              </a:defRPr>
            </a:lvl7pPr>
            <a:lvl8pPr marL="3364878" indent="-224325" eaLnBrk="0" fontAlgn="base" hangingPunct="0">
              <a:spcBef>
                <a:spcPct val="0"/>
              </a:spcBef>
              <a:spcAft>
                <a:spcPct val="0"/>
              </a:spcAft>
              <a:defRPr>
                <a:solidFill>
                  <a:schemeClr val="tx1"/>
                </a:solidFill>
                <a:latin typeface="Arial" pitchFamily="34" charset="0"/>
              </a:defRPr>
            </a:lvl8pPr>
            <a:lvl9pPr marL="3813528" indent="-224325" eaLnBrk="0" fontAlgn="base" hangingPunct="0">
              <a:spcBef>
                <a:spcPct val="0"/>
              </a:spcBef>
              <a:spcAft>
                <a:spcPct val="0"/>
              </a:spcAft>
              <a:defRPr>
                <a:solidFill>
                  <a:schemeClr val="tx1"/>
                </a:solidFill>
                <a:latin typeface="Arial" pitchFamily="34" charset="0"/>
              </a:defRPr>
            </a:lvl9pPr>
          </a:lstStyle>
          <a:p>
            <a:pPr eaLnBrk="1" hangingPunct="1"/>
            <a:fld id="{63A965B9-475E-4A06-AB37-F00A73B7BC8F}" type="slidenum">
              <a:rPr lang="en-US" smtClean="0">
                <a:solidFill>
                  <a:prstClr val="black"/>
                </a:solidFill>
              </a:rPr>
              <a:pPr eaLnBrk="1" hangingPunct="1"/>
              <a:t>6</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Times New Roman" pitchFamily="18" charset="0"/>
                <a:ea typeface="ＭＳ Ｐゴシック" pitchFamily="34" charset="-128"/>
              </a:defRPr>
            </a:lvl1pPr>
            <a:lvl2pPr marL="729057" indent="-280406" defTabSz="914437" eaLnBrk="0" hangingPunct="0">
              <a:defRPr>
                <a:solidFill>
                  <a:schemeClr val="tx1"/>
                </a:solidFill>
                <a:latin typeface="Times New Roman" pitchFamily="18" charset="0"/>
                <a:ea typeface="ＭＳ Ｐゴシック" pitchFamily="34" charset="-128"/>
              </a:defRPr>
            </a:lvl2pPr>
            <a:lvl3pPr marL="1121626" indent="-224325" defTabSz="914437" eaLnBrk="0" hangingPunct="0">
              <a:defRPr>
                <a:solidFill>
                  <a:schemeClr val="tx1"/>
                </a:solidFill>
                <a:latin typeface="Times New Roman" pitchFamily="18" charset="0"/>
                <a:ea typeface="ＭＳ Ｐゴシック" pitchFamily="34" charset="-128"/>
              </a:defRPr>
            </a:lvl3pPr>
            <a:lvl4pPr marL="1570276" indent="-224325" defTabSz="914437" eaLnBrk="0" hangingPunct="0">
              <a:defRPr>
                <a:solidFill>
                  <a:schemeClr val="tx1"/>
                </a:solidFill>
                <a:latin typeface="Times New Roman" pitchFamily="18" charset="0"/>
                <a:ea typeface="ＭＳ Ｐゴシック" pitchFamily="34" charset="-128"/>
              </a:defRPr>
            </a:lvl4pPr>
            <a:lvl5pPr marL="2018927" indent="-224325" defTabSz="914437" eaLnBrk="0" hangingPunct="0">
              <a:defRPr>
                <a:solidFill>
                  <a:schemeClr val="tx1"/>
                </a:solidFill>
                <a:latin typeface="Times New Roman" pitchFamily="18" charset="0"/>
                <a:ea typeface="ＭＳ Ｐゴシック" pitchFamily="34" charset="-128"/>
              </a:defRPr>
            </a:lvl5pPr>
            <a:lvl6pPr marL="2467577" indent="-224325" defTabSz="914437"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16227" indent="-224325" defTabSz="914437"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364878" indent="-224325" defTabSz="914437"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13528" indent="-224325" defTabSz="914437"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fld id="{0712D277-4B97-4F8C-982F-A92B6928EB50}" type="slidenum">
              <a:rPr lang="en-US">
                <a:solidFill>
                  <a:srgbClr val="000000"/>
                </a:solidFill>
                <a:latin typeface="Arial" pitchFamily="34" charset="0"/>
              </a:rPr>
              <a:pPr eaLnBrk="1" hangingPunct="1"/>
              <a:t>55</a:t>
            </a:fld>
            <a:endParaRPr lang="en-US">
              <a:solidFill>
                <a:srgbClr val="000000"/>
              </a:solidFill>
              <a:latin typeface="Arial" pitchFamily="34" charset="0"/>
            </a:endParaRPr>
          </a:p>
        </p:txBody>
      </p:sp>
      <p:sp>
        <p:nvSpPr>
          <p:cNvPr id="150531"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Times New Roman" pitchFamily="18" charset="0"/>
                <a:ea typeface="ＭＳ Ｐゴシック" pitchFamily="34" charset="-128"/>
              </a:defRPr>
            </a:lvl1pPr>
            <a:lvl2pPr marL="742950" indent="-285750" defTabSz="931863" eaLnBrk="0" hangingPunct="0">
              <a:defRPr>
                <a:solidFill>
                  <a:schemeClr val="tx1"/>
                </a:solidFill>
                <a:latin typeface="Times New Roman" pitchFamily="18" charset="0"/>
                <a:ea typeface="ＭＳ Ｐゴシック" pitchFamily="34" charset="-128"/>
              </a:defRPr>
            </a:lvl2pPr>
            <a:lvl3pPr marL="1143000" indent="-228600" defTabSz="931863" eaLnBrk="0" hangingPunct="0">
              <a:defRPr>
                <a:solidFill>
                  <a:schemeClr val="tx1"/>
                </a:solidFill>
                <a:latin typeface="Times New Roman" pitchFamily="18" charset="0"/>
                <a:ea typeface="ＭＳ Ｐゴシック" pitchFamily="34" charset="-128"/>
              </a:defRPr>
            </a:lvl3pPr>
            <a:lvl4pPr marL="1600200" indent="-228600" defTabSz="931863" eaLnBrk="0" hangingPunct="0">
              <a:defRPr>
                <a:solidFill>
                  <a:schemeClr val="tx1"/>
                </a:solidFill>
                <a:latin typeface="Times New Roman" pitchFamily="18" charset="0"/>
                <a:ea typeface="ＭＳ Ｐゴシック" pitchFamily="34" charset="-128"/>
              </a:defRPr>
            </a:lvl4pPr>
            <a:lvl5pPr marL="2057400" indent="-228600" defTabSz="931863" eaLnBrk="0" hangingPunct="0">
              <a:defRPr>
                <a:solidFill>
                  <a:schemeClr val="tx1"/>
                </a:solidFill>
                <a:latin typeface="Times New Roman" pitchFamily="18"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r" eaLnBrk="1" fontAlgn="base" hangingPunct="1">
              <a:spcBef>
                <a:spcPct val="0"/>
              </a:spcBef>
              <a:spcAft>
                <a:spcPct val="0"/>
              </a:spcAft>
            </a:pPr>
            <a:fld id="{E19AB76D-C645-4A83-881D-ACCD80E4E3C0}" type="slidenum">
              <a:rPr lang="en-US" sz="1200">
                <a:solidFill>
                  <a:srgbClr val="000000"/>
                </a:solidFill>
                <a:latin typeface="Arial" pitchFamily="34" charset="0"/>
              </a:rPr>
              <a:pPr algn="r" eaLnBrk="1" fontAlgn="base" hangingPunct="1">
                <a:spcBef>
                  <a:spcPct val="0"/>
                </a:spcBef>
                <a:spcAft>
                  <a:spcPct val="0"/>
                </a:spcAft>
              </a:pPr>
              <a:t>55</a:t>
            </a:fld>
            <a:endParaRPr lang="en-US" sz="1200">
              <a:solidFill>
                <a:srgbClr val="000000"/>
              </a:solidFill>
              <a:latin typeface="Arial" pitchFamily="34" charset="0"/>
            </a:endParaRPr>
          </a:p>
        </p:txBody>
      </p:sp>
      <p:sp>
        <p:nvSpPr>
          <p:cNvPr id="150532" name="Rectangle 2"/>
          <p:cNvSpPr>
            <a:spLocks noGrp="1" noRot="1" noChangeAspect="1" noChangeArrowheads="1" noTextEdit="1"/>
          </p:cNvSpPr>
          <p:nvPr>
            <p:ph type="sldImg"/>
          </p:nvPr>
        </p:nvSpPr>
        <p:spPr>
          <a:xfrm>
            <a:off x="1156977" y="685488"/>
            <a:ext cx="4545599" cy="3427438"/>
          </a:xfrm>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wmf"/><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9.xml"/><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UA FEFE PowerPoint2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3937579-4B6F-4E17-A663-AE924676BCB7}"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ADB8C7-1CA2-4DA9-A627-F7BF82FEB0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81719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5AEB932-1516-4D60-AD9D-1FC9A8DEEBE7}"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7A3BA1-F24A-4EA6-BF8F-E9A8CBB1FF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91942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3363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19498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97699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13319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8995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6553200" cy="8382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4pPr>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4pPr>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68938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30449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705600" cy="838200"/>
          </a:xfrm>
        </p:spPr>
        <p:txBody>
          <a:bodyPr/>
          <a:lstStyle>
            <a:lvl1pPr>
              <a:defRPr>
                <a:solidFill>
                  <a:schemeClr val="tx1"/>
                </a:solidFil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smtClean="0"/>
          </a:p>
        </p:txBody>
      </p:sp>
    </p:spTree>
    <p:extLst>
      <p:ext uri="{BB962C8B-B14F-4D97-AF65-F5344CB8AC3E}">
        <p14:creationId xmlns:p14="http://schemas.microsoft.com/office/powerpoint/2010/main" val="3019206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1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11" name="Rectangle 9"/>
            <p:cNvSpPr>
              <a:spLocks noChangeArrowheads="1"/>
            </p:cNvSpPr>
            <p:nvPr/>
          </p:nvSpPr>
          <p:spPr bwMode="auto">
            <a:xfrm>
              <a:off x="288" y="192"/>
              <a:ext cx="336" cy="480"/>
            </a:xfrm>
            <a:prstGeom prst="rect">
              <a:avLst/>
            </a:prstGeom>
            <a:solidFill>
              <a:schemeClr val="folHlink">
                <a:alpha val="50195"/>
              </a:schemeClr>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1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1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1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1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16" name="Line 14"/>
            <p:cNvSpPr>
              <a:spLocks noChangeShapeType="1"/>
            </p:cNvSpPr>
            <p:nvPr/>
          </p:nvSpPr>
          <p:spPr bwMode="auto">
            <a:xfrm flipV="1">
              <a:off x="288" y="192"/>
              <a:ext cx="0" cy="4128"/>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17" name="Line 15"/>
            <p:cNvSpPr>
              <a:spLocks noChangeShapeType="1"/>
            </p:cNvSpPr>
            <p:nvPr/>
          </p:nvSpPr>
          <p:spPr bwMode="auto">
            <a:xfrm>
              <a:off x="288" y="4224"/>
              <a:ext cx="5472" cy="0"/>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18" name="Line 16"/>
            <p:cNvSpPr>
              <a:spLocks noChangeShapeType="1"/>
            </p:cNvSpPr>
            <p:nvPr/>
          </p:nvSpPr>
          <p:spPr bwMode="auto">
            <a:xfrm flipV="1">
              <a:off x="5520" y="0"/>
              <a:ext cx="0" cy="4224"/>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19" name="Line 17"/>
            <p:cNvSpPr>
              <a:spLocks noChangeShapeType="1"/>
            </p:cNvSpPr>
            <p:nvPr/>
          </p:nvSpPr>
          <p:spPr bwMode="auto">
            <a:xfrm>
              <a:off x="0" y="192"/>
              <a:ext cx="5760" cy="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 name="Line 18"/>
            <p:cNvSpPr>
              <a:spLocks noChangeShapeType="1"/>
            </p:cNvSpPr>
            <p:nvPr/>
          </p:nvSpPr>
          <p:spPr bwMode="auto">
            <a:xfrm flipH="1">
              <a:off x="3600" y="288"/>
              <a:ext cx="2160"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1" name="Line 19"/>
            <p:cNvSpPr>
              <a:spLocks noChangeShapeType="1"/>
            </p:cNvSpPr>
            <p:nvPr/>
          </p:nvSpPr>
          <p:spPr bwMode="auto">
            <a:xfrm flipV="1">
              <a:off x="3600" y="0"/>
              <a:ext cx="0" cy="28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2" name="Line 20"/>
            <p:cNvSpPr>
              <a:spLocks noChangeShapeType="1"/>
            </p:cNvSpPr>
            <p:nvPr/>
          </p:nvSpPr>
          <p:spPr bwMode="auto">
            <a:xfrm>
              <a:off x="5520" y="1248"/>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3" name="Line 21"/>
            <p:cNvSpPr>
              <a:spLocks noChangeShapeType="1"/>
            </p:cNvSpPr>
            <p:nvPr/>
          </p:nvSpPr>
          <p:spPr bwMode="auto">
            <a:xfrm>
              <a:off x="624" y="0"/>
              <a:ext cx="0" cy="67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4" name="Line 22"/>
            <p:cNvSpPr>
              <a:spLocks noChangeShapeType="1"/>
            </p:cNvSpPr>
            <p:nvPr/>
          </p:nvSpPr>
          <p:spPr bwMode="auto">
            <a:xfrm flipH="1">
              <a:off x="0" y="672"/>
              <a:ext cx="624"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5" name="Line 23"/>
            <p:cNvSpPr>
              <a:spLocks noChangeShapeType="1"/>
            </p:cNvSpPr>
            <p:nvPr/>
          </p:nvSpPr>
          <p:spPr bwMode="auto">
            <a:xfrm flipV="1">
              <a:off x="1680" y="3936"/>
              <a:ext cx="0" cy="38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6" name="Line 24"/>
            <p:cNvSpPr>
              <a:spLocks noChangeShapeType="1"/>
            </p:cNvSpPr>
            <p:nvPr/>
          </p:nvSpPr>
          <p:spPr bwMode="auto">
            <a:xfrm>
              <a:off x="1680" y="3936"/>
              <a:ext cx="4080"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7" name="Line 25"/>
            <p:cNvSpPr>
              <a:spLocks noChangeShapeType="1"/>
            </p:cNvSpPr>
            <p:nvPr/>
          </p:nvSpPr>
          <p:spPr bwMode="auto">
            <a:xfrm flipH="1">
              <a:off x="0" y="3312"/>
              <a:ext cx="288"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8" name="Line 26"/>
            <p:cNvSpPr>
              <a:spLocks noChangeShapeType="1"/>
            </p:cNvSpPr>
            <p:nvPr/>
          </p:nvSpPr>
          <p:spPr bwMode="auto">
            <a:xfrm flipH="1">
              <a:off x="0" y="3408"/>
              <a:ext cx="288"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grpSp>
      <p:sp>
        <p:nvSpPr>
          <p:cNvPr id="159771" name="Rectangle 27"/>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9772"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r>
              <a:rPr lang="en-US"/>
              <a:t>Click to edit Master subtitle style</a:t>
            </a:r>
          </a:p>
        </p:txBody>
      </p:sp>
      <p:sp>
        <p:nvSpPr>
          <p:cNvPr id="29" name="Rectangle 29"/>
          <p:cNvSpPr>
            <a:spLocks noGrp="1" noChangeArrowheads="1"/>
          </p:cNvSpPr>
          <p:nvPr>
            <p:ph type="dt" sz="half" idx="10"/>
          </p:nvPr>
        </p:nvSpPr>
        <p:spPr/>
        <p:txBody>
          <a:bodyPr/>
          <a:lstStyle>
            <a:lvl1pPr>
              <a:defRPr/>
            </a:lvl1pPr>
          </a:lstStyle>
          <a:p>
            <a:pPr>
              <a:defRPr/>
            </a:pPr>
            <a:endParaRPr lang="en-US">
              <a:solidFill>
                <a:srgbClr val="808080"/>
              </a:solidFill>
            </a:endParaRPr>
          </a:p>
        </p:txBody>
      </p:sp>
      <p:sp>
        <p:nvSpPr>
          <p:cNvPr id="30" name="Rectangle 30"/>
          <p:cNvSpPr>
            <a:spLocks noGrp="1" noChangeArrowheads="1"/>
          </p:cNvSpPr>
          <p:nvPr>
            <p:ph type="ftr" sz="quarter" idx="11"/>
          </p:nvPr>
        </p:nvSpPr>
        <p:spPr/>
        <p:txBody>
          <a:bodyPr/>
          <a:lstStyle>
            <a:lvl1pPr>
              <a:defRPr/>
            </a:lvl1pPr>
          </a:lstStyle>
          <a:p>
            <a:pPr>
              <a:defRPr/>
            </a:pPr>
            <a:endParaRPr lang="en-US">
              <a:solidFill>
                <a:srgbClr val="808080"/>
              </a:solidFill>
            </a:endParaRPr>
          </a:p>
        </p:txBody>
      </p:sp>
      <p:sp>
        <p:nvSpPr>
          <p:cNvPr id="31" name="Rectangle 31"/>
          <p:cNvSpPr>
            <a:spLocks noGrp="1" noChangeArrowheads="1"/>
          </p:cNvSpPr>
          <p:nvPr>
            <p:ph type="sldNum" sz="quarter" idx="12"/>
          </p:nvPr>
        </p:nvSpPr>
        <p:spPr>
          <a:xfrm>
            <a:off x="6553200" y="6264275"/>
            <a:ext cx="2133600" cy="384175"/>
          </a:xfrm>
        </p:spPr>
        <p:txBody>
          <a:bodyPr/>
          <a:lstStyle>
            <a:lvl1pPr>
              <a:defRPr/>
            </a:lvl1pPr>
          </a:lstStyle>
          <a:p>
            <a:pPr>
              <a:defRPr/>
            </a:pPr>
            <a:fld id="{69C40033-F96C-4B5C-9D6C-B460E16CAE63}" type="slidenum">
              <a:rPr lang="en-US">
                <a:solidFill>
                  <a:srgbClr val="808080"/>
                </a:solidFill>
              </a:rPr>
              <a:pPr>
                <a:defRPr/>
              </a:pPr>
              <a:t>‹#›</a:t>
            </a:fld>
            <a:endParaRPr lang="en-US">
              <a:solidFill>
                <a:srgbClr val="808080"/>
              </a:solidFill>
            </a:endParaRPr>
          </a:p>
        </p:txBody>
      </p:sp>
    </p:spTree>
    <p:extLst>
      <p:ext uri="{BB962C8B-B14F-4D97-AF65-F5344CB8AC3E}">
        <p14:creationId xmlns:p14="http://schemas.microsoft.com/office/powerpoint/2010/main" val="12369717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6" name="Rectangle 31"/>
          <p:cNvSpPr>
            <a:spLocks noGrp="1" noChangeArrowheads="1"/>
          </p:cNvSpPr>
          <p:nvPr>
            <p:ph type="sldNum" sz="quarter" idx="12"/>
          </p:nvPr>
        </p:nvSpPr>
        <p:spPr>
          <a:ln/>
        </p:spPr>
        <p:txBody>
          <a:bodyPr/>
          <a:lstStyle>
            <a:lvl1pPr>
              <a:defRPr/>
            </a:lvl1pPr>
          </a:lstStyle>
          <a:p>
            <a:pPr>
              <a:defRPr/>
            </a:pPr>
            <a:fld id="{8BE9E955-8B5D-4B2B-9554-93F103960E5F}"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3318787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3E1AA3-DD5B-4F49-9297-FB0E733D531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6EBE79-1E28-4C34-9472-2F84CEC45B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698286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6" name="Rectangle 31"/>
          <p:cNvSpPr>
            <a:spLocks noGrp="1" noChangeArrowheads="1"/>
          </p:cNvSpPr>
          <p:nvPr>
            <p:ph type="sldNum" sz="quarter" idx="12"/>
          </p:nvPr>
        </p:nvSpPr>
        <p:spPr>
          <a:ln/>
        </p:spPr>
        <p:txBody>
          <a:bodyPr/>
          <a:lstStyle>
            <a:lvl1pPr>
              <a:defRPr/>
            </a:lvl1pPr>
          </a:lstStyle>
          <a:p>
            <a:pPr>
              <a:defRPr/>
            </a:pPr>
            <a:fld id="{D5268AA7-8841-48E0-B632-EA2ED41FAA1C}"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10446599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7" name="Rectangle 31"/>
          <p:cNvSpPr>
            <a:spLocks noGrp="1" noChangeArrowheads="1"/>
          </p:cNvSpPr>
          <p:nvPr>
            <p:ph type="sldNum" sz="quarter" idx="12"/>
          </p:nvPr>
        </p:nvSpPr>
        <p:spPr>
          <a:ln/>
        </p:spPr>
        <p:txBody>
          <a:bodyPr/>
          <a:lstStyle>
            <a:lvl1pPr>
              <a:defRPr/>
            </a:lvl1pPr>
          </a:lstStyle>
          <a:p>
            <a:pPr>
              <a:defRPr/>
            </a:pPr>
            <a:fld id="{EE0CA7B2-4119-4277-AA25-9DFA65D7FA3E}"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11029110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8"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9" name="Rectangle 31"/>
          <p:cNvSpPr>
            <a:spLocks noGrp="1" noChangeArrowheads="1"/>
          </p:cNvSpPr>
          <p:nvPr>
            <p:ph type="sldNum" sz="quarter" idx="12"/>
          </p:nvPr>
        </p:nvSpPr>
        <p:spPr>
          <a:ln/>
        </p:spPr>
        <p:txBody>
          <a:bodyPr/>
          <a:lstStyle>
            <a:lvl1pPr>
              <a:defRPr/>
            </a:lvl1pPr>
          </a:lstStyle>
          <a:p>
            <a:pPr>
              <a:defRPr/>
            </a:pPr>
            <a:fld id="{B5304C98-51FE-4E24-98FD-59E20553A91D}"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11972336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4"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5" name="Rectangle 31"/>
          <p:cNvSpPr>
            <a:spLocks noGrp="1" noChangeArrowheads="1"/>
          </p:cNvSpPr>
          <p:nvPr>
            <p:ph type="sldNum" sz="quarter" idx="12"/>
          </p:nvPr>
        </p:nvSpPr>
        <p:spPr>
          <a:ln/>
        </p:spPr>
        <p:txBody>
          <a:bodyPr/>
          <a:lstStyle>
            <a:lvl1pPr>
              <a:defRPr/>
            </a:lvl1pPr>
          </a:lstStyle>
          <a:p>
            <a:pPr>
              <a:defRPr/>
            </a:pPr>
            <a:fld id="{59D051E4-D71F-43E2-B2C3-30CDB6BCDAFD}"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3801143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3"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4" name="Rectangle 31"/>
          <p:cNvSpPr>
            <a:spLocks noGrp="1" noChangeArrowheads="1"/>
          </p:cNvSpPr>
          <p:nvPr>
            <p:ph type="sldNum" sz="quarter" idx="12"/>
          </p:nvPr>
        </p:nvSpPr>
        <p:spPr>
          <a:ln/>
        </p:spPr>
        <p:txBody>
          <a:bodyPr/>
          <a:lstStyle>
            <a:lvl1pPr>
              <a:defRPr/>
            </a:lvl1pPr>
          </a:lstStyle>
          <a:p>
            <a:pPr>
              <a:defRPr/>
            </a:pPr>
            <a:fld id="{73187EB2-41F0-4577-B790-629FCE1DBE0E}"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6668740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7" name="Rectangle 31"/>
          <p:cNvSpPr>
            <a:spLocks noGrp="1" noChangeArrowheads="1"/>
          </p:cNvSpPr>
          <p:nvPr>
            <p:ph type="sldNum" sz="quarter" idx="12"/>
          </p:nvPr>
        </p:nvSpPr>
        <p:spPr>
          <a:ln/>
        </p:spPr>
        <p:txBody>
          <a:bodyPr/>
          <a:lstStyle>
            <a:lvl1pPr>
              <a:defRPr/>
            </a:lvl1pPr>
          </a:lstStyle>
          <a:p>
            <a:pPr>
              <a:defRPr/>
            </a:pPr>
            <a:fld id="{27B321FB-15D6-48F6-9ADD-A38FD24C73C6}"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4206658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7" name="Rectangle 31"/>
          <p:cNvSpPr>
            <a:spLocks noGrp="1" noChangeArrowheads="1"/>
          </p:cNvSpPr>
          <p:nvPr>
            <p:ph type="sldNum" sz="quarter" idx="12"/>
          </p:nvPr>
        </p:nvSpPr>
        <p:spPr>
          <a:ln/>
        </p:spPr>
        <p:txBody>
          <a:bodyPr/>
          <a:lstStyle>
            <a:lvl1pPr>
              <a:defRPr/>
            </a:lvl1pPr>
          </a:lstStyle>
          <a:p>
            <a:pPr>
              <a:defRPr/>
            </a:pPr>
            <a:fld id="{CB9F8BDE-EA70-48FD-93D1-58BC7BD73978}"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38532343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6" name="Rectangle 31"/>
          <p:cNvSpPr>
            <a:spLocks noGrp="1" noChangeArrowheads="1"/>
          </p:cNvSpPr>
          <p:nvPr>
            <p:ph type="sldNum" sz="quarter" idx="12"/>
          </p:nvPr>
        </p:nvSpPr>
        <p:spPr>
          <a:ln/>
        </p:spPr>
        <p:txBody>
          <a:bodyPr/>
          <a:lstStyle>
            <a:lvl1pPr>
              <a:defRPr/>
            </a:lvl1pPr>
          </a:lstStyle>
          <a:p>
            <a:pPr>
              <a:defRPr/>
            </a:pPr>
            <a:fld id="{73591757-96EC-44C8-AECC-E6771C06C4AD}"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24201398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6" name="Rectangle 31"/>
          <p:cNvSpPr>
            <a:spLocks noGrp="1" noChangeArrowheads="1"/>
          </p:cNvSpPr>
          <p:nvPr>
            <p:ph type="sldNum" sz="quarter" idx="12"/>
          </p:nvPr>
        </p:nvSpPr>
        <p:spPr>
          <a:ln/>
        </p:spPr>
        <p:txBody>
          <a:bodyPr/>
          <a:lstStyle>
            <a:lvl1pPr>
              <a:defRPr/>
            </a:lvl1pPr>
          </a:lstStyle>
          <a:p>
            <a:pPr>
              <a:defRPr/>
            </a:pPr>
            <a:fld id="{89A6031E-71D2-455E-BA92-F8CB933690AA}"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42804928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5"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6" name="Rectangle 31"/>
          <p:cNvSpPr>
            <a:spLocks noGrp="1" noChangeArrowheads="1"/>
          </p:cNvSpPr>
          <p:nvPr>
            <p:ph type="sldNum" sz="quarter" idx="12"/>
          </p:nvPr>
        </p:nvSpPr>
        <p:spPr>
          <a:ln/>
        </p:spPr>
        <p:txBody>
          <a:bodyPr/>
          <a:lstStyle>
            <a:lvl1pPr>
              <a:defRPr/>
            </a:lvl1pPr>
          </a:lstStyle>
          <a:p>
            <a:pPr>
              <a:defRPr/>
            </a:pPr>
            <a:fld id="{461BE57B-FBF3-4609-9695-6623A516EA4C}"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406588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B4581521-7A56-4823-A043-6EDCED7FB2DE}" type="datetimeFigureOut">
              <a:rPr lang="en-US">
                <a:solidFill>
                  <a:prstClr val="black"/>
                </a:solidFill>
              </a:rPr>
              <a:pPr>
                <a:defRPr/>
              </a:pPr>
              <a:t>10/11/2010</a:t>
            </a:fld>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B3AD1B1A-4385-4EF0-A54A-484DDB1504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887331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dt" sz="half" idx="10"/>
          </p:nvPr>
        </p:nvSpPr>
        <p:spPr>
          <a:ln/>
        </p:spPr>
        <p:txBody>
          <a:bodyPr/>
          <a:lstStyle>
            <a:lvl1pPr>
              <a:defRPr/>
            </a:lvl1pPr>
          </a:lstStyle>
          <a:p>
            <a:pPr>
              <a:defRPr/>
            </a:pPr>
            <a:endParaRPr lang="en-US">
              <a:solidFill>
                <a:srgbClr val="808080"/>
              </a:solidFill>
            </a:endParaRPr>
          </a:p>
        </p:txBody>
      </p:sp>
      <p:sp>
        <p:nvSpPr>
          <p:cNvPr id="6" name="Rectangle 30"/>
          <p:cNvSpPr>
            <a:spLocks noGrp="1" noChangeArrowheads="1"/>
          </p:cNvSpPr>
          <p:nvPr>
            <p:ph type="ftr" sz="quarter" idx="11"/>
          </p:nvPr>
        </p:nvSpPr>
        <p:spPr>
          <a:ln/>
        </p:spPr>
        <p:txBody>
          <a:bodyPr/>
          <a:lstStyle>
            <a:lvl1pPr>
              <a:defRPr/>
            </a:lvl1pPr>
          </a:lstStyle>
          <a:p>
            <a:pPr>
              <a:defRPr/>
            </a:pPr>
            <a:endParaRPr lang="en-US">
              <a:solidFill>
                <a:srgbClr val="808080"/>
              </a:solidFill>
            </a:endParaRPr>
          </a:p>
        </p:txBody>
      </p:sp>
      <p:sp>
        <p:nvSpPr>
          <p:cNvPr id="7" name="Rectangle 31"/>
          <p:cNvSpPr>
            <a:spLocks noGrp="1" noChangeArrowheads="1"/>
          </p:cNvSpPr>
          <p:nvPr>
            <p:ph type="sldNum" sz="quarter" idx="12"/>
          </p:nvPr>
        </p:nvSpPr>
        <p:spPr>
          <a:ln/>
        </p:spPr>
        <p:txBody>
          <a:bodyPr/>
          <a:lstStyle>
            <a:lvl1pPr>
              <a:defRPr/>
            </a:lvl1pPr>
          </a:lstStyle>
          <a:p>
            <a:pPr>
              <a:defRPr/>
            </a:pPr>
            <a:fld id="{76D3A978-22C3-455A-AB9D-D77ADE0A423D}" type="slidenum">
              <a:rPr lang="en-US">
                <a:solidFill>
                  <a:srgbClr val="808080"/>
                </a:solidFill>
              </a:rPr>
              <a:pPr>
                <a:defRPr/>
              </a:pPr>
              <a:t>‹#›</a:t>
            </a:fld>
            <a:endParaRPr lang="en-US" dirty="0">
              <a:solidFill>
                <a:srgbClr val="808080"/>
              </a:solidFill>
            </a:endParaRPr>
          </a:p>
        </p:txBody>
      </p:sp>
    </p:spTree>
    <p:extLst>
      <p:ext uri="{BB962C8B-B14F-4D97-AF65-F5344CB8AC3E}">
        <p14:creationId xmlns:p14="http://schemas.microsoft.com/office/powerpoint/2010/main" val="38375547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16" name="Footer Placeholder 16"/>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17" name="Slide Number Placeholder 28"/>
          <p:cNvSpPr>
            <a:spLocks noGrp="1"/>
          </p:cNvSpPr>
          <p:nvPr>
            <p:ph type="sldNum" sz="quarter" idx="12"/>
          </p:nvPr>
        </p:nvSpPr>
        <p:spPr/>
        <p:txBody>
          <a:bodyPr/>
          <a:lstStyle>
            <a:lvl1pPr>
              <a:defRPr/>
            </a:lvl1pPr>
            <a:extLst/>
          </a:lstStyle>
          <a:p>
            <a:pPr>
              <a:defRPr/>
            </a:pPr>
            <a:fld id="{5F006B77-5A3E-4AAE-9C8F-5CB302568E6D}"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2824803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extLst/>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pPr>
              <a:defRPr/>
            </a:pPr>
            <a:fld id="{117AA999-899A-4A67-AB19-55FC2692E5EB}"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0121431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1795989939 w 2736"/>
              <a:gd name="T3" fmla="*/ 2147483647 h 3648"/>
              <a:gd name="T4" fmla="*/ 2147483647 w 2736"/>
              <a:gd name="T5" fmla="*/ 0 h 3648"/>
              <a:gd name="T6" fmla="*/ 2147483647 w 2736"/>
              <a:gd name="T7" fmla="*/ 241935000 h 3648"/>
              <a:gd name="T8" fmla="*/ 1855856217 w 2736"/>
              <a:gd name="T9" fmla="*/ 2147483647 h 3648"/>
              <a:gd name="T10" fmla="*/ 11973255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white"/>
              </a:solidFill>
              <a:latin typeface="Times New Roman" pitchFamily="18" charset="0"/>
              <a:ea typeface="ＭＳ Ｐゴシック" pitchFamily="34" charset="-128"/>
            </a:endParaRPr>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prstClr val="white"/>
              </a:solidFill>
              <a:latin typeface="Times New Roman" pitchFamily="18" charset="0"/>
              <a:ea typeface="ＭＳ Ｐゴシック" pitchFamily="34" charset="-128"/>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eaLnBrk="0" fontAlgn="base" hangingPunct="0">
              <a:spcBef>
                <a:spcPct val="0"/>
              </a:spcBef>
              <a:spcAft>
                <a:spcPct val="0"/>
              </a:spcAft>
              <a:defRPr/>
            </a:pPr>
            <a:endParaRPr lang="en-US">
              <a:solidFill>
                <a:prstClr val="white"/>
              </a:solidFill>
              <a:latin typeface="Times New Roman" pitchFamily="18" charset="0"/>
              <a:ea typeface="MS PGothic" pitchFamily="34" charset="-128"/>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26" name="Footer Placeholder 4"/>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27" name="Slide Number Placeholder 5"/>
          <p:cNvSpPr>
            <a:spLocks noGrp="1"/>
          </p:cNvSpPr>
          <p:nvPr>
            <p:ph type="sldNum" sz="quarter" idx="12"/>
          </p:nvPr>
        </p:nvSpPr>
        <p:spPr/>
        <p:txBody>
          <a:bodyPr/>
          <a:lstStyle>
            <a:lvl1pPr>
              <a:defRPr/>
            </a:lvl1pPr>
            <a:extLst/>
          </a:lstStyle>
          <a:p>
            <a:pPr>
              <a:defRPr/>
            </a:pPr>
            <a:fld id="{2D6A1454-0B65-4116-B453-C0EBD657914D}"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36905996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lvl1pPr>
              <a:defRPr>
                <a:latin typeface="Calibri" pitchFamily="34" charset="0"/>
              </a:defRPr>
            </a:lvl1pPr>
            <a:extLst/>
          </a:lstStyle>
          <a:p>
            <a:r>
              <a:rPr lang="en-US" dirty="0" smtClean="0"/>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55344" y="1770501"/>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C0325A26-8BCC-451B-9C54-0E5EB9F0E365}"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0150447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18" name="Footer Placeholder 7"/>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19" name="Slide Number Placeholder 8"/>
          <p:cNvSpPr>
            <a:spLocks noGrp="1"/>
          </p:cNvSpPr>
          <p:nvPr>
            <p:ph type="sldNum" sz="quarter" idx="12"/>
          </p:nvPr>
        </p:nvSpPr>
        <p:spPr/>
        <p:txBody>
          <a:bodyPr/>
          <a:lstStyle>
            <a:lvl1pPr>
              <a:defRPr/>
            </a:lvl1pPr>
            <a:extLst/>
          </a:lstStyle>
          <a:p>
            <a:pPr>
              <a:defRPr/>
            </a:pPr>
            <a:fld id="{7D3047D9-1A8C-4BCA-8325-F88570D61D7F}"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4438091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atin typeface="Calibri" pitchFamily="34" charset="0"/>
              </a:defRPr>
            </a:lvl1pPr>
            <a:extLst/>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5" name="Slide Number Placeholder 22"/>
          <p:cNvSpPr>
            <a:spLocks noGrp="1"/>
          </p:cNvSpPr>
          <p:nvPr>
            <p:ph type="sldNum" sz="quarter" idx="12"/>
          </p:nvPr>
        </p:nvSpPr>
        <p:spPr/>
        <p:txBody>
          <a:bodyPr/>
          <a:lstStyle>
            <a:lvl1pPr>
              <a:defRPr/>
            </a:lvl1pPr>
          </a:lstStyle>
          <a:p>
            <a:pPr>
              <a:defRPr/>
            </a:pPr>
            <a:fld id="{8FC092A2-316E-4773-8A8E-9F1D3C3CC1D6}"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3653121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solidFill>
                <a:srgbClr val="D6ECFF"/>
              </a:solidFill>
            </a:endParaRPr>
          </a:p>
        </p:txBody>
      </p:sp>
      <p:sp>
        <p:nvSpPr>
          <p:cNvPr id="3" name="Footer Placeholder 2"/>
          <p:cNvSpPr>
            <a:spLocks noGrp="1"/>
          </p:cNvSpPr>
          <p:nvPr>
            <p:ph type="ftr" sz="quarter" idx="11"/>
          </p:nvPr>
        </p:nvSpPr>
        <p:spPr/>
        <p:txBody>
          <a:bodyPr/>
          <a:lstStyle>
            <a:lvl1pPr>
              <a:defRPr/>
            </a:lvl1pPr>
            <a:extLst/>
          </a:lstStyle>
          <a:p>
            <a:pPr>
              <a:defRPr/>
            </a:pPr>
            <a:endParaRPr lang="en-US">
              <a:solidFill>
                <a:srgbClr val="D6ECFF"/>
              </a:solidFill>
            </a:endParaRPr>
          </a:p>
        </p:txBody>
      </p:sp>
      <p:sp>
        <p:nvSpPr>
          <p:cNvPr id="4" name="Slide Number Placeholder 3"/>
          <p:cNvSpPr>
            <a:spLocks noGrp="1"/>
          </p:cNvSpPr>
          <p:nvPr>
            <p:ph type="sldNum" sz="quarter" idx="12"/>
          </p:nvPr>
        </p:nvSpPr>
        <p:spPr/>
        <p:txBody>
          <a:bodyPr/>
          <a:lstStyle>
            <a:lvl1pPr>
              <a:defRPr/>
            </a:lvl1pPr>
            <a:extLst/>
          </a:lstStyle>
          <a:p>
            <a:pPr>
              <a:defRPr/>
            </a:pPr>
            <a:fld id="{F4E0F7B8-9CCD-4DCA-B4E9-F10934A12E88}"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19546753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7" name="Slide Number Placeholder 22"/>
          <p:cNvSpPr>
            <a:spLocks noGrp="1"/>
          </p:cNvSpPr>
          <p:nvPr>
            <p:ph type="sldNum" sz="quarter" idx="12"/>
          </p:nvPr>
        </p:nvSpPr>
        <p:spPr/>
        <p:txBody>
          <a:bodyPr/>
          <a:lstStyle>
            <a:lvl1pPr>
              <a:defRPr/>
            </a:lvl1pPr>
          </a:lstStyle>
          <a:p>
            <a:pPr>
              <a:defRPr/>
            </a:pPr>
            <a:fld id="{421A9DE8-26B4-43E5-936A-2934BBC86528}"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3928876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925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15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en-US">
              <a:solidFill>
                <a:srgbClr val="D6ECFF"/>
              </a:solidFill>
            </a:endParaRPr>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solidFill>
                <a:srgbClr val="D6ECFF"/>
              </a:solidFill>
            </a:endParaRPr>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17DBF516-2847-4821-A6FE-C956DF0368D8}"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362769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33AC530-13D3-45D2-84FE-CB3E4F0FA74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DA518176-FDCB-4F6A-8FD2-129F22BDB4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659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pPr>
              <a:defRPr/>
            </a:pPr>
            <a:fld id="{45700792-8F49-4403-8086-C70C2C0F8C0C}"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9860111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D6ECFF"/>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D6ECFF"/>
              </a:solidFill>
            </a:endParaRPr>
          </a:p>
        </p:txBody>
      </p:sp>
      <p:sp>
        <p:nvSpPr>
          <p:cNvPr id="6" name="Slide Number Placeholder 22"/>
          <p:cNvSpPr>
            <a:spLocks noGrp="1"/>
          </p:cNvSpPr>
          <p:nvPr>
            <p:ph type="sldNum" sz="quarter" idx="12"/>
          </p:nvPr>
        </p:nvSpPr>
        <p:spPr/>
        <p:txBody>
          <a:bodyPr/>
          <a:lstStyle>
            <a:lvl1pPr>
              <a:defRPr/>
            </a:lvl1pPr>
          </a:lstStyle>
          <a:p>
            <a:pPr>
              <a:defRPr/>
            </a:pPr>
            <a:fld id="{F2682AA2-E6B6-40E0-AD0B-8E9B0A1F8238}" type="slidenum">
              <a:rPr lang="en-US">
                <a:solidFill>
                  <a:srgbClr val="D6ECFF"/>
                </a:solidFill>
              </a:rPr>
              <a:pPr>
                <a:defRPr/>
              </a:pPr>
              <a:t>‹#›</a:t>
            </a:fld>
            <a:endParaRPr lang="en-US">
              <a:solidFill>
                <a:srgbClr val="D6ECFF"/>
              </a:solidFill>
            </a:endParaRPr>
          </a:p>
        </p:txBody>
      </p:sp>
    </p:spTree>
    <p:extLst>
      <p:ext uri="{BB962C8B-B14F-4D97-AF65-F5344CB8AC3E}">
        <p14:creationId xmlns:p14="http://schemas.microsoft.com/office/powerpoint/2010/main" val="27022602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334E8CD3-DA17-4DD5-AEE8-59BBF5384778}"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23016865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2980506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4A8C7854-7343-4966-A863-7A3AA1724211}"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22711797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321956F6-A5D6-4759-8D7C-B10B9D1EAF8E}"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37264291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4C6779AD-CADC-4F6B-9703-DED41E550D45}"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41420071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D51C6236-7009-401C-8F84-DFC54C4907A9}"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220495943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481099EF-D303-4B2A-8DF4-A5743F1C7FE1}"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2043655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585082B3-F392-42FE-BFFF-632776878DBA}"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562544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33AC530-13D3-45D2-84FE-CB3E4F0FA74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DA518176-FDCB-4F6A-8FD2-129F22BDB4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459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D60E7E41-CFAF-432D-BD2C-D5D9305382EA}"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198793005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CF345255-695F-4717-A82B-C452E1E81D96}"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9299039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DCF15FD0-1A99-417B-AF13-DC7D915BBDF1}"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37738229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grpSp>
        <p:nvGrpSpPr>
          <p:cNvPr id="2" name="Group 3"/>
          <p:cNvGrpSpPr>
            <a:grpSpLocks noChangeAspect="1"/>
          </p:cNvGrpSpPr>
          <p:nvPr userDrawn="1"/>
        </p:nvGrpSpPr>
        <p:grpSpPr bwMode="auto">
          <a:xfrm>
            <a:off x="152400" y="152400"/>
            <a:ext cx="1876425" cy="1905000"/>
            <a:chOff x="96" y="96"/>
            <a:chExt cx="1182" cy="1200"/>
          </a:xfrm>
        </p:grpSpPr>
        <p:sp>
          <p:nvSpPr>
            <p:cNvPr id="3" name="AutoShape 2"/>
            <p:cNvSpPr>
              <a:spLocks noChangeAspect="1" noChangeArrowheads="1" noTextEdit="1"/>
            </p:cNvSpPr>
            <p:nvPr userDrawn="1"/>
          </p:nvSpPr>
          <p:spPr bwMode="auto">
            <a:xfrm>
              <a:off x="96" y="96"/>
              <a:ext cx="118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4" name="Freeform 4"/>
            <p:cNvSpPr>
              <a:spLocks/>
            </p:cNvSpPr>
            <p:nvPr userDrawn="1"/>
          </p:nvSpPr>
          <p:spPr bwMode="auto">
            <a:xfrm>
              <a:off x="210" y="111"/>
              <a:ext cx="1068" cy="1185"/>
            </a:xfrm>
            <a:custGeom>
              <a:avLst/>
              <a:gdLst>
                <a:gd name="T0" fmla="*/ 655 w 1068"/>
                <a:gd name="T1" fmla="*/ 415 h 1185"/>
                <a:gd name="T2" fmla="*/ 677 w 1068"/>
                <a:gd name="T3" fmla="*/ 405 h 1185"/>
                <a:gd name="T4" fmla="*/ 695 w 1068"/>
                <a:gd name="T5" fmla="*/ 391 h 1185"/>
                <a:gd name="T6" fmla="*/ 710 w 1068"/>
                <a:gd name="T7" fmla="*/ 375 h 1185"/>
                <a:gd name="T8" fmla="*/ 722 w 1068"/>
                <a:gd name="T9" fmla="*/ 354 h 1185"/>
                <a:gd name="T10" fmla="*/ 733 w 1068"/>
                <a:gd name="T11" fmla="*/ 309 h 1185"/>
                <a:gd name="T12" fmla="*/ 726 w 1068"/>
                <a:gd name="T13" fmla="*/ 263 h 1185"/>
                <a:gd name="T14" fmla="*/ 654 w 1068"/>
                <a:gd name="T15" fmla="*/ 68 h 1185"/>
                <a:gd name="T16" fmla="*/ 643 w 1068"/>
                <a:gd name="T17" fmla="*/ 47 h 1185"/>
                <a:gd name="T18" fmla="*/ 626 w 1068"/>
                <a:gd name="T19" fmla="*/ 30 h 1185"/>
                <a:gd name="T20" fmla="*/ 608 w 1068"/>
                <a:gd name="T21" fmla="*/ 17 h 1185"/>
                <a:gd name="T22" fmla="*/ 588 w 1068"/>
                <a:gd name="T23" fmla="*/ 7 h 1185"/>
                <a:gd name="T24" fmla="*/ 565 w 1068"/>
                <a:gd name="T25" fmla="*/ 1 h 1185"/>
                <a:gd name="T26" fmla="*/ 542 w 1068"/>
                <a:gd name="T27" fmla="*/ 0 h 1185"/>
                <a:gd name="T28" fmla="*/ 519 w 1068"/>
                <a:gd name="T29" fmla="*/ 4 h 1185"/>
                <a:gd name="T30" fmla="*/ 127 w 1068"/>
                <a:gd name="T31" fmla="*/ 146 h 1185"/>
                <a:gd name="T32" fmla="*/ 106 w 1068"/>
                <a:gd name="T33" fmla="*/ 156 h 1185"/>
                <a:gd name="T34" fmla="*/ 87 w 1068"/>
                <a:gd name="T35" fmla="*/ 170 h 1185"/>
                <a:gd name="T36" fmla="*/ 72 w 1068"/>
                <a:gd name="T37" fmla="*/ 187 h 1185"/>
                <a:gd name="T38" fmla="*/ 60 w 1068"/>
                <a:gd name="T39" fmla="*/ 208 h 1185"/>
                <a:gd name="T40" fmla="*/ 49 w 1068"/>
                <a:gd name="T41" fmla="*/ 252 h 1185"/>
                <a:gd name="T42" fmla="*/ 56 w 1068"/>
                <a:gd name="T43" fmla="*/ 299 h 1185"/>
                <a:gd name="T44" fmla="*/ 0 w 1068"/>
                <a:gd name="T45" fmla="*/ 555 h 1185"/>
                <a:gd name="T46" fmla="*/ 33 w 1068"/>
                <a:gd name="T47" fmla="*/ 559 h 1185"/>
                <a:gd name="T48" fmla="*/ 64 w 1068"/>
                <a:gd name="T49" fmla="*/ 570 h 1185"/>
                <a:gd name="T50" fmla="*/ 91 w 1068"/>
                <a:gd name="T51" fmla="*/ 586 h 1185"/>
                <a:gd name="T52" fmla="*/ 116 w 1068"/>
                <a:gd name="T53" fmla="*/ 606 h 1185"/>
                <a:gd name="T54" fmla="*/ 135 w 1068"/>
                <a:gd name="T55" fmla="*/ 631 h 1185"/>
                <a:gd name="T56" fmla="*/ 151 w 1068"/>
                <a:gd name="T57" fmla="*/ 659 h 1185"/>
                <a:gd name="T58" fmla="*/ 160 w 1068"/>
                <a:gd name="T59" fmla="*/ 690 h 1185"/>
                <a:gd name="T60" fmla="*/ 163 w 1068"/>
                <a:gd name="T61" fmla="*/ 724 h 1185"/>
                <a:gd name="T62" fmla="*/ 163 w 1068"/>
                <a:gd name="T63" fmla="*/ 741 h 1185"/>
                <a:gd name="T64" fmla="*/ 160 w 1068"/>
                <a:gd name="T65" fmla="*/ 759 h 1185"/>
                <a:gd name="T66" fmla="*/ 166 w 1068"/>
                <a:gd name="T67" fmla="*/ 757 h 1185"/>
                <a:gd name="T68" fmla="*/ 172 w 1068"/>
                <a:gd name="T69" fmla="*/ 757 h 1185"/>
                <a:gd name="T70" fmla="*/ 178 w 1068"/>
                <a:gd name="T71" fmla="*/ 756 h 1185"/>
                <a:gd name="T72" fmla="*/ 184 w 1068"/>
                <a:gd name="T73" fmla="*/ 756 h 1185"/>
                <a:gd name="T74" fmla="*/ 210 w 1068"/>
                <a:gd name="T75" fmla="*/ 759 h 1185"/>
                <a:gd name="T76" fmla="*/ 235 w 1068"/>
                <a:gd name="T77" fmla="*/ 766 h 1185"/>
                <a:gd name="T78" fmla="*/ 257 w 1068"/>
                <a:gd name="T79" fmla="*/ 778 h 1185"/>
                <a:gd name="T80" fmla="*/ 276 w 1068"/>
                <a:gd name="T81" fmla="*/ 795 h 1185"/>
                <a:gd name="T82" fmla="*/ 293 w 1068"/>
                <a:gd name="T83" fmla="*/ 814 h 1185"/>
                <a:gd name="T84" fmla="*/ 305 w 1068"/>
                <a:gd name="T85" fmla="*/ 836 h 1185"/>
                <a:gd name="T86" fmla="*/ 312 w 1068"/>
                <a:gd name="T87" fmla="*/ 861 h 1185"/>
                <a:gd name="T88" fmla="*/ 315 w 1068"/>
                <a:gd name="T89" fmla="*/ 887 h 1185"/>
                <a:gd name="T90" fmla="*/ 309 w 1068"/>
                <a:gd name="T91" fmla="*/ 930 h 1185"/>
                <a:gd name="T92" fmla="*/ 304 w 1068"/>
                <a:gd name="T93" fmla="*/ 944 h 1185"/>
                <a:gd name="T94" fmla="*/ 1068 w 1068"/>
                <a:gd name="T95" fmla="*/ 646 h 1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8" h="1185">
                  <a:moveTo>
                    <a:pt x="598" y="436"/>
                  </a:moveTo>
                  <a:lnTo>
                    <a:pt x="655" y="415"/>
                  </a:lnTo>
                  <a:lnTo>
                    <a:pt x="666" y="410"/>
                  </a:lnTo>
                  <a:lnTo>
                    <a:pt x="677" y="405"/>
                  </a:lnTo>
                  <a:lnTo>
                    <a:pt x="686" y="398"/>
                  </a:lnTo>
                  <a:lnTo>
                    <a:pt x="695" y="391"/>
                  </a:lnTo>
                  <a:lnTo>
                    <a:pt x="703" y="383"/>
                  </a:lnTo>
                  <a:lnTo>
                    <a:pt x="710" y="375"/>
                  </a:lnTo>
                  <a:lnTo>
                    <a:pt x="716" y="364"/>
                  </a:lnTo>
                  <a:lnTo>
                    <a:pt x="722" y="354"/>
                  </a:lnTo>
                  <a:lnTo>
                    <a:pt x="730" y="332"/>
                  </a:lnTo>
                  <a:lnTo>
                    <a:pt x="733" y="309"/>
                  </a:lnTo>
                  <a:lnTo>
                    <a:pt x="732" y="285"/>
                  </a:lnTo>
                  <a:lnTo>
                    <a:pt x="726" y="263"/>
                  </a:lnTo>
                  <a:lnTo>
                    <a:pt x="659" y="79"/>
                  </a:lnTo>
                  <a:lnTo>
                    <a:pt x="654" y="68"/>
                  </a:lnTo>
                  <a:lnTo>
                    <a:pt x="649" y="57"/>
                  </a:lnTo>
                  <a:lnTo>
                    <a:pt x="643" y="47"/>
                  </a:lnTo>
                  <a:lnTo>
                    <a:pt x="635" y="38"/>
                  </a:lnTo>
                  <a:lnTo>
                    <a:pt x="626" y="30"/>
                  </a:lnTo>
                  <a:lnTo>
                    <a:pt x="618" y="23"/>
                  </a:lnTo>
                  <a:lnTo>
                    <a:pt x="608" y="17"/>
                  </a:lnTo>
                  <a:lnTo>
                    <a:pt x="598" y="11"/>
                  </a:lnTo>
                  <a:lnTo>
                    <a:pt x="588" y="7"/>
                  </a:lnTo>
                  <a:lnTo>
                    <a:pt x="576" y="4"/>
                  </a:lnTo>
                  <a:lnTo>
                    <a:pt x="565" y="1"/>
                  </a:lnTo>
                  <a:lnTo>
                    <a:pt x="554" y="1"/>
                  </a:lnTo>
                  <a:lnTo>
                    <a:pt x="542" y="0"/>
                  </a:lnTo>
                  <a:lnTo>
                    <a:pt x="530" y="1"/>
                  </a:lnTo>
                  <a:lnTo>
                    <a:pt x="519" y="4"/>
                  </a:lnTo>
                  <a:lnTo>
                    <a:pt x="507" y="7"/>
                  </a:lnTo>
                  <a:lnTo>
                    <a:pt x="127" y="146"/>
                  </a:lnTo>
                  <a:lnTo>
                    <a:pt x="117" y="151"/>
                  </a:lnTo>
                  <a:lnTo>
                    <a:pt x="106" y="156"/>
                  </a:lnTo>
                  <a:lnTo>
                    <a:pt x="96" y="163"/>
                  </a:lnTo>
                  <a:lnTo>
                    <a:pt x="87" y="170"/>
                  </a:lnTo>
                  <a:lnTo>
                    <a:pt x="80" y="178"/>
                  </a:lnTo>
                  <a:lnTo>
                    <a:pt x="72" y="187"/>
                  </a:lnTo>
                  <a:lnTo>
                    <a:pt x="65" y="197"/>
                  </a:lnTo>
                  <a:lnTo>
                    <a:pt x="60" y="208"/>
                  </a:lnTo>
                  <a:lnTo>
                    <a:pt x="52" y="230"/>
                  </a:lnTo>
                  <a:lnTo>
                    <a:pt x="49" y="252"/>
                  </a:lnTo>
                  <a:lnTo>
                    <a:pt x="51" y="276"/>
                  </a:lnTo>
                  <a:lnTo>
                    <a:pt x="56" y="299"/>
                  </a:lnTo>
                  <a:lnTo>
                    <a:pt x="83" y="372"/>
                  </a:lnTo>
                  <a:lnTo>
                    <a:pt x="0" y="555"/>
                  </a:lnTo>
                  <a:lnTo>
                    <a:pt x="17" y="556"/>
                  </a:lnTo>
                  <a:lnTo>
                    <a:pt x="33" y="559"/>
                  </a:lnTo>
                  <a:lnTo>
                    <a:pt x="49" y="564"/>
                  </a:lnTo>
                  <a:lnTo>
                    <a:pt x="64" y="570"/>
                  </a:lnTo>
                  <a:lnTo>
                    <a:pt x="78" y="577"/>
                  </a:lnTo>
                  <a:lnTo>
                    <a:pt x="91" y="586"/>
                  </a:lnTo>
                  <a:lnTo>
                    <a:pt x="104" y="595"/>
                  </a:lnTo>
                  <a:lnTo>
                    <a:pt x="116" y="606"/>
                  </a:lnTo>
                  <a:lnTo>
                    <a:pt x="126" y="618"/>
                  </a:lnTo>
                  <a:lnTo>
                    <a:pt x="135" y="631"/>
                  </a:lnTo>
                  <a:lnTo>
                    <a:pt x="144" y="645"/>
                  </a:lnTo>
                  <a:lnTo>
                    <a:pt x="151" y="659"/>
                  </a:lnTo>
                  <a:lnTo>
                    <a:pt x="156" y="675"/>
                  </a:lnTo>
                  <a:lnTo>
                    <a:pt x="160" y="690"/>
                  </a:lnTo>
                  <a:lnTo>
                    <a:pt x="163" y="707"/>
                  </a:lnTo>
                  <a:lnTo>
                    <a:pt x="163" y="724"/>
                  </a:lnTo>
                  <a:lnTo>
                    <a:pt x="163" y="733"/>
                  </a:lnTo>
                  <a:lnTo>
                    <a:pt x="163" y="741"/>
                  </a:lnTo>
                  <a:lnTo>
                    <a:pt x="161" y="750"/>
                  </a:lnTo>
                  <a:lnTo>
                    <a:pt x="160" y="759"/>
                  </a:lnTo>
                  <a:lnTo>
                    <a:pt x="163" y="758"/>
                  </a:lnTo>
                  <a:lnTo>
                    <a:pt x="166" y="757"/>
                  </a:lnTo>
                  <a:lnTo>
                    <a:pt x="169" y="757"/>
                  </a:lnTo>
                  <a:lnTo>
                    <a:pt x="172" y="757"/>
                  </a:lnTo>
                  <a:lnTo>
                    <a:pt x="175" y="756"/>
                  </a:lnTo>
                  <a:lnTo>
                    <a:pt x="178" y="756"/>
                  </a:lnTo>
                  <a:lnTo>
                    <a:pt x="181" y="756"/>
                  </a:lnTo>
                  <a:lnTo>
                    <a:pt x="184" y="756"/>
                  </a:lnTo>
                  <a:lnTo>
                    <a:pt x="198" y="757"/>
                  </a:lnTo>
                  <a:lnTo>
                    <a:pt x="210" y="759"/>
                  </a:lnTo>
                  <a:lnTo>
                    <a:pt x="223" y="762"/>
                  </a:lnTo>
                  <a:lnTo>
                    <a:pt x="235" y="766"/>
                  </a:lnTo>
                  <a:lnTo>
                    <a:pt x="247" y="772"/>
                  </a:lnTo>
                  <a:lnTo>
                    <a:pt x="257" y="778"/>
                  </a:lnTo>
                  <a:lnTo>
                    <a:pt x="268" y="786"/>
                  </a:lnTo>
                  <a:lnTo>
                    <a:pt x="276" y="795"/>
                  </a:lnTo>
                  <a:lnTo>
                    <a:pt x="285" y="804"/>
                  </a:lnTo>
                  <a:lnTo>
                    <a:pt x="293" y="814"/>
                  </a:lnTo>
                  <a:lnTo>
                    <a:pt x="299" y="825"/>
                  </a:lnTo>
                  <a:lnTo>
                    <a:pt x="305" y="836"/>
                  </a:lnTo>
                  <a:lnTo>
                    <a:pt x="309" y="848"/>
                  </a:lnTo>
                  <a:lnTo>
                    <a:pt x="312" y="861"/>
                  </a:lnTo>
                  <a:lnTo>
                    <a:pt x="314" y="874"/>
                  </a:lnTo>
                  <a:lnTo>
                    <a:pt x="315" y="887"/>
                  </a:lnTo>
                  <a:lnTo>
                    <a:pt x="313" y="913"/>
                  </a:lnTo>
                  <a:lnTo>
                    <a:pt x="309" y="930"/>
                  </a:lnTo>
                  <a:lnTo>
                    <a:pt x="306" y="941"/>
                  </a:lnTo>
                  <a:lnTo>
                    <a:pt x="304" y="944"/>
                  </a:lnTo>
                  <a:lnTo>
                    <a:pt x="824" y="1185"/>
                  </a:lnTo>
                  <a:lnTo>
                    <a:pt x="1068" y="646"/>
                  </a:lnTo>
                  <a:lnTo>
                    <a:pt x="598" y="4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5" name="Freeform 5"/>
            <p:cNvSpPr>
              <a:spLocks/>
            </p:cNvSpPr>
            <p:nvPr userDrawn="1"/>
          </p:nvSpPr>
          <p:spPr bwMode="auto">
            <a:xfrm>
              <a:off x="583" y="637"/>
              <a:ext cx="273" cy="382"/>
            </a:xfrm>
            <a:custGeom>
              <a:avLst/>
              <a:gdLst>
                <a:gd name="T0" fmla="*/ 272 w 273"/>
                <a:gd name="T1" fmla="*/ 135 h 382"/>
                <a:gd name="T2" fmla="*/ 269 w 273"/>
                <a:gd name="T3" fmla="*/ 92 h 382"/>
                <a:gd name="T4" fmla="*/ 251 w 273"/>
                <a:gd name="T5" fmla="*/ 63 h 382"/>
                <a:gd name="T6" fmla="*/ 227 w 273"/>
                <a:gd name="T7" fmla="*/ 43 h 382"/>
                <a:gd name="T8" fmla="*/ 227 w 273"/>
                <a:gd name="T9" fmla="*/ 8 h 382"/>
                <a:gd name="T10" fmla="*/ 196 w 273"/>
                <a:gd name="T11" fmla="*/ 27 h 382"/>
                <a:gd name="T12" fmla="*/ 174 w 273"/>
                <a:gd name="T13" fmla="*/ 20 h 382"/>
                <a:gd name="T14" fmla="*/ 153 w 273"/>
                <a:gd name="T15" fmla="*/ 18 h 382"/>
                <a:gd name="T16" fmla="*/ 135 w 273"/>
                <a:gd name="T17" fmla="*/ 20 h 382"/>
                <a:gd name="T18" fmla="*/ 118 w 273"/>
                <a:gd name="T19" fmla="*/ 26 h 382"/>
                <a:gd name="T20" fmla="*/ 103 w 273"/>
                <a:gd name="T21" fmla="*/ 35 h 382"/>
                <a:gd name="T22" fmla="*/ 89 w 273"/>
                <a:gd name="T23" fmla="*/ 46 h 382"/>
                <a:gd name="T24" fmla="*/ 78 w 273"/>
                <a:gd name="T25" fmla="*/ 60 h 382"/>
                <a:gd name="T26" fmla="*/ 70 w 273"/>
                <a:gd name="T27" fmla="*/ 76 h 382"/>
                <a:gd name="T28" fmla="*/ 63 w 273"/>
                <a:gd name="T29" fmla="*/ 116 h 382"/>
                <a:gd name="T30" fmla="*/ 73 w 273"/>
                <a:gd name="T31" fmla="*/ 149 h 382"/>
                <a:gd name="T32" fmla="*/ 95 w 273"/>
                <a:gd name="T33" fmla="*/ 176 h 382"/>
                <a:gd name="T34" fmla="*/ 122 w 273"/>
                <a:gd name="T35" fmla="*/ 200 h 382"/>
                <a:gd name="T36" fmla="*/ 75 w 273"/>
                <a:gd name="T37" fmla="*/ 280 h 382"/>
                <a:gd name="T38" fmla="*/ 63 w 273"/>
                <a:gd name="T39" fmla="*/ 265 h 382"/>
                <a:gd name="T40" fmla="*/ 60 w 273"/>
                <a:gd name="T41" fmla="*/ 248 h 382"/>
                <a:gd name="T42" fmla="*/ 64 w 273"/>
                <a:gd name="T43" fmla="*/ 228 h 382"/>
                <a:gd name="T44" fmla="*/ 12 w 273"/>
                <a:gd name="T45" fmla="*/ 194 h 382"/>
                <a:gd name="T46" fmla="*/ 0 w 273"/>
                <a:gd name="T47" fmla="*/ 237 h 382"/>
                <a:gd name="T48" fmla="*/ 4 w 273"/>
                <a:gd name="T49" fmla="*/ 273 h 382"/>
                <a:gd name="T50" fmla="*/ 26 w 273"/>
                <a:gd name="T51" fmla="*/ 305 h 382"/>
                <a:gd name="T52" fmla="*/ 65 w 273"/>
                <a:gd name="T53" fmla="*/ 333 h 382"/>
                <a:gd name="T54" fmla="*/ 67 w 273"/>
                <a:gd name="T55" fmla="*/ 382 h 382"/>
                <a:gd name="T56" fmla="*/ 97 w 273"/>
                <a:gd name="T57" fmla="*/ 345 h 382"/>
                <a:gd name="T58" fmla="*/ 121 w 273"/>
                <a:gd name="T59" fmla="*/ 349 h 382"/>
                <a:gd name="T60" fmla="*/ 143 w 273"/>
                <a:gd name="T61" fmla="*/ 348 h 382"/>
                <a:gd name="T62" fmla="*/ 162 w 273"/>
                <a:gd name="T63" fmla="*/ 343 h 382"/>
                <a:gd name="T64" fmla="*/ 178 w 273"/>
                <a:gd name="T65" fmla="*/ 335 h 382"/>
                <a:gd name="T66" fmla="*/ 192 w 273"/>
                <a:gd name="T67" fmla="*/ 324 h 382"/>
                <a:gd name="T68" fmla="*/ 203 w 273"/>
                <a:gd name="T69" fmla="*/ 312 h 382"/>
                <a:gd name="T70" fmla="*/ 212 w 273"/>
                <a:gd name="T71" fmla="*/ 297 h 382"/>
                <a:gd name="T72" fmla="*/ 220 w 273"/>
                <a:gd name="T73" fmla="*/ 279 h 382"/>
                <a:gd name="T74" fmla="*/ 224 w 273"/>
                <a:gd name="T75" fmla="*/ 244 h 382"/>
                <a:gd name="T76" fmla="*/ 215 w 273"/>
                <a:gd name="T77" fmla="*/ 216 h 382"/>
                <a:gd name="T78" fmla="*/ 206 w 273"/>
                <a:gd name="T79" fmla="*/ 203 h 382"/>
                <a:gd name="T80" fmla="*/ 193 w 273"/>
                <a:gd name="T81" fmla="*/ 187 h 382"/>
                <a:gd name="T82" fmla="*/ 174 w 273"/>
                <a:gd name="T83" fmla="*/ 169 h 382"/>
                <a:gd name="T84" fmla="*/ 196 w 273"/>
                <a:gd name="T85" fmla="*/ 80 h 382"/>
                <a:gd name="T86" fmla="*/ 207 w 273"/>
                <a:gd name="T87" fmla="*/ 87 h 382"/>
                <a:gd name="T88" fmla="*/ 215 w 273"/>
                <a:gd name="T89" fmla="*/ 97 h 382"/>
                <a:gd name="T90" fmla="*/ 217 w 273"/>
                <a:gd name="T91" fmla="*/ 114 h 382"/>
                <a:gd name="T92" fmla="*/ 211 w 273"/>
                <a:gd name="T93" fmla="*/ 138 h 3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3" h="382">
                  <a:moveTo>
                    <a:pt x="265" y="161"/>
                  </a:moveTo>
                  <a:lnTo>
                    <a:pt x="272" y="135"/>
                  </a:lnTo>
                  <a:lnTo>
                    <a:pt x="273" y="112"/>
                  </a:lnTo>
                  <a:lnTo>
                    <a:pt x="269" y="92"/>
                  </a:lnTo>
                  <a:lnTo>
                    <a:pt x="261" y="76"/>
                  </a:lnTo>
                  <a:lnTo>
                    <a:pt x="251" y="63"/>
                  </a:lnTo>
                  <a:lnTo>
                    <a:pt x="239" y="51"/>
                  </a:lnTo>
                  <a:lnTo>
                    <a:pt x="227" y="43"/>
                  </a:lnTo>
                  <a:lnTo>
                    <a:pt x="215" y="36"/>
                  </a:lnTo>
                  <a:lnTo>
                    <a:pt x="227" y="8"/>
                  </a:lnTo>
                  <a:lnTo>
                    <a:pt x="208" y="0"/>
                  </a:lnTo>
                  <a:lnTo>
                    <a:pt x="196" y="27"/>
                  </a:lnTo>
                  <a:lnTo>
                    <a:pt x="184" y="23"/>
                  </a:lnTo>
                  <a:lnTo>
                    <a:pt x="174" y="20"/>
                  </a:lnTo>
                  <a:lnTo>
                    <a:pt x="163" y="18"/>
                  </a:lnTo>
                  <a:lnTo>
                    <a:pt x="153" y="18"/>
                  </a:lnTo>
                  <a:lnTo>
                    <a:pt x="144" y="18"/>
                  </a:lnTo>
                  <a:lnTo>
                    <a:pt x="135" y="20"/>
                  </a:lnTo>
                  <a:lnTo>
                    <a:pt x="126" y="22"/>
                  </a:lnTo>
                  <a:lnTo>
                    <a:pt x="118" y="26"/>
                  </a:lnTo>
                  <a:lnTo>
                    <a:pt x="110" y="30"/>
                  </a:lnTo>
                  <a:lnTo>
                    <a:pt x="103" y="35"/>
                  </a:lnTo>
                  <a:lnTo>
                    <a:pt x="95" y="40"/>
                  </a:lnTo>
                  <a:lnTo>
                    <a:pt x="89" y="46"/>
                  </a:lnTo>
                  <a:lnTo>
                    <a:pt x="84" y="53"/>
                  </a:lnTo>
                  <a:lnTo>
                    <a:pt x="78" y="60"/>
                  </a:lnTo>
                  <a:lnTo>
                    <a:pt x="74" y="68"/>
                  </a:lnTo>
                  <a:lnTo>
                    <a:pt x="70" y="76"/>
                  </a:lnTo>
                  <a:lnTo>
                    <a:pt x="63" y="97"/>
                  </a:lnTo>
                  <a:lnTo>
                    <a:pt x="63" y="116"/>
                  </a:lnTo>
                  <a:lnTo>
                    <a:pt x="66" y="133"/>
                  </a:lnTo>
                  <a:lnTo>
                    <a:pt x="73" y="149"/>
                  </a:lnTo>
                  <a:lnTo>
                    <a:pt x="83" y="163"/>
                  </a:lnTo>
                  <a:lnTo>
                    <a:pt x="95" y="176"/>
                  </a:lnTo>
                  <a:lnTo>
                    <a:pt x="108" y="188"/>
                  </a:lnTo>
                  <a:lnTo>
                    <a:pt x="122" y="200"/>
                  </a:lnTo>
                  <a:lnTo>
                    <a:pt x="84" y="288"/>
                  </a:lnTo>
                  <a:lnTo>
                    <a:pt x="75" y="280"/>
                  </a:lnTo>
                  <a:lnTo>
                    <a:pt x="67" y="273"/>
                  </a:lnTo>
                  <a:lnTo>
                    <a:pt x="63" y="265"/>
                  </a:lnTo>
                  <a:lnTo>
                    <a:pt x="61" y="257"/>
                  </a:lnTo>
                  <a:lnTo>
                    <a:pt x="60" y="248"/>
                  </a:lnTo>
                  <a:lnTo>
                    <a:pt x="61" y="239"/>
                  </a:lnTo>
                  <a:lnTo>
                    <a:pt x="64" y="228"/>
                  </a:lnTo>
                  <a:lnTo>
                    <a:pt x="67" y="218"/>
                  </a:lnTo>
                  <a:lnTo>
                    <a:pt x="12" y="194"/>
                  </a:lnTo>
                  <a:lnTo>
                    <a:pt x="4" y="216"/>
                  </a:lnTo>
                  <a:lnTo>
                    <a:pt x="0" y="237"/>
                  </a:lnTo>
                  <a:lnTo>
                    <a:pt x="0" y="256"/>
                  </a:lnTo>
                  <a:lnTo>
                    <a:pt x="4" y="273"/>
                  </a:lnTo>
                  <a:lnTo>
                    <a:pt x="13" y="289"/>
                  </a:lnTo>
                  <a:lnTo>
                    <a:pt x="26" y="305"/>
                  </a:lnTo>
                  <a:lnTo>
                    <a:pt x="43" y="319"/>
                  </a:lnTo>
                  <a:lnTo>
                    <a:pt x="65" y="333"/>
                  </a:lnTo>
                  <a:lnTo>
                    <a:pt x="48" y="374"/>
                  </a:lnTo>
                  <a:lnTo>
                    <a:pt x="67" y="382"/>
                  </a:lnTo>
                  <a:lnTo>
                    <a:pt x="84" y="340"/>
                  </a:lnTo>
                  <a:lnTo>
                    <a:pt x="97" y="345"/>
                  </a:lnTo>
                  <a:lnTo>
                    <a:pt x="110" y="348"/>
                  </a:lnTo>
                  <a:lnTo>
                    <a:pt x="121" y="349"/>
                  </a:lnTo>
                  <a:lnTo>
                    <a:pt x="132" y="349"/>
                  </a:lnTo>
                  <a:lnTo>
                    <a:pt x="143" y="348"/>
                  </a:lnTo>
                  <a:lnTo>
                    <a:pt x="153" y="346"/>
                  </a:lnTo>
                  <a:lnTo>
                    <a:pt x="162" y="343"/>
                  </a:lnTo>
                  <a:lnTo>
                    <a:pt x="171" y="340"/>
                  </a:lnTo>
                  <a:lnTo>
                    <a:pt x="178" y="335"/>
                  </a:lnTo>
                  <a:lnTo>
                    <a:pt x="185" y="330"/>
                  </a:lnTo>
                  <a:lnTo>
                    <a:pt x="192" y="324"/>
                  </a:lnTo>
                  <a:lnTo>
                    <a:pt x="198" y="318"/>
                  </a:lnTo>
                  <a:lnTo>
                    <a:pt x="203" y="312"/>
                  </a:lnTo>
                  <a:lnTo>
                    <a:pt x="208" y="304"/>
                  </a:lnTo>
                  <a:lnTo>
                    <a:pt x="212" y="297"/>
                  </a:lnTo>
                  <a:lnTo>
                    <a:pt x="216" y="290"/>
                  </a:lnTo>
                  <a:lnTo>
                    <a:pt x="220" y="279"/>
                  </a:lnTo>
                  <a:lnTo>
                    <a:pt x="224" y="264"/>
                  </a:lnTo>
                  <a:lnTo>
                    <a:pt x="224" y="244"/>
                  </a:lnTo>
                  <a:lnTo>
                    <a:pt x="218" y="222"/>
                  </a:lnTo>
                  <a:lnTo>
                    <a:pt x="215" y="216"/>
                  </a:lnTo>
                  <a:lnTo>
                    <a:pt x="211" y="210"/>
                  </a:lnTo>
                  <a:lnTo>
                    <a:pt x="206" y="203"/>
                  </a:lnTo>
                  <a:lnTo>
                    <a:pt x="200" y="196"/>
                  </a:lnTo>
                  <a:lnTo>
                    <a:pt x="193" y="187"/>
                  </a:lnTo>
                  <a:lnTo>
                    <a:pt x="184" y="179"/>
                  </a:lnTo>
                  <a:lnTo>
                    <a:pt x="174" y="169"/>
                  </a:lnTo>
                  <a:lnTo>
                    <a:pt x="162" y="158"/>
                  </a:lnTo>
                  <a:lnTo>
                    <a:pt x="196" y="80"/>
                  </a:lnTo>
                  <a:lnTo>
                    <a:pt x="202" y="83"/>
                  </a:lnTo>
                  <a:lnTo>
                    <a:pt x="207" y="87"/>
                  </a:lnTo>
                  <a:lnTo>
                    <a:pt x="211" y="91"/>
                  </a:lnTo>
                  <a:lnTo>
                    <a:pt x="215" y="97"/>
                  </a:lnTo>
                  <a:lnTo>
                    <a:pt x="216" y="104"/>
                  </a:lnTo>
                  <a:lnTo>
                    <a:pt x="217" y="114"/>
                  </a:lnTo>
                  <a:lnTo>
                    <a:pt x="215" y="124"/>
                  </a:lnTo>
                  <a:lnTo>
                    <a:pt x="211" y="138"/>
                  </a:lnTo>
                  <a:lnTo>
                    <a:pt x="265" y="161"/>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6" name="Freeform 6"/>
            <p:cNvSpPr>
              <a:spLocks/>
            </p:cNvSpPr>
            <p:nvPr userDrawn="1"/>
          </p:nvSpPr>
          <p:spPr bwMode="auto">
            <a:xfrm>
              <a:off x="706" y="706"/>
              <a:ext cx="54" cy="76"/>
            </a:xfrm>
            <a:custGeom>
              <a:avLst/>
              <a:gdLst>
                <a:gd name="T0" fmla="*/ 23 w 54"/>
                <a:gd name="T1" fmla="*/ 76 h 76"/>
                <a:gd name="T2" fmla="*/ 17 w 54"/>
                <a:gd name="T3" fmla="*/ 71 h 76"/>
                <a:gd name="T4" fmla="*/ 12 w 54"/>
                <a:gd name="T5" fmla="*/ 66 h 76"/>
                <a:gd name="T6" fmla="*/ 7 w 54"/>
                <a:gd name="T7" fmla="*/ 60 h 76"/>
                <a:gd name="T8" fmla="*/ 3 w 54"/>
                <a:gd name="T9" fmla="*/ 54 h 76"/>
                <a:gd name="T10" fmla="*/ 0 w 54"/>
                <a:gd name="T11" fmla="*/ 47 h 76"/>
                <a:gd name="T12" fmla="*/ 0 w 54"/>
                <a:gd name="T13" fmla="*/ 39 h 76"/>
                <a:gd name="T14" fmla="*/ 1 w 54"/>
                <a:gd name="T15" fmla="*/ 30 h 76"/>
                <a:gd name="T16" fmla="*/ 4 w 54"/>
                <a:gd name="T17" fmla="*/ 21 h 76"/>
                <a:gd name="T18" fmla="*/ 7 w 54"/>
                <a:gd name="T19" fmla="*/ 15 h 76"/>
                <a:gd name="T20" fmla="*/ 11 w 54"/>
                <a:gd name="T21" fmla="*/ 10 h 76"/>
                <a:gd name="T22" fmla="*/ 15 w 54"/>
                <a:gd name="T23" fmla="*/ 6 h 76"/>
                <a:gd name="T24" fmla="*/ 21 w 54"/>
                <a:gd name="T25" fmla="*/ 3 h 76"/>
                <a:gd name="T26" fmla="*/ 28 w 54"/>
                <a:gd name="T27" fmla="*/ 1 h 76"/>
                <a:gd name="T28" fmla="*/ 36 w 54"/>
                <a:gd name="T29" fmla="*/ 0 h 76"/>
                <a:gd name="T30" fmla="*/ 44 w 54"/>
                <a:gd name="T31" fmla="*/ 1 h 76"/>
                <a:gd name="T32" fmla="*/ 54 w 54"/>
                <a:gd name="T33" fmla="*/ 3 h 76"/>
                <a:gd name="T34" fmla="*/ 23 w 54"/>
                <a:gd name="T35" fmla="*/ 7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76">
                  <a:moveTo>
                    <a:pt x="23" y="76"/>
                  </a:moveTo>
                  <a:lnTo>
                    <a:pt x="17" y="71"/>
                  </a:lnTo>
                  <a:lnTo>
                    <a:pt x="12" y="66"/>
                  </a:lnTo>
                  <a:lnTo>
                    <a:pt x="7" y="60"/>
                  </a:lnTo>
                  <a:lnTo>
                    <a:pt x="3" y="54"/>
                  </a:lnTo>
                  <a:lnTo>
                    <a:pt x="0" y="47"/>
                  </a:lnTo>
                  <a:lnTo>
                    <a:pt x="0" y="39"/>
                  </a:lnTo>
                  <a:lnTo>
                    <a:pt x="1" y="30"/>
                  </a:lnTo>
                  <a:lnTo>
                    <a:pt x="4" y="21"/>
                  </a:lnTo>
                  <a:lnTo>
                    <a:pt x="7" y="15"/>
                  </a:lnTo>
                  <a:lnTo>
                    <a:pt x="11" y="10"/>
                  </a:lnTo>
                  <a:lnTo>
                    <a:pt x="15" y="6"/>
                  </a:lnTo>
                  <a:lnTo>
                    <a:pt x="21" y="3"/>
                  </a:lnTo>
                  <a:lnTo>
                    <a:pt x="28" y="1"/>
                  </a:lnTo>
                  <a:lnTo>
                    <a:pt x="36" y="0"/>
                  </a:lnTo>
                  <a:lnTo>
                    <a:pt x="44" y="1"/>
                  </a:lnTo>
                  <a:lnTo>
                    <a:pt x="54" y="3"/>
                  </a:lnTo>
                  <a:lnTo>
                    <a:pt x="23" y="76"/>
                  </a:lnTo>
                  <a:close/>
                </a:path>
              </a:pathLst>
            </a:custGeom>
            <a:solidFill>
              <a:srgbClr val="3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7" name="Freeform 7"/>
            <p:cNvSpPr>
              <a:spLocks/>
            </p:cNvSpPr>
            <p:nvPr userDrawn="1"/>
          </p:nvSpPr>
          <p:spPr bwMode="auto">
            <a:xfrm>
              <a:off x="686" y="852"/>
              <a:ext cx="58" cy="83"/>
            </a:xfrm>
            <a:custGeom>
              <a:avLst/>
              <a:gdLst>
                <a:gd name="T0" fmla="*/ 35 w 58"/>
                <a:gd name="T1" fmla="*/ 0 h 83"/>
                <a:gd name="T2" fmla="*/ 40 w 58"/>
                <a:gd name="T3" fmla="*/ 5 h 83"/>
                <a:gd name="T4" fmla="*/ 46 w 58"/>
                <a:gd name="T5" fmla="*/ 10 h 83"/>
                <a:gd name="T6" fmla="*/ 50 w 58"/>
                <a:gd name="T7" fmla="*/ 16 h 83"/>
                <a:gd name="T8" fmla="*/ 54 w 58"/>
                <a:gd name="T9" fmla="*/ 23 h 83"/>
                <a:gd name="T10" fmla="*/ 57 w 58"/>
                <a:gd name="T11" fmla="*/ 31 h 83"/>
                <a:gd name="T12" fmla="*/ 58 w 58"/>
                <a:gd name="T13" fmla="*/ 39 h 83"/>
                <a:gd name="T14" fmla="*/ 57 w 58"/>
                <a:gd name="T15" fmla="*/ 47 h 83"/>
                <a:gd name="T16" fmla="*/ 55 w 58"/>
                <a:gd name="T17" fmla="*/ 56 h 83"/>
                <a:gd name="T18" fmla="*/ 49 w 58"/>
                <a:gd name="T19" fmla="*/ 67 h 83"/>
                <a:gd name="T20" fmla="*/ 43 w 58"/>
                <a:gd name="T21" fmla="*/ 74 h 83"/>
                <a:gd name="T22" fmla="*/ 35 w 58"/>
                <a:gd name="T23" fmla="*/ 79 h 83"/>
                <a:gd name="T24" fmla="*/ 28 w 58"/>
                <a:gd name="T25" fmla="*/ 82 h 83"/>
                <a:gd name="T26" fmla="*/ 20 w 58"/>
                <a:gd name="T27" fmla="*/ 83 h 83"/>
                <a:gd name="T28" fmla="*/ 13 w 58"/>
                <a:gd name="T29" fmla="*/ 83 h 83"/>
                <a:gd name="T30" fmla="*/ 6 w 58"/>
                <a:gd name="T31" fmla="*/ 83 h 83"/>
                <a:gd name="T32" fmla="*/ 0 w 58"/>
                <a:gd name="T33" fmla="*/ 81 h 83"/>
                <a:gd name="T34" fmla="*/ 35 w 58"/>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83">
                  <a:moveTo>
                    <a:pt x="35" y="0"/>
                  </a:moveTo>
                  <a:lnTo>
                    <a:pt x="40" y="5"/>
                  </a:lnTo>
                  <a:lnTo>
                    <a:pt x="46" y="10"/>
                  </a:lnTo>
                  <a:lnTo>
                    <a:pt x="50" y="16"/>
                  </a:lnTo>
                  <a:lnTo>
                    <a:pt x="54" y="23"/>
                  </a:lnTo>
                  <a:lnTo>
                    <a:pt x="57" y="31"/>
                  </a:lnTo>
                  <a:lnTo>
                    <a:pt x="58" y="39"/>
                  </a:lnTo>
                  <a:lnTo>
                    <a:pt x="57" y="47"/>
                  </a:lnTo>
                  <a:lnTo>
                    <a:pt x="55" y="56"/>
                  </a:lnTo>
                  <a:lnTo>
                    <a:pt x="49" y="67"/>
                  </a:lnTo>
                  <a:lnTo>
                    <a:pt x="43" y="74"/>
                  </a:lnTo>
                  <a:lnTo>
                    <a:pt x="35" y="79"/>
                  </a:lnTo>
                  <a:lnTo>
                    <a:pt x="28" y="82"/>
                  </a:lnTo>
                  <a:lnTo>
                    <a:pt x="20" y="83"/>
                  </a:lnTo>
                  <a:lnTo>
                    <a:pt x="13" y="83"/>
                  </a:lnTo>
                  <a:lnTo>
                    <a:pt x="6" y="83"/>
                  </a:lnTo>
                  <a:lnTo>
                    <a:pt x="0" y="81"/>
                  </a:lnTo>
                  <a:lnTo>
                    <a:pt x="35" y="0"/>
                  </a:lnTo>
                  <a:close/>
                </a:path>
              </a:pathLst>
            </a:custGeom>
            <a:solidFill>
              <a:srgbClr val="3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 name="Freeform 8"/>
            <p:cNvSpPr>
              <a:spLocks/>
            </p:cNvSpPr>
            <p:nvPr userDrawn="1"/>
          </p:nvSpPr>
          <p:spPr bwMode="auto">
            <a:xfrm>
              <a:off x="293" y="145"/>
              <a:ext cx="546" cy="257"/>
            </a:xfrm>
            <a:custGeom>
              <a:avLst/>
              <a:gdLst>
                <a:gd name="T0" fmla="*/ 8 w 546"/>
                <a:gd name="T1" fmla="*/ 188 h 257"/>
                <a:gd name="T2" fmla="*/ 12 w 546"/>
                <a:gd name="T3" fmla="*/ 181 h 257"/>
                <a:gd name="T4" fmla="*/ 16 w 546"/>
                <a:gd name="T5" fmla="*/ 174 h 257"/>
                <a:gd name="T6" fmla="*/ 22 w 546"/>
                <a:gd name="T7" fmla="*/ 167 h 257"/>
                <a:gd name="T8" fmla="*/ 28 w 546"/>
                <a:gd name="T9" fmla="*/ 161 h 257"/>
                <a:gd name="T10" fmla="*/ 34 w 546"/>
                <a:gd name="T11" fmla="*/ 156 h 257"/>
                <a:gd name="T12" fmla="*/ 41 w 546"/>
                <a:gd name="T13" fmla="*/ 151 h 257"/>
                <a:gd name="T14" fmla="*/ 48 w 546"/>
                <a:gd name="T15" fmla="*/ 147 h 257"/>
                <a:gd name="T16" fmla="*/ 56 w 546"/>
                <a:gd name="T17" fmla="*/ 144 h 257"/>
                <a:gd name="T18" fmla="*/ 436 w 546"/>
                <a:gd name="T19" fmla="*/ 5 h 257"/>
                <a:gd name="T20" fmla="*/ 444 w 546"/>
                <a:gd name="T21" fmla="*/ 3 h 257"/>
                <a:gd name="T22" fmla="*/ 452 w 546"/>
                <a:gd name="T23" fmla="*/ 1 h 257"/>
                <a:gd name="T24" fmla="*/ 461 w 546"/>
                <a:gd name="T25" fmla="*/ 0 h 257"/>
                <a:gd name="T26" fmla="*/ 469 w 546"/>
                <a:gd name="T27" fmla="*/ 0 h 257"/>
                <a:gd name="T28" fmla="*/ 477 w 546"/>
                <a:gd name="T29" fmla="*/ 1 h 257"/>
                <a:gd name="T30" fmla="*/ 485 w 546"/>
                <a:gd name="T31" fmla="*/ 3 h 257"/>
                <a:gd name="T32" fmla="*/ 493 w 546"/>
                <a:gd name="T33" fmla="*/ 5 h 257"/>
                <a:gd name="T34" fmla="*/ 501 w 546"/>
                <a:gd name="T35" fmla="*/ 8 h 257"/>
                <a:gd name="T36" fmla="*/ 508 w 546"/>
                <a:gd name="T37" fmla="*/ 12 h 257"/>
                <a:gd name="T38" fmla="*/ 515 w 546"/>
                <a:gd name="T39" fmla="*/ 16 h 257"/>
                <a:gd name="T40" fmla="*/ 521 w 546"/>
                <a:gd name="T41" fmla="*/ 22 h 257"/>
                <a:gd name="T42" fmla="*/ 527 w 546"/>
                <a:gd name="T43" fmla="*/ 28 h 257"/>
                <a:gd name="T44" fmla="*/ 532 w 546"/>
                <a:gd name="T45" fmla="*/ 34 h 257"/>
                <a:gd name="T46" fmla="*/ 537 w 546"/>
                <a:gd name="T47" fmla="*/ 41 h 257"/>
                <a:gd name="T48" fmla="*/ 541 w 546"/>
                <a:gd name="T49" fmla="*/ 49 h 257"/>
                <a:gd name="T50" fmla="*/ 545 w 546"/>
                <a:gd name="T51" fmla="*/ 56 h 257"/>
                <a:gd name="T52" fmla="*/ 546 w 546"/>
                <a:gd name="T53" fmla="*/ 60 h 257"/>
                <a:gd name="T54" fmla="*/ 7 w 546"/>
                <a:gd name="T55" fmla="*/ 257 h 257"/>
                <a:gd name="T56" fmla="*/ 5 w 546"/>
                <a:gd name="T57" fmla="*/ 253 h 257"/>
                <a:gd name="T58" fmla="*/ 1 w 546"/>
                <a:gd name="T59" fmla="*/ 237 h 257"/>
                <a:gd name="T60" fmla="*/ 0 w 546"/>
                <a:gd name="T61" fmla="*/ 220 h 257"/>
                <a:gd name="T62" fmla="*/ 3 w 546"/>
                <a:gd name="T63" fmla="*/ 203 h 257"/>
                <a:gd name="T64" fmla="*/ 8 w 546"/>
                <a:gd name="T65" fmla="*/ 188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6" h="257">
                  <a:moveTo>
                    <a:pt x="8" y="188"/>
                  </a:moveTo>
                  <a:lnTo>
                    <a:pt x="12" y="181"/>
                  </a:lnTo>
                  <a:lnTo>
                    <a:pt x="16" y="174"/>
                  </a:lnTo>
                  <a:lnTo>
                    <a:pt x="22" y="167"/>
                  </a:lnTo>
                  <a:lnTo>
                    <a:pt x="28" y="161"/>
                  </a:lnTo>
                  <a:lnTo>
                    <a:pt x="34" y="156"/>
                  </a:lnTo>
                  <a:lnTo>
                    <a:pt x="41" y="151"/>
                  </a:lnTo>
                  <a:lnTo>
                    <a:pt x="48" y="147"/>
                  </a:lnTo>
                  <a:lnTo>
                    <a:pt x="56" y="144"/>
                  </a:lnTo>
                  <a:lnTo>
                    <a:pt x="436" y="5"/>
                  </a:lnTo>
                  <a:lnTo>
                    <a:pt x="444" y="3"/>
                  </a:lnTo>
                  <a:lnTo>
                    <a:pt x="452" y="1"/>
                  </a:lnTo>
                  <a:lnTo>
                    <a:pt x="461" y="0"/>
                  </a:lnTo>
                  <a:lnTo>
                    <a:pt x="469" y="0"/>
                  </a:lnTo>
                  <a:lnTo>
                    <a:pt x="477" y="1"/>
                  </a:lnTo>
                  <a:lnTo>
                    <a:pt x="485" y="3"/>
                  </a:lnTo>
                  <a:lnTo>
                    <a:pt x="493" y="5"/>
                  </a:lnTo>
                  <a:lnTo>
                    <a:pt x="501" y="8"/>
                  </a:lnTo>
                  <a:lnTo>
                    <a:pt x="508" y="12"/>
                  </a:lnTo>
                  <a:lnTo>
                    <a:pt x="515" y="16"/>
                  </a:lnTo>
                  <a:lnTo>
                    <a:pt x="521" y="22"/>
                  </a:lnTo>
                  <a:lnTo>
                    <a:pt x="527" y="28"/>
                  </a:lnTo>
                  <a:lnTo>
                    <a:pt x="532" y="34"/>
                  </a:lnTo>
                  <a:lnTo>
                    <a:pt x="537" y="41"/>
                  </a:lnTo>
                  <a:lnTo>
                    <a:pt x="541" y="49"/>
                  </a:lnTo>
                  <a:lnTo>
                    <a:pt x="545" y="56"/>
                  </a:lnTo>
                  <a:lnTo>
                    <a:pt x="546" y="60"/>
                  </a:lnTo>
                  <a:lnTo>
                    <a:pt x="7" y="257"/>
                  </a:lnTo>
                  <a:lnTo>
                    <a:pt x="5" y="253"/>
                  </a:lnTo>
                  <a:lnTo>
                    <a:pt x="1" y="237"/>
                  </a:lnTo>
                  <a:lnTo>
                    <a:pt x="0" y="220"/>
                  </a:lnTo>
                  <a:lnTo>
                    <a:pt x="3" y="203"/>
                  </a:lnTo>
                  <a:lnTo>
                    <a:pt x="8" y="188"/>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9" name="Freeform 9"/>
            <p:cNvSpPr>
              <a:spLocks/>
            </p:cNvSpPr>
            <p:nvPr userDrawn="1"/>
          </p:nvSpPr>
          <p:spPr bwMode="auto">
            <a:xfrm>
              <a:off x="96" y="724"/>
              <a:ext cx="222" cy="222"/>
            </a:xfrm>
            <a:custGeom>
              <a:avLst/>
              <a:gdLst>
                <a:gd name="T0" fmla="*/ 100 w 222"/>
                <a:gd name="T1" fmla="*/ 221 h 222"/>
                <a:gd name="T2" fmla="*/ 78 w 222"/>
                <a:gd name="T3" fmla="*/ 217 h 222"/>
                <a:gd name="T4" fmla="*/ 58 w 222"/>
                <a:gd name="T5" fmla="*/ 208 h 222"/>
                <a:gd name="T6" fmla="*/ 41 w 222"/>
                <a:gd name="T7" fmla="*/ 196 h 222"/>
                <a:gd name="T8" fmla="*/ 26 w 222"/>
                <a:gd name="T9" fmla="*/ 181 h 222"/>
                <a:gd name="T10" fmla="*/ 14 w 222"/>
                <a:gd name="T11" fmla="*/ 164 h 222"/>
                <a:gd name="T12" fmla="*/ 5 w 222"/>
                <a:gd name="T13" fmla="*/ 143 h 222"/>
                <a:gd name="T14" fmla="*/ 1 w 222"/>
                <a:gd name="T15" fmla="*/ 122 h 222"/>
                <a:gd name="T16" fmla="*/ 1 w 222"/>
                <a:gd name="T17" fmla="*/ 99 h 222"/>
                <a:gd name="T18" fmla="*/ 5 w 222"/>
                <a:gd name="T19" fmla="*/ 77 h 222"/>
                <a:gd name="T20" fmla="*/ 14 w 222"/>
                <a:gd name="T21" fmla="*/ 58 h 222"/>
                <a:gd name="T22" fmla="*/ 26 w 222"/>
                <a:gd name="T23" fmla="*/ 40 h 222"/>
                <a:gd name="T24" fmla="*/ 41 w 222"/>
                <a:gd name="T25" fmla="*/ 25 h 222"/>
                <a:gd name="T26" fmla="*/ 58 w 222"/>
                <a:gd name="T27" fmla="*/ 13 h 222"/>
                <a:gd name="T28" fmla="*/ 78 w 222"/>
                <a:gd name="T29" fmla="*/ 4 h 222"/>
                <a:gd name="T30" fmla="*/ 100 w 222"/>
                <a:gd name="T31" fmla="*/ 0 h 222"/>
                <a:gd name="T32" fmla="*/ 122 w 222"/>
                <a:gd name="T33" fmla="*/ 0 h 222"/>
                <a:gd name="T34" fmla="*/ 144 w 222"/>
                <a:gd name="T35" fmla="*/ 4 h 222"/>
                <a:gd name="T36" fmla="*/ 164 w 222"/>
                <a:gd name="T37" fmla="*/ 13 h 222"/>
                <a:gd name="T38" fmla="*/ 181 w 222"/>
                <a:gd name="T39" fmla="*/ 25 h 222"/>
                <a:gd name="T40" fmla="*/ 197 w 222"/>
                <a:gd name="T41" fmla="*/ 40 h 222"/>
                <a:gd name="T42" fmla="*/ 209 w 222"/>
                <a:gd name="T43" fmla="*/ 58 h 222"/>
                <a:gd name="T44" fmla="*/ 217 w 222"/>
                <a:gd name="T45" fmla="*/ 77 h 222"/>
                <a:gd name="T46" fmla="*/ 221 w 222"/>
                <a:gd name="T47" fmla="*/ 99 h 222"/>
                <a:gd name="T48" fmla="*/ 221 w 222"/>
                <a:gd name="T49" fmla="*/ 122 h 222"/>
                <a:gd name="T50" fmla="*/ 217 w 222"/>
                <a:gd name="T51" fmla="*/ 143 h 222"/>
                <a:gd name="T52" fmla="*/ 209 w 222"/>
                <a:gd name="T53" fmla="*/ 164 h 222"/>
                <a:gd name="T54" fmla="*/ 197 w 222"/>
                <a:gd name="T55" fmla="*/ 181 h 222"/>
                <a:gd name="T56" fmla="*/ 181 w 222"/>
                <a:gd name="T57" fmla="*/ 196 h 222"/>
                <a:gd name="T58" fmla="*/ 164 w 222"/>
                <a:gd name="T59" fmla="*/ 208 h 222"/>
                <a:gd name="T60" fmla="*/ 144 w 222"/>
                <a:gd name="T61" fmla="*/ 217 h 222"/>
                <a:gd name="T62" fmla="*/ 122 w 222"/>
                <a:gd name="T63" fmla="*/ 221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2" h="222">
                  <a:moveTo>
                    <a:pt x="111" y="222"/>
                  </a:moveTo>
                  <a:lnTo>
                    <a:pt x="100" y="221"/>
                  </a:lnTo>
                  <a:lnTo>
                    <a:pt x="89" y="219"/>
                  </a:lnTo>
                  <a:lnTo>
                    <a:pt x="78" y="217"/>
                  </a:lnTo>
                  <a:lnTo>
                    <a:pt x="68" y="213"/>
                  </a:lnTo>
                  <a:lnTo>
                    <a:pt x="58" y="208"/>
                  </a:lnTo>
                  <a:lnTo>
                    <a:pt x="49" y="202"/>
                  </a:lnTo>
                  <a:lnTo>
                    <a:pt x="41" y="196"/>
                  </a:lnTo>
                  <a:lnTo>
                    <a:pt x="33" y="189"/>
                  </a:lnTo>
                  <a:lnTo>
                    <a:pt x="26" y="181"/>
                  </a:lnTo>
                  <a:lnTo>
                    <a:pt x="19" y="173"/>
                  </a:lnTo>
                  <a:lnTo>
                    <a:pt x="14" y="164"/>
                  </a:lnTo>
                  <a:lnTo>
                    <a:pt x="9" y="154"/>
                  </a:lnTo>
                  <a:lnTo>
                    <a:pt x="5" y="143"/>
                  </a:lnTo>
                  <a:lnTo>
                    <a:pt x="2" y="133"/>
                  </a:lnTo>
                  <a:lnTo>
                    <a:pt x="1" y="122"/>
                  </a:lnTo>
                  <a:lnTo>
                    <a:pt x="0" y="110"/>
                  </a:lnTo>
                  <a:lnTo>
                    <a:pt x="1" y="99"/>
                  </a:lnTo>
                  <a:lnTo>
                    <a:pt x="2" y="88"/>
                  </a:lnTo>
                  <a:lnTo>
                    <a:pt x="5" y="77"/>
                  </a:lnTo>
                  <a:lnTo>
                    <a:pt x="9" y="67"/>
                  </a:lnTo>
                  <a:lnTo>
                    <a:pt x="14" y="58"/>
                  </a:lnTo>
                  <a:lnTo>
                    <a:pt x="19" y="49"/>
                  </a:lnTo>
                  <a:lnTo>
                    <a:pt x="26" y="40"/>
                  </a:lnTo>
                  <a:lnTo>
                    <a:pt x="33" y="32"/>
                  </a:lnTo>
                  <a:lnTo>
                    <a:pt x="41" y="25"/>
                  </a:lnTo>
                  <a:lnTo>
                    <a:pt x="49" y="19"/>
                  </a:lnTo>
                  <a:lnTo>
                    <a:pt x="58" y="13"/>
                  </a:lnTo>
                  <a:lnTo>
                    <a:pt x="68" y="9"/>
                  </a:lnTo>
                  <a:lnTo>
                    <a:pt x="78" y="4"/>
                  </a:lnTo>
                  <a:lnTo>
                    <a:pt x="89" y="2"/>
                  </a:lnTo>
                  <a:lnTo>
                    <a:pt x="100" y="0"/>
                  </a:lnTo>
                  <a:lnTo>
                    <a:pt x="111" y="0"/>
                  </a:lnTo>
                  <a:lnTo>
                    <a:pt x="122" y="0"/>
                  </a:lnTo>
                  <a:lnTo>
                    <a:pt x="134" y="2"/>
                  </a:lnTo>
                  <a:lnTo>
                    <a:pt x="144" y="4"/>
                  </a:lnTo>
                  <a:lnTo>
                    <a:pt x="154" y="9"/>
                  </a:lnTo>
                  <a:lnTo>
                    <a:pt x="164" y="13"/>
                  </a:lnTo>
                  <a:lnTo>
                    <a:pt x="173" y="19"/>
                  </a:lnTo>
                  <a:lnTo>
                    <a:pt x="181" y="25"/>
                  </a:lnTo>
                  <a:lnTo>
                    <a:pt x="190" y="32"/>
                  </a:lnTo>
                  <a:lnTo>
                    <a:pt x="197" y="40"/>
                  </a:lnTo>
                  <a:lnTo>
                    <a:pt x="203" y="49"/>
                  </a:lnTo>
                  <a:lnTo>
                    <a:pt x="209" y="58"/>
                  </a:lnTo>
                  <a:lnTo>
                    <a:pt x="213" y="67"/>
                  </a:lnTo>
                  <a:lnTo>
                    <a:pt x="217" y="77"/>
                  </a:lnTo>
                  <a:lnTo>
                    <a:pt x="219" y="88"/>
                  </a:lnTo>
                  <a:lnTo>
                    <a:pt x="221" y="99"/>
                  </a:lnTo>
                  <a:lnTo>
                    <a:pt x="222" y="110"/>
                  </a:lnTo>
                  <a:lnTo>
                    <a:pt x="221" y="122"/>
                  </a:lnTo>
                  <a:lnTo>
                    <a:pt x="219" y="133"/>
                  </a:lnTo>
                  <a:lnTo>
                    <a:pt x="217" y="143"/>
                  </a:lnTo>
                  <a:lnTo>
                    <a:pt x="213" y="154"/>
                  </a:lnTo>
                  <a:lnTo>
                    <a:pt x="209" y="164"/>
                  </a:lnTo>
                  <a:lnTo>
                    <a:pt x="203" y="173"/>
                  </a:lnTo>
                  <a:lnTo>
                    <a:pt x="197" y="181"/>
                  </a:lnTo>
                  <a:lnTo>
                    <a:pt x="190" y="189"/>
                  </a:lnTo>
                  <a:lnTo>
                    <a:pt x="181" y="196"/>
                  </a:lnTo>
                  <a:lnTo>
                    <a:pt x="173" y="202"/>
                  </a:lnTo>
                  <a:lnTo>
                    <a:pt x="164" y="208"/>
                  </a:lnTo>
                  <a:lnTo>
                    <a:pt x="154" y="213"/>
                  </a:lnTo>
                  <a:lnTo>
                    <a:pt x="144" y="217"/>
                  </a:lnTo>
                  <a:lnTo>
                    <a:pt x="134" y="219"/>
                  </a:lnTo>
                  <a:lnTo>
                    <a:pt x="122" y="221"/>
                  </a:lnTo>
                  <a:lnTo>
                    <a:pt x="111" y="222"/>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0" name="Freeform 10"/>
            <p:cNvSpPr>
              <a:spLocks/>
            </p:cNvSpPr>
            <p:nvPr userDrawn="1"/>
          </p:nvSpPr>
          <p:spPr bwMode="auto">
            <a:xfrm>
              <a:off x="309" y="928"/>
              <a:ext cx="164" cy="164"/>
            </a:xfrm>
            <a:custGeom>
              <a:avLst/>
              <a:gdLst>
                <a:gd name="T0" fmla="*/ 82 w 164"/>
                <a:gd name="T1" fmla="*/ 164 h 164"/>
                <a:gd name="T2" fmla="*/ 66 w 164"/>
                <a:gd name="T3" fmla="*/ 162 h 164"/>
                <a:gd name="T4" fmla="*/ 50 w 164"/>
                <a:gd name="T5" fmla="*/ 157 h 164"/>
                <a:gd name="T6" fmla="*/ 37 w 164"/>
                <a:gd name="T7" fmla="*/ 150 h 164"/>
                <a:gd name="T8" fmla="*/ 24 w 164"/>
                <a:gd name="T9" fmla="*/ 140 h 164"/>
                <a:gd name="T10" fmla="*/ 15 w 164"/>
                <a:gd name="T11" fmla="*/ 128 h 164"/>
                <a:gd name="T12" fmla="*/ 7 w 164"/>
                <a:gd name="T13" fmla="*/ 113 h 164"/>
                <a:gd name="T14" fmla="*/ 2 w 164"/>
                <a:gd name="T15" fmla="*/ 98 h 164"/>
                <a:gd name="T16" fmla="*/ 0 w 164"/>
                <a:gd name="T17" fmla="*/ 82 h 164"/>
                <a:gd name="T18" fmla="*/ 2 w 164"/>
                <a:gd name="T19" fmla="*/ 65 h 164"/>
                <a:gd name="T20" fmla="*/ 7 w 164"/>
                <a:gd name="T21" fmla="*/ 50 h 164"/>
                <a:gd name="T22" fmla="*/ 15 w 164"/>
                <a:gd name="T23" fmla="*/ 36 h 164"/>
                <a:gd name="T24" fmla="*/ 24 w 164"/>
                <a:gd name="T25" fmla="*/ 24 h 164"/>
                <a:gd name="T26" fmla="*/ 37 w 164"/>
                <a:gd name="T27" fmla="*/ 13 h 164"/>
                <a:gd name="T28" fmla="*/ 50 w 164"/>
                <a:gd name="T29" fmla="*/ 6 h 164"/>
                <a:gd name="T30" fmla="*/ 66 w 164"/>
                <a:gd name="T31" fmla="*/ 1 h 164"/>
                <a:gd name="T32" fmla="*/ 82 w 164"/>
                <a:gd name="T33" fmla="*/ 0 h 164"/>
                <a:gd name="T34" fmla="*/ 99 w 164"/>
                <a:gd name="T35" fmla="*/ 1 h 164"/>
                <a:gd name="T36" fmla="*/ 114 w 164"/>
                <a:gd name="T37" fmla="*/ 6 h 164"/>
                <a:gd name="T38" fmla="*/ 128 w 164"/>
                <a:gd name="T39" fmla="*/ 13 h 164"/>
                <a:gd name="T40" fmla="*/ 141 w 164"/>
                <a:gd name="T41" fmla="*/ 24 h 164"/>
                <a:gd name="T42" fmla="*/ 150 w 164"/>
                <a:gd name="T43" fmla="*/ 36 h 164"/>
                <a:gd name="T44" fmla="*/ 158 w 164"/>
                <a:gd name="T45" fmla="*/ 50 h 164"/>
                <a:gd name="T46" fmla="*/ 163 w 164"/>
                <a:gd name="T47" fmla="*/ 65 h 164"/>
                <a:gd name="T48" fmla="*/ 164 w 164"/>
                <a:gd name="T49" fmla="*/ 82 h 164"/>
                <a:gd name="T50" fmla="*/ 163 w 164"/>
                <a:gd name="T51" fmla="*/ 98 h 164"/>
                <a:gd name="T52" fmla="*/ 158 w 164"/>
                <a:gd name="T53" fmla="*/ 113 h 164"/>
                <a:gd name="T54" fmla="*/ 150 w 164"/>
                <a:gd name="T55" fmla="*/ 128 h 164"/>
                <a:gd name="T56" fmla="*/ 141 w 164"/>
                <a:gd name="T57" fmla="*/ 140 h 164"/>
                <a:gd name="T58" fmla="*/ 128 w 164"/>
                <a:gd name="T59" fmla="*/ 150 h 164"/>
                <a:gd name="T60" fmla="*/ 114 w 164"/>
                <a:gd name="T61" fmla="*/ 157 h 164"/>
                <a:gd name="T62" fmla="*/ 99 w 164"/>
                <a:gd name="T63" fmla="*/ 162 h 164"/>
                <a:gd name="T64" fmla="*/ 82 w 164"/>
                <a:gd name="T65" fmla="*/ 164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164">
                  <a:moveTo>
                    <a:pt x="82" y="164"/>
                  </a:moveTo>
                  <a:lnTo>
                    <a:pt x="66" y="162"/>
                  </a:lnTo>
                  <a:lnTo>
                    <a:pt x="50" y="157"/>
                  </a:lnTo>
                  <a:lnTo>
                    <a:pt x="37" y="150"/>
                  </a:lnTo>
                  <a:lnTo>
                    <a:pt x="24" y="140"/>
                  </a:lnTo>
                  <a:lnTo>
                    <a:pt x="15" y="128"/>
                  </a:lnTo>
                  <a:lnTo>
                    <a:pt x="7" y="113"/>
                  </a:lnTo>
                  <a:lnTo>
                    <a:pt x="2" y="98"/>
                  </a:lnTo>
                  <a:lnTo>
                    <a:pt x="0" y="82"/>
                  </a:lnTo>
                  <a:lnTo>
                    <a:pt x="2" y="65"/>
                  </a:lnTo>
                  <a:lnTo>
                    <a:pt x="7" y="50"/>
                  </a:lnTo>
                  <a:lnTo>
                    <a:pt x="15" y="36"/>
                  </a:lnTo>
                  <a:lnTo>
                    <a:pt x="24" y="24"/>
                  </a:lnTo>
                  <a:lnTo>
                    <a:pt x="37" y="13"/>
                  </a:lnTo>
                  <a:lnTo>
                    <a:pt x="50" y="6"/>
                  </a:lnTo>
                  <a:lnTo>
                    <a:pt x="66" y="1"/>
                  </a:lnTo>
                  <a:lnTo>
                    <a:pt x="82" y="0"/>
                  </a:lnTo>
                  <a:lnTo>
                    <a:pt x="99" y="1"/>
                  </a:lnTo>
                  <a:lnTo>
                    <a:pt x="114" y="6"/>
                  </a:lnTo>
                  <a:lnTo>
                    <a:pt x="128" y="13"/>
                  </a:lnTo>
                  <a:lnTo>
                    <a:pt x="141" y="24"/>
                  </a:lnTo>
                  <a:lnTo>
                    <a:pt x="150" y="36"/>
                  </a:lnTo>
                  <a:lnTo>
                    <a:pt x="158" y="50"/>
                  </a:lnTo>
                  <a:lnTo>
                    <a:pt x="163" y="65"/>
                  </a:lnTo>
                  <a:lnTo>
                    <a:pt x="164" y="82"/>
                  </a:lnTo>
                  <a:lnTo>
                    <a:pt x="163" y="98"/>
                  </a:lnTo>
                  <a:lnTo>
                    <a:pt x="158" y="113"/>
                  </a:lnTo>
                  <a:lnTo>
                    <a:pt x="150" y="128"/>
                  </a:lnTo>
                  <a:lnTo>
                    <a:pt x="141" y="140"/>
                  </a:lnTo>
                  <a:lnTo>
                    <a:pt x="128" y="150"/>
                  </a:lnTo>
                  <a:lnTo>
                    <a:pt x="114" y="157"/>
                  </a:lnTo>
                  <a:lnTo>
                    <a:pt x="99" y="162"/>
                  </a:lnTo>
                  <a:lnTo>
                    <a:pt x="82" y="164"/>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1" name="Freeform 11"/>
            <p:cNvSpPr>
              <a:spLocks/>
            </p:cNvSpPr>
            <p:nvPr userDrawn="1"/>
          </p:nvSpPr>
          <p:spPr bwMode="auto">
            <a:xfrm>
              <a:off x="138" y="1019"/>
              <a:ext cx="133" cy="133"/>
            </a:xfrm>
            <a:custGeom>
              <a:avLst/>
              <a:gdLst>
                <a:gd name="T0" fmla="*/ 66 w 133"/>
                <a:gd name="T1" fmla="*/ 133 h 133"/>
                <a:gd name="T2" fmla="*/ 53 w 133"/>
                <a:gd name="T3" fmla="*/ 132 h 133"/>
                <a:gd name="T4" fmla="*/ 40 w 133"/>
                <a:gd name="T5" fmla="*/ 128 h 133"/>
                <a:gd name="T6" fmla="*/ 29 w 133"/>
                <a:gd name="T7" fmla="*/ 122 h 133"/>
                <a:gd name="T8" fmla="*/ 19 w 133"/>
                <a:gd name="T9" fmla="*/ 113 h 133"/>
                <a:gd name="T10" fmla="*/ 11 w 133"/>
                <a:gd name="T11" fmla="*/ 104 h 133"/>
                <a:gd name="T12" fmla="*/ 5 w 133"/>
                <a:gd name="T13" fmla="*/ 92 h 133"/>
                <a:gd name="T14" fmla="*/ 1 w 133"/>
                <a:gd name="T15" fmla="*/ 80 h 133"/>
                <a:gd name="T16" fmla="*/ 0 w 133"/>
                <a:gd name="T17" fmla="*/ 67 h 133"/>
                <a:gd name="T18" fmla="*/ 1 w 133"/>
                <a:gd name="T19" fmla="*/ 53 h 133"/>
                <a:gd name="T20" fmla="*/ 5 w 133"/>
                <a:gd name="T21" fmla="*/ 40 h 133"/>
                <a:gd name="T22" fmla="*/ 11 w 133"/>
                <a:gd name="T23" fmla="*/ 29 h 133"/>
                <a:gd name="T24" fmla="*/ 19 w 133"/>
                <a:gd name="T25" fmla="*/ 19 h 133"/>
                <a:gd name="T26" fmla="*/ 29 w 133"/>
                <a:gd name="T27" fmla="*/ 11 h 133"/>
                <a:gd name="T28" fmla="*/ 40 w 133"/>
                <a:gd name="T29" fmla="*/ 5 h 133"/>
                <a:gd name="T30" fmla="*/ 53 w 133"/>
                <a:gd name="T31" fmla="*/ 1 h 133"/>
                <a:gd name="T32" fmla="*/ 66 w 133"/>
                <a:gd name="T33" fmla="*/ 0 h 133"/>
                <a:gd name="T34" fmla="*/ 80 w 133"/>
                <a:gd name="T35" fmla="*/ 1 h 133"/>
                <a:gd name="T36" fmla="*/ 92 w 133"/>
                <a:gd name="T37" fmla="*/ 5 h 133"/>
                <a:gd name="T38" fmla="*/ 103 w 133"/>
                <a:gd name="T39" fmla="*/ 11 h 133"/>
                <a:gd name="T40" fmla="*/ 113 w 133"/>
                <a:gd name="T41" fmla="*/ 19 h 133"/>
                <a:gd name="T42" fmla="*/ 121 w 133"/>
                <a:gd name="T43" fmla="*/ 29 h 133"/>
                <a:gd name="T44" fmla="*/ 127 w 133"/>
                <a:gd name="T45" fmla="*/ 40 h 133"/>
                <a:gd name="T46" fmla="*/ 131 w 133"/>
                <a:gd name="T47" fmla="*/ 53 h 133"/>
                <a:gd name="T48" fmla="*/ 133 w 133"/>
                <a:gd name="T49" fmla="*/ 67 h 133"/>
                <a:gd name="T50" fmla="*/ 131 w 133"/>
                <a:gd name="T51" fmla="*/ 80 h 133"/>
                <a:gd name="T52" fmla="*/ 127 w 133"/>
                <a:gd name="T53" fmla="*/ 92 h 133"/>
                <a:gd name="T54" fmla="*/ 121 w 133"/>
                <a:gd name="T55" fmla="*/ 104 h 133"/>
                <a:gd name="T56" fmla="*/ 113 w 133"/>
                <a:gd name="T57" fmla="*/ 113 h 133"/>
                <a:gd name="T58" fmla="*/ 103 w 133"/>
                <a:gd name="T59" fmla="*/ 122 h 133"/>
                <a:gd name="T60" fmla="*/ 92 w 133"/>
                <a:gd name="T61" fmla="*/ 128 h 133"/>
                <a:gd name="T62" fmla="*/ 80 w 133"/>
                <a:gd name="T63" fmla="*/ 132 h 133"/>
                <a:gd name="T64" fmla="*/ 66 w 133"/>
                <a:gd name="T65" fmla="*/ 133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 h="133">
                  <a:moveTo>
                    <a:pt x="66" y="133"/>
                  </a:moveTo>
                  <a:lnTo>
                    <a:pt x="53" y="132"/>
                  </a:lnTo>
                  <a:lnTo>
                    <a:pt x="40" y="128"/>
                  </a:lnTo>
                  <a:lnTo>
                    <a:pt x="29" y="122"/>
                  </a:lnTo>
                  <a:lnTo>
                    <a:pt x="19" y="113"/>
                  </a:lnTo>
                  <a:lnTo>
                    <a:pt x="11" y="104"/>
                  </a:lnTo>
                  <a:lnTo>
                    <a:pt x="5" y="92"/>
                  </a:lnTo>
                  <a:lnTo>
                    <a:pt x="1" y="80"/>
                  </a:lnTo>
                  <a:lnTo>
                    <a:pt x="0" y="67"/>
                  </a:lnTo>
                  <a:lnTo>
                    <a:pt x="1" y="53"/>
                  </a:lnTo>
                  <a:lnTo>
                    <a:pt x="5" y="40"/>
                  </a:lnTo>
                  <a:lnTo>
                    <a:pt x="11" y="29"/>
                  </a:lnTo>
                  <a:lnTo>
                    <a:pt x="19" y="19"/>
                  </a:lnTo>
                  <a:lnTo>
                    <a:pt x="29" y="11"/>
                  </a:lnTo>
                  <a:lnTo>
                    <a:pt x="40" y="5"/>
                  </a:lnTo>
                  <a:lnTo>
                    <a:pt x="53" y="1"/>
                  </a:lnTo>
                  <a:lnTo>
                    <a:pt x="66" y="0"/>
                  </a:lnTo>
                  <a:lnTo>
                    <a:pt x="80" y="1"/>
                  </a:lnTo>
                  <a:lnTo>
                    <a:pt x="92" y="5"/>
                  </a:lnTo>
                  <a:lnTo>
                    <a:pt x="103" y="11"/>
                  </a:lnTo>
                  <a:lnTo>
                    <a:pt x="113" y="19"/>
                  </a:lnTo>
                  <a:lnTo>
                    <a:pt x="121" y="29"/>
                  </a:lnTo>
                  <a:lnTo>
                    <a:pt x="127" y="40"/>
                  </a:lnTo>
                  <a:lnTo>
                    <a:pt x="131" y="53"/>
                  </a:lnTo>
                  <a:lnTo>
                    <a:pt x="133" y="67"/>
                  </a:lnTo>
                  <a:lnTo>
                    <a:pt x="131" y="80"/>
                  </a:lnTo>
                  <a:lnTo>
                    <a:pt x="127" y="92"/>
                  </a:lnTo>
                  <a:lnTo>
                    <a:pt x="121" y="104"/>
                  </a:lnTo>
                  <a:lnTo>
                    <a:pt x="113" y="113"/>
                  </a:lnTo>
                  <a:lnTo>
                    <a:pt x="103" y="122"/>
                  </a:lnTo>
                  <a:lnTo>
                    <a:pt x="92" y="128"/>
                  </a:lnTo>
                  <a:lnTo>
                    <a:pt x="80" y="132"/>
                  </a:lnTo>
                  <a:lnTo>
                    <a:pt x="66" y="133"/>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2" name="Freeform 12"/>
            <p:cNvSpPr>
              <a:spLocks/>
            </p:cNvSpPr>
            <p:nvPr userDrawn="1"/>
          </p:nvSpPr>
          <p:spPr bwMode="auto">
            <a:xfrm>
              <a:off x="331" y="293"/>
              <a:ext cx="578" cy="344"/>
            </a:xfrm>
            <a:custGeom>
              <a:avLst/>
              <a:gdLst>
                <a:gd name="T0" fmla="*/ 142 w 578"/>
                <a:gd name="T1" fmla="*/ 340 h 344"/>
                <a:gd name="T2" fmla="*/ 134 w 578"/>
                <a:gd name="T3" fmla="*/ 342 h 344"/>
                <a:gd name="T4" fmla="*/ 126 w 578"/>
                <a:gd name="T5" fmla="*/ 344 h 344"/>
                <a:gd name="T6" fmla="*/ 117 w 578"/>
                <a:gd name="T7" fmla="*/ 344 h 344"/>
                <a:gd name="T8" fmla="*/ 110 w 578"/>
                <a:gd name="T9" fmla="*/ 344 h 344"/>
                <a:gd name="T10" fmla="*/ 101 w 578"/>
                <a:gd name="T11" fmla="*/ 344 h 344"/>
                <a:gd name="T12" fmla="*/ 93 w 578"/>
                <a:gd name="T13" fmla="*/ 342 h 344"/>
                <a:gd name="T14" fmla="*/ 85 w 578"/>
                <a:gd name="T15" fmla="*/ 340 h 344"/>
                <a:gd name="T16" fmla="*/ 78 w 578"/>
                <a:gd name="T17" fmla="*/ 337 h 344"/>
                <a:gd name="T18" fmla="*/ 71 w 578"/>
                <a:gd name="T19" fmla="*/ 333 h 344"/>
                <a:gd name="T20" fmla="*/ 64 w 578"/>
                <a:gd name="T21" fmla="*/ 328 h 344"/>
                <a:gd name="T22" fmla="*/ 57 w 578"/>
                <a:gd name="T23" fmla="*/ 323 h 344"/>
                <a:gd name="T24" fmla="*/ 52 w 578"/>
                <a:gd name="T25" fmla="*/ 318 h 344"/>
                <a:gd name="T26" fmla="*/ 46 w 578"/>
                <a:gd name="T27" fmla="*/ 311 h 344"/>
                <a:gd name="T28" fmla="*/ 42 w 578"/>
                <a:gd name="T29" fmla="*/ 304 h 344"/>
                <a:gd name="T30" fmla="*/ 37 w 578"/>
                <a:gd name="T31" fmla="*/ 297 h 344"/>
                <a:gd name="T32" fmla="*/ 34 w 578"/>
                <a:gd name="T33" fmla="*/ 289 h 344"/>
                <a:gd name="T34" fmla="*/ 0 w 578"/>
                <a:gd name="T35" fmla="*/ 197 h 344"/>
                <a:gd name="T36" fmla="*/ 539 w 578"/>
                <a:gd name="T37" fmla="*/ 0 h 344"/>
                <a:gd name="T38" fmla="*/ 573 w 578"/>
                <a:gd name="T39" fmla="*/ 93 h 344"/>
                <a:gd name="T40" fmla="*/ 577 w 578"/>
                <a:gd name="T41" fmla="*/ 109 h 344"/>
                <a:gd name="T42" fmla="*/ 578 w 578"/>
                <a:gd name="T43" fmla="*/ 125 h 344"/>
                <a:gd name="T44" fmla="*/ 576 w 578"/>
                <a:gd name="T45" fmla="*/ 142 h 344"/>
                <a:gd name="T46" fmla="*/ 570 w 578"/>
                <a:gd name="T47" fmla="*/ 158 h 344"/>
                <a:gd name="T48" fmla="*/ 566 w 578"/>
                <a:gd name="T49" fmla="*/ 165 h 344"/>
                <a:gd name="T50" fmla="*/ 561 w 578"/>
                <a:gd name="T51" fmla="*/ 172 h 344"/>
                <a:gd name="T52" fmla="*/ 556 w 578"/>
                <a:gd name="T53" fmla="*/ 179 h 344"/>
                <a:gd name="T54" fmla="*/ 551 w 578"/>
                <a:gd name="T55" fmla="*/ 184 h 344"/>
                <a:gd name="T56" fmla="*/ 544 w 578"/>
                <a:gd name="T57" fmla="*/ 190 h 344"/>
                <a:gd name="T58" fmla="*/ 537 w 578"/>
                <a:gd name="T59" fmla="*/ 194 h 344"/>
                <a:gd name="T60" fmla="*/ 530 w 578"/>
                <a:gd name="T61" fmla="*/ 198 h 344"/>
                <a:gd name="T62" fmla="*/ 522 w 578"/>
                <a:gd name="T63" fmla="*/ 201 h 344"/>
                <a:gd name="T64" fmla="*/ 142 w 578"/>
                <a:gd name="T65" fmla="*/ 340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8" h="344">
                  <a:moveTo>
                    <a:pt x="142" y="340"/>
                  </a:moveTo>
                  <a:lnTo>
                    <a:pt x="134" y="342"/>
                  </a:lnTo>
                  <a:lnTo>
                    <a:pt x="126" y="344"/>
                  </a:lnTo>
                  <a:lnTo>
                    <a:pt x="117" y="344"/>
                  </a:lnTo>
                  <a:lnTo>
                    <a:pt x="110" y="344"/>
                  </a:lnTo>
                  <a:lnTo>
                    <a:pt x="101" y="344"/>
                  </a:lnTo>
                  <a:lnTo>
                    <a:pt x="93" y="342"/>
                  </a:lnTo>
                  <a:lnTo>
                    <a:pt x="85" y="340"/>
                  </a:lnTo>
                  <a:lnTo>
                    <a:pt x="78" y="337"/>
                  </a:lnTo>
                  <a:lnTo>
                    <a:pt x="71" y="333"/>
                  </a:lnTo>
                  <a:lnTo>
                    <a:pt x="64" y="328"/>
                  </a:lnTo>
                  <a:lnTo>
                    <a:pt x="57" y="323"/>
                  </a:lnTo>
                  <a:lnTo>
                    <a:pt x="52" y="318"/>
                  </a:lnTo>
                  <a:lnTo>
                    <a:pt x="46" y="311"/>
                  </a:lnTo>
                  <a:lnTo>
                    <a:pt x="42" y="304"/>
                  </a:lnTo>
                  <a:lnTo>
                    <a:pt x="37" y="297"/>
                  </a:lnTo>
                  <a:lnTo>
                    <a:pt x="34" y="289"/>
                  </a:lnTo>
                  <a:lnTo>
                    <a:pt x="0" y="197"/>
                  </a:lnTo>
                  <a:lnTo>
                    <a:pt x="539" y="0"/>
                  </a:lnTo>
                  <a:lnTo>
                    <a:pt x="573" y="93"/>
                  </a:lnTo>
                  <a:lnTo>
                    <a:pt x="577" y="109"/>
                  </a:lnTo>
                  <a:lnTo>
                    <a:pt x="578" y="125"/>
                  </a:lnTo>
                  <a:lnTo>
                    <a:pt x="576" y="142"/>
                  </a:lnTo>
                  <a:lnTo>
                    <a:pt x="570" y="158"/>
                  </a:lnTo>
                  <a:lnTo>
                    <a:pt x="566" y="165"/>
                  </a:lnTo>
                  <a:lnTo>
                    <a:pt x="561" y="172"/>
                  </a:lnTo>
                  <a:lnTo>
                    <a:pt x="556" y="179"/>
                  </a:lnTo>
                  <a:lnTo>
                    <a:pt x="551" y="184"/>
                  </a:lnTo>
                  <a:lnTo>
                    <a:pt x="544" y="190"/>
                  </a:lnTo>
                  <a:lnTo>
                    <a:pt x="537" y="194"/>
                  </a:lnTo>
                  <a:lnTo>
                    <a:pt x="530" y="198"/>
                  </a:lnTo>
                  <a:lnTo>
                    <a:pt x="522" y="201"/>
                  </a:lnTo>
                  <a:lnTo>
                    <a:pt x="142" y="340"/>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grpSp>
      <p:sp>
        <p:nvSpPr>
          <p:cNvPr id="13" name="TextBox 12"/>
          <p:cNvSpPr txBox="1">
            <a:spLocks noChangeArrowheads="1"/>
          </p:cNvSpPr>
          <p:nvPr userDrawn="1"/>
        </p:nvSpPr>
        <p:spPr bwMode="auto">
          <a:xfrm rot="20427625">
            <a:off x="346075" y="411163"/>
            <a:ext cx="1246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fontAlgn="base">
              <a:spcBef>
                <a:spcPct val="0"/>
              </a:spcBef>
              <a:spcAft>
                <a:spcPct val="0"/>
              </a:spcAft>
              <a:defRPr/>
            </a:pPr>
            <a:r>
              <a:rPr lang="en-US" sz="1100" smtClean="0">
                <a:solidFill>
                  <a:prstClr val="black"/>
                </a:solidFill>
                <a:latin typeface="Trajan Pro" pitchFamily="18" charset="0"/>
              </a:rPr>
              <a:t>Credit Card</a:t>
            </a:r>
          </a:p>
        </p:txBody>
      </p:sp>
      <p:sp>
        <p:nvSpPr>
          <p:cNvPr id="14" name="Date Placeholder 3"/>
          <p:cNvSpPr>
            <a:spLocks noGrp="1"/>
          </p:cNvSpPr>
          <p:nvPr>
            <p:ph type="dt" sz="half" idx="10"/>
          </p:nvPr>
        </p:nvSpPr>
        <p:spPr>
          <a:xfrm>
            <a:off x="457200" y="6356350"/>
            <a:ext cx="2133600" cy="365125"/>
          </a:xfrm>
        </p:spPr>
        <p:txBody>
          <a:bodyPr/>
          <a:lstStyle>
            <a:lvl1pPr>
              <a:defRPr/>
            </a:lvl1pPr>
          </a:lstStyle>
          <a:p>
            <a:pPr>
              <a:defRPr/>
            </a:pPr>
            <a:endParaRPr lang="en-US">
              <a:solidFill>
                <a:prstClr val="black"/>
              </a:solidFill>
            </a:endParaRPr>
          </a:p>
        </p:txBody>
      </p:sp>
      <p:sp>
        <p:nvSpPr>
          <p:cNvPr id="1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solidFill>
            </a:endParaRPr>
          </a:p>
        </p:txBody>
      </p:sp>
      <p:sp>
        <p:nvSpPr>
          <p:cNvPr id="16" name="Slide Number Placeholder 5"/>
          <p:cNvSpPr>
            <a:spLocks noGrp="1"/>
          </p:cNvSpPr>
          <p:nvPr>
            <p:ph type="sldNum" sz="quarter" idx="12"/>
          </p:nvPr>
        </p:nvSpPr>
        <p:spPr>
          <a:xfrm>
            <a:off x="6553200" y="6356350"/>
            <a:ext cx="2133600" cy="365125"/>
          </a:xfrm>
          <a:prstGeom prst="rect">
            <a:avLst/>
          </a:prstGeom>
        </p:spPr>
        <p:txBody>
          <a:bodyPr/>
          <a:lstStyle>
            <a:lvl1pPr eaLnBrk="0" hangingPunct="0">
              <a:defRPr>
                <a:ea typeface="MS PGothic" pitchFamily="34" charset="-128"/>
              </a:defRPr>
            </a:lvl1pPr>
          </a:lstStyle>
          <a:p>
            <a:pPr fontAlgn="base">
              <a:spcBef>
                <a:spcPct val="0"/>
              </a:spcBef>
              <a:spcAft>
                <a:spcPct val="0"/>
              </a:spcAft>
              <a:defRPr/>
            </a:pPr>
            <a:fld id="{FCFC28F2-D367-45A1-BBBF-A271FA2045CF}" type="slidenum">
              <a:rPr lang="en-US">
                <a:solidFill>
                  <a:prstClr val="black"/>
                </a:solidFill>
                <a:latin typeface="Times New Roman" pitchFamily="18" charset="0"/>
              </a:rPr>
              <a:pPr fontAlgn="base">
                <a:spcBef>
                  <a:spcPct val="0"/>
                </a:spcBef>
                <a:spcAft>
                  <a:spcPct val="0"/>
                </a:spcAft>
                <a:defRPr/>
              </a:pPr>
              <a:t>‹#›</a:t>
            </a:fld>
            <a:endParaRPr lang="en-US">
              <a:solidFill>
                <a:prstClr val="black"/>
              </a:solidFill>
              <a:latin typeface="Times New Roman" pitchFamily="18" charset="0"/>
            </a:endParaRPr>
          </a:p>
        </p:txBody>
      </p:sp>
    </p:spTree>
    <p:extLst>
      <p:ext uri="{BB962C8B-B14F-4D97-AF65-F5344CB8AC3E}">
        <p14:creationId xmlns:p14="http://schemas.microsoft.com/office/powerpoint/2010/main" val="11836723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981200" y="1295400"/>
            <a:ext cx="7010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466109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381000" y="2841563"/>
            <a:ext cx="7620000" cy="152400"/>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userDrawn="1"/>
        </p:nvSpPr>
        <p:spPr>
          <a:xfrm>
            <a:off x="8077200" y="2836225"/>
            <a:ext cx="533400" cy="1524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Text Box 17"/>
          <p:cNvSpPr txBox="1">
            <a:spLocks noChangeArrowheads="1"/>
          </p:cNvSpPr>
          <p:nvPr userDrawn="1"/>
        </p:nvSpPr>
        <p:spPr bwMode="auto">
          <a:xfrm>
            <a:off x="533400" y="6364288"/>
            <a:ext cx="807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fontAlgn="base" hangingPunct="1">
              <a:spcBef>
                <a:spcPct val="0"/>
              </a:spcBef>
              <a:spcAft>
                <a:spcPct val="0"/>
              </a:spcAft>
              <a:defRPr/>
            </a:pPr>
            <a:r>
              <a:rPr lang="en-US" sz="800" smtClean="0">
                <a:solidFill>
                  <a:srgbClr val="000000"/>
                </a:solidFill>
                <a:latin typeface="Centaur" pitchFamily="18" charset="0"/>
              </a:rPr>
              <a:t>© Family Economics &amp; Financial Education –Updated March 2010– Credit Unit – Understanding a Credit Card</a:t>
            </a:r>
          </a:p>
          <a:p>
            <a:pPr algn="ctr" eaLnBrk="1" fontAlgn="base" hangingPunct="1">
              <a:spcBef>
                <a:spcPct val="0"/>
              </a:spcBef>
              <a:spcAft>
                <a:spcPct val="0"/>
              </a:spcAft>
              <a:defRPr/>
            </a:pPr>
            <a:r>
              <a:rPr lang="en-US" sz="800" smtClean="0">
                <a:solidFill>
                  <a:srgbClr val="000000"/>
                </a:solidFill>
                <a:latin typeface="Centaur" pitchFamily="18" charset="0"/>
              </a:rPr>
              <a:t>Funded by a grant from Take Charge America, Inc. to the Norton School of Family and Consumer Sciences Take Charge America Institute at The University of Arizona</a:t>
            </a:r>
          </a:p>
          <a:p>
            <a:pPr algn="ctr" eaLnBrk="1" fontAlgn="base" hangingPunct="1">
              <a:spcBef>
                <a:spcPct val="0"/>
              </a:spcBef>
              <a:spcAft>
                <a:spcPct val="0"/>
              </a:spcAft>
              <a:defRPr/>
            </a:pPr>
            <a:endParaRPr lang="en-US" sz="800" smtClean="0">
              <a:solidFill>
                <a:srgbClr val="000000"/>
              </a:solidFill>
              <a:latin typeface="Centaur" pitchFamily="18" charset="0"/>
            </a:endParaRPr>
          </a:p>
          <a:p>
            <a:pPr algn="ctr" eaLnBrk="1" fontAlgn="base" hangingPunct="1">
              <a:spcBef>
                <a:spcPct val="50000"/>
              </a:spcBef>
              <a:spcAft>
                <a:spcPct val="0"/>
              </a:spcAft>
              <a:defRPr/>
            </a:pPr>
            <a:endParaRPr lang="en-US" sz="800" smtClean="0">
              <a:solidFill>
                <a:srgbClr val="000000"/>
              </a:solidFill>
              <a:latin typeface="Centaur" pitchFamily="18" charset="0"/>
            </a:endParaRPr>
          </a:p>
        </p:txBody>
      </p:sp>
      <p:pic>
        <p:nvPicPr>
          <p:cNvPr id="7" name="Picture 16" descr="UA-horiz bl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6427788"/>
            <a:ext cx="8143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TCAlogo 2x1"/>
          <p:cNvPicPr>
            <a:picLocks noChangeAspect="1" noChangeArrowheads="1"/>
          </p:cNvPicPr>
          <p:nvPr userDrawn="1"/>
        </p:nvPicPr>
        <p:blipFill>
          <a:blip r:embed="rId3" cstate="email">
            <a:grayscl/>
            <a:extLst>
              <a:ext uri="{28A0092B-C50C-407E-A947-70E740481C1C}">
                <a14:useLocalDpi xmlns:a14="http://schemas.microsoft.com/office/drawing/2010/main"/>
              </a:ext>
            </a:extLst>
          </a:blip>
          <a:srcRect/>
          <a:stretch>
            <a:fillRect/>
          </a:stretch>
        </p:blipFill>
        <p:spPr bwMode="auto">
          <a:xfrm>
            <a:off x="7924800" y="6427788"/>
            <a:ext cx="5715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9" name="Group 3"/>
          <p:cNvGrpSpPr>
            <a:grpSpLocks noChangeAspect="1"/>
          </p:cNvGrpSpPr>
          <p:nvPr userDrawn="1"/>
        </p:nvGrpSpPr>
        <p:grpSpPr bwMode="auto">
          <a:xfrm>
            <a:off x="304800" y="4343400"/>
            <a:ext cx="1876425" cy="1905000"/>
            <a:chOff x="96" y="96"/>
            <a:chExt cx="1182" cy="1200"/>
          </a:xfrm>
        </p:grpSpPr>
        <p:sp>
          <p:nvSpPr>
            <p:cNvPr id="10" name="AutoShape 2"/>
            <p:cNvSpPr>
              <a:spLocks noChangeAspect="1" noChangeArrowheads="1" noTextEdit="1"/>
            </p:cNvSpPr>
            <p:nvPr userDrawn="1"/>
          </p:nvSpPr>
          <p:spPr bwMode="auto">
            <a:xfrm>
              <a:off x="96" y="96"/>
              <a:ext cx="118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1" name="Freeform 4"/>
            <p:cNvSpPr>
              <a:spLocks/>
            </p:cNvSpPr>
            <p:nvPr userDrawn="1"/>
          </p:nvSpPr>
          <p:spPr bwMode="auto">
            <a:xfrm>
              <a:off x="210" y="111"/>
              <a:ext cx="1068" cy="1185"/>
            </a:xfrm>
            <a:custGeom>
              <a:avLst/>
              <a:gdLst>
                <a:gd name="T0" fmla="*/ 655 w 1068"/>
                <a:gd name="T1" fmla="*/ 415 h 1185"/>
                <a:gd name="T2" fmla="*/ 677 w 1068"/>
                <a:gd name="T3" fmla="*/ 405 h 1185"/>
                <a:gd name="T4" fmla="*/ 695 w 1068"/>
                <a:gd name="T5" fmla="*/ 391 h 1185"/>
                <a:gd name="T6" fmla="*/ 710 w 1068"/>
                <a:gd name="T7" fmla="*/ 375 h 1185"/>
                <a:gd name="T8" fmla="*/ 722 w 1068"/>
                <a:gd name="T9" fmla="*/ 354 h 1185"/>
                <a:gd name="T10" fmla="*/ 733 w 1068"/>
                <a:gd name="T11" fmla="*/ 309 h 1185"/>
                <a:gd name="T12" fmla="*/ 726 w 1068"/>
                <a:gd name="T13" fmla="*/ 263 h 1185"/>
                <a:gd name="T14" fmla="*/ 654 w 1068"/>
                <a:gd name="T15" fmla="*/ 68 h 1185"/>
                <a:gd name="T16" fmla="*/ 643 w 1068"/>
                <a:gd name="T17" fmla="*/ 47 h 1185"/>
                <a:gd name="T18" fmla="*/ 626 w 1068"/>
                <a:gd name="T19" fmla="*/ 30 h 1185"/>
                <a:gd name="T20" fmla="*/ 608 w 1068"/>
                <a:gd name="T21" fmla="*/ 17 h 1185"/>
                <a:gd name="T22" fmla="*/ 588 w 1068"/>
                <a:gd name="T23" fmla="*/ 7 h 1185"/>
                <a:gd name="T24" fmla="*/ 565 w 1068"/>
                <a:gd name="T25" fmla="*/ 1 h 1185"/>
                <a:gd name="T26" fmla="*/ 542 w 1068"/>
                <a:gd name="T27" fmla="*/ 0 h 1185"/>
                <a:gd name="T28" fmla="*/ 519 w 1068"/>
                <a:gd name="T29" fmla="*/ 4 h 1185"/>
                <a:gd name="T30" fmla="*/ 127 w 1068"/>
                <a:gd name="T31" fmla="*/ 146 h 1185"/>
                <a:gd name="T32" fmla="*/ 106 w 1068"/>
                <a:gd name="T33" fmla="*/ 156 h 1185"/>
                <a:gd name="T34" fmla="*/ 87 w 1068"/>
                <a:gd name="T35" fmla="*/ 170 h 1185"/>
                <a:gd name="T36" fmla="*/ 72 w 1068"/>
                <a:gd name="T37" fmla="*/ 187 h 1185"/>
                <a:gd name="T38" fmla="*/ 60 w 1068"/>
                <a:gd name="T39" fmla="*/ 208 h 1185"/>
                <a:gd name="T40" fmla="*/ 49 w 1068"/>
                <a:gd name="T41" fmla="*/ 252 h 1185"/>
                <a:gd name="T42" fmla="*/ 56 w 1068"/>
                <a:gd name="T43" fmla="*/ 299 h 1185"/>
                <a:gd name="T44" fmla="*/ 0 w 1068"/>
                <a:gd name="T45" fmla="*/ 555 h 1185"/>
                <a:gd name="T46" fmla="*/ 33 w 1068"/>
                <a:gd name="T47" fmla="*/ 559 h 1185"/>
                <a:gd name="T48" fmla="*/ 64 w 1068"/>
                <a:gd name="T49" fmla="*/ 570 h 1185"/>
                <a:gd name="T50" fmla="*/ 91 w 1068"/>
                <a:gd name="T51" fmla="*/ 586 h 1185"/>
                <a:gd name="T52" fmla="*/ 116 w 1068"/>
                <a:gd name="T53" fmla="*/ 606 h 1185"/>
                <a:gd name="T54" fmla="*/ 135 w 1068"/>
                <a:gd name="T55" fmla="*/ 631 h 1185"/>
                <a:gd name="T56" fmla="*/ 151 w 1068"/>
                <a:gd name="T57" fmla="*/ 659 h 1185"/>
                <a:gd name="T58" fmla="*/ 160 w 1068"/>
                <a:gd name="T59" fmla="*/ 690 h 1185"/>
                <a:gd name="T60" fmla="*/ 163 w 1068"/>
                <a:gd name="T61" fmla="*/ 724 h 1185"/>
                <a:gd name="T62" fmla="*/ 163 w 1068"/>
                <a:gd name="T63" fmla="*/ 741 h 1185"/>
                <a:gd name="T64" fmla="*/ 160 w 1068"/>
                <a:gd name="T65" fmla="*/ 759 h 1185"/>
                <a:gd name="T66" fmla="*/ 166 w 1068"/>
                <a:gd name="T67" fmla="*/ 757 h 1185"/>
                <a:gd name="T68" fmla="*/ 172 w 1068"/>
                <a:gd name="T69" fmla="*/ 757 h 1185"/>
                <a:gd name="T70" fmla="*/ 178 w 1068"/>
                <a:gd name="T71" fmla="*/ 756 h 1185"/>
                <a:gd name="T72" fmla="*/ 184 w 1068"/>
                <a:gd name="T73" fmla="*/ 756 h 1185"/>
                <a:gd name="T74" fmla="*/ 210 w 1068"/>
                <a:gd name="T75" fmla="*/ 759 h 1185"/>
                <a:gd name="T76" fmla="*/ 235 w 1068"/>
                <a:gd name="T77" fmla="*/ 766 h 1185"/>
                <a:gd name="T78" fmla="*/ 257 w 1068"/>
                <a:gd name="T79" fmla="*/ 778 h 1185"/>
                <a:gd name="T80" fmla="*/ 276 w 1068"/>
                <a:gd name="T81" fmla="*/ 795 h 1185"/>
                <a:gd name="T82" fmla="*/ 293 w 1068"/>
                <a:gd name="T83" fmla="*/ 814 h 1185"/>
                <a:gd name="T84" fmla="*/ 305 w 1068"/>
                <a:gd name="T85" fmla="*/ 836 h 1185"/>
                <a:gd name="T86" fmla="*/ 312 w 1068"/>
                <a:gd name="T87" fmla="*/ 861 h 1185"/>
                <a:gd name="T88" fmla="*/ 315 w 1068"/>
                <a:gd name="T89" fmla="*/ 887 h 1185"/>
                <a:gd name="T90" fmla="*/ 309 w 1068"/>
                <a:gd name="T91" fmla="*/ 930 h 1185"/>
                <a:gd name="T92" fmla="*/ 304 w 1068"/>
                <a:gd name="T93" fmla="*/ 944 h 1185"/>
                <a:gd name="T94" fmla="*/ 1068 w 1068"/>
                <a:gd name="T95" fmla="*/ 646 h 1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8" h="1185">
                  <a:moveTo>
                    <a:pt x="598" y="436"/>
                  </a:moveTo>
                  <a:lnTo>
                    <a:pt x="655" y="415"/>
                  </a:lnTo>
                  <a:lnTo>
                    <a:pt x="666" y="410"/>
                  </a:lnTo>
                  <a:lnTo>
                    <a:pt x="677" y="405"/>
                  </a:lnTo>
                  <a:lnTo>
                    <a:pt x="686" y="398"/>
                  </a:lnTo>
                  <a:lnTo>
                    <a:pt x="695" y="391"/>
                  </a:lnTo>
                  <a:lnTo>
                    <a:pt x="703" y="383"/>
                  </a:lnTo>
                  <a:lnTo>
                    <a:pt x="710" y="375"/>
                  </a:lnTo>
                  <a:lnTo>
                    <a:pt x="716" y="364"/>
                  </a:lnTo>
                  <a:lnTo>
                    <a:pt x="722" y="354"/>
                  </a:lnTo>
                  <a:lnTo>
                    <a:pt x="730" y="332"/>
                  </a:lnTo>
                  <a:lnTo>
                    <a:pt x="733" y="309"/>
                  </a:lnTo>
                  <a:lnTo>
                    <a:pt x="732" y="285"/>
                  </a:lnTo>
                  <a:lnTo>
                    <a:pt x="726" y="263"/>
                  </a:lnTo>
                  <a:lnTo>
                    <a:pt x="659" y="79"/>
                  </a:lnTo>
                  <a:lnTo>
                    <a:pt x="654" y="68"/>
                  </a:lnTo>
                  <a:lnTo>
                    <a:pt x="649" y="57"/>
                  </a:lnTo>
                  <a:lnTo>
                    <a:pt x="643" y="47"/>
                  </a:lnTo>
                  <a:lnTo>
                    <a:pt x="635" y="38"/>
                  </a:lnTo>
                  <a:lnTo>
                    <a:pt x="626" y="30"/>
                  </a:lnTo>
                  <a:lnTo>
                    <a:pt x="618" y="23"/>
                  </a:lnTo>
                  <a:lnTo>
                    <a:pt x="608" y="17"/>
                  </a:lnTo>
                  <a:lnTo>
                    <a:pt x="598" y="11"/>
                  </a:lnTo>
                  <a:lnTo>
                    <a:pt x="588" y="7"/>
                  </a:lnTo>
                  <a:lnTo>
                    <a:pt x="576" y="4"/>
                  </a:lnTo>
                  <a:lnTo>
                    <a:pt x="565" y="1"/>
                  </a:lnTo>
                  <a:lnTo>
                    <a:pt x="554" y="1"/>
                  </a:lnTo>
                  <a:lnTo>
                    <a:pt x="542" y="0"/>
                  </a:lnTo>
                  <a:lnTo>
                    <a:pt x="530" y="1"/>
                  </a:lnTo>
                  <a:lnTo>
                    <a:pt x="519" y="4"/>
                  </a:lnTo>
                  <a:lnTo>
                    <a:pt x="507" y="7"/>
                  </a:lnTo>
                  <a:lnTo>
                    <a:pt x="127" y="146"/>
                  </a:lnTo>
                  <a:lnTo>
                    <a:pt x="117" y="151"/>
                  </a:lnTo>
                  <a:lnTo>
                    <a:pt x="106" y="156"/>
                  </a:lnTo>
                  <a:lnTo>
                    <a:pt x="96" y="163"/>
                  </a:lnTo>
                  <a:lnTo>
                    <a:pt x="87" y="170"/>
                  </a:lnTo>
                  <a:lnTo>
                    <a:pt x="80" y="178"/>
                  </a:lnTo>
                  <a:lnTo>
                    <a:pt x="72" y="187"/>
                  </a:lnTo>
                  <a:lnTo>
                    <a:pt x="65" y="197"/>
                  </a:lnTo>
                  <a:lnTo>
                    <a:pt x="60" y="208"/>
                  </a:lnTo>
                  <a:lnTo>
                    <a:pt x="52" y="230"/>
                  </a:lnTo>
                  <a:lnTo>
                    <a:pt x="49" y="252"/>
                  </a:lnTo>
                  <a:lnTo>
                    <a:pt x="51" y="276"/>
                  </a:lnTo>
                  <a:lnTo>
                    <a:pt x="56" y="299"/>
                  </a:lnTo>
                  <a:lnTo>
                    <a:pt x="83" y="372"/>
                  </a:lnTo>
                  <a:lnTo>
                    <a:pt x="0" y="555"/>
                  </a:lnTo>
                  <a:lnTo>
                    <a:pt x="17" y="556"/>
                  </a:lnTo>
                  <a:lnTo>
                    <a:pt x="33" y="559"/>
                  </a:lnTo>
                  <a:lnTo>
                    <a:pt x="49" y="564"/>
                  </a:lnTo>
                  <a:lnTo>
                    <a:pt x="64" y="570"/>
                  </a:lnTo>
                  <a:lnTo>
                    <a:pt x="78" y="577"/>
                  </a:lnTo>
                  <a:lnTo>
                    <a:pt x="91" y="586"/>
                  </a:lnTo>
                  <a:lnTo>
                    <a:pt x="104" y="595"/>
                  </a:lnTo>
                  <a:lnTo>
                    <a:pt x="116" y="606"/>
                  </a:lnTo>
                  <a:lnTo>
                    <a:pt x="126" y="618"/>
                  </a:lnTo>
                  <a:lnTo>
                    <a:pt x="135" y="631"/>
                  </a:lnTo>
                  <a:lnTo>
                    <a:pt x="144" y="645"/>
                  </a:lnTo>
                  <a:lnTo>
                    <a:pt x="151" y="659"/>
                  </a:lnTo>
                  <a:lnTo>
                    <a:pt x="156" y="675"/>
                  </a:lnTo>
                  <a:lnTo>
                    <a:pt x="160" y="690"/>
                  </a:lnTo>
                  <a:lnTo>
                    <a:pt x="163" y="707"/>
                  </a:lnTo>
                  <a:lnTo>
                    <a:pt x="163" y="724"/>
                  </a:lnTo>
                  <a:lnTo>
                    <a:pt x="163" y="733"/>
                  </a:lnTo>
                  <a:lnTo>
                    <a:pt x="163" y="741"/>
                  </a:lnTo>
                  <a:lnTo>
                    <a:pt x="161" y="750"/>
                  </a:lnTo>
                  <a:lnTo>
                    <a:pt x="160" y="759"/>
                  </a:lnTo>
                  <a:lnTo>
                    <a:pt x="163" y="758"/>
                  </a:lnTo>
                  <a:lnTo>
                    <a:pt x="166" y="757"/>
                  </a:lnTo>
                  <a:lnTo>
                    <a:pt x="169" y="757"/>
                  </a:lnTo>
                  <a:lnTo>
                    <a:pt x="172" y="757"/>
                  </a:lnTo>
                  <a:lnTo>
                    <a:pt x="175" y="756"/>
                  </a:lnTo>
                  <a:lnTo>
                    <a:pt x="178" y="756"/>
                  </a:lnTo>
                  <a:lnTo>
                    <a:pt x="181" y="756"/>
                  </a:lnTo>
                  <a:lnTo>
                    <a:pt x="184" y="756"/>
                  </a:lnTo>
                  <a:lnTo>
                    <a:pt x="198" y="757"/>
                  </a:lnTo>
                  <a:lnTo>
                    <a:pt x="210" y="759"/>
                  </a:lnTo>
                  <a:lnTo>
                    <a:pt x="223" y="762"/>
                  </a:lnTo>
                  <a:lnTo>
                    <a:pt x="235" y="766"/>
                  </a:lnTo>
                  <a:lnTo>
                    <a:pt x="247" y="772"/>
                  </a:lnTo>
                  <a:lnTo>
                    <a:pt x="257" y="778"/>
                  </a:lnTo>
                  <a:lnTo>
                    <a:pt x="268" y="786"/>
                  </a:lnTo>
                  <a:lnTo>
                    <a:pt x="276" y="795"/>
                  </a:lnTo>
                  <a:lnTo>
                    <a:pt x="285" y="804"/>
                  </a:lnTo>
                  <a:lnTo>
                    <a:pt x="293" y="814"/>
                  </a:lnTo>
                  <a:lnTo>
                    <a:pt x="299" y="825"/>
                  </a:lnTo>
                  <a:lnTo>
                    <a:pt x="305" y="836"/>
                  </a:lnTo>
                  <a:lnTo>
                    <a:pt x="309" y="848"/>
                  </a:lnTo>
                  <a:lnTo>
                    <a:pt x="312" y="861"/>
                  </a:lnTo>
                  <a:lnTo>
                    <a:pt x="314" y="874"/>
                  </a:lnTo>
                  <a:lnTo>
                    <a:pt x="315" y="887"/>
                  </a:lnTo>
                  <a:lnTo>
                    <a:pt x="313" y="913"/>
                  </a:lnTo>
                  <a:lnTo>
                    <a:pt x="309" y="930"/>
                  </a:lnTo>
                  <a:lnTo>
                    <a:pt x="306" y="941"/>
                  </a:lnTo>
                  <a:lnTo>
                    <a:pt x="304" y="944"/>
                  </a:lnTo>
                  <a:lnTo>
                    <a:pt x="824" y="1185"/>
                  </a:lnTo>
                  <a:lnTo>
                    <a:pt x="1068" y="646"/>
                  </a:lnTo>
                  <a:lnTo>
                    <a:pt x="598" y="4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2" name="Freeform 5"/>
            <p:cNvSpPr>
              <a:spLocks/>
            </p:cNvSpPr>
            <p:nvPr userDrawn="1"/>
          </p:nvSpPr>
          <p:spPr bwMode="auto">
            <a:xfrm>
              <a:off x="583" y="637"/>
              <a:ext cx="273" cy="382"/>
            </a:xfrm>
            <a:custGeom>
              <a:avLst/>
              <a:gdLst>
                <a:gd name="T0" fmla="*/ 272 w 273"/>
                <a:gd name="T1" fmla="*/ 135 h 382"/>
                <a:gd name="T2" fmla="*/ 269 w 273"/>
                <a:gd name="T3" fmla="*/ 92 h 382"/>
                <a:gd name="T4" fmla="*/ 251 w 273"/>
                <a:gd name="T5" fmla="*/ 63 h 382"/>
                <a:gd name="T6" fmla="*/ 227 w 273"/>
                <a:gd name="T7" fmla="*/ 43 h 382"/>
                <a:gd name="T8" fmla="*/ 227 w 273"/>
                <a:gd name="T9" fmla="*/ 8 h 382"/>
                <a:gd name="T10" fmla="*/ 196 w 273"/>
                <a:gd name="T11" fmla="*/ 27 h 382"/>
                <a:gd name="T12" fmla="*/ 174 w 273"/>
                <a:gd name="T13" fmla="*/ 20 h 382"/>
                <a:gd name="T14" fmla="*/ 153 w 273"/>
                <a:gd name="T15" fmla="*/ 18 h 382"/>
                <a:gd name="T16" fmla="*/ 135 w 273"/>
                <a:gd name="T17" fmla="*/ 20 h 382"/>
                <a:gd name="T18" fmla="*/ 118 w 273"/>
                <a:gd name="T19" fmla="*/ 26 h 382"/>
                <a:gd name="T20" fmla="*/ 103 w 273"/>
                <a:gd name="T21" fmla="*/ 35 h 382"/>
                <a:gd name="T22" fmla="*/ 89 w 273"/>
                <a:gd name="T23" fmla="*/ 46 h 382"/>
                <a:gd name="T24" fmla="*/ 78 w 273"/>
                <a:gd name="T25" fmla="*/ 60 h 382"/>
                <a:gd name="T26" fmla="*/ 70 w 273"/>
                <a:gd name="T27" fmla="*/ 76 h 382"/>
                <a:gd name="T28" fmla="*/ 63 w 273"/>
                <a:gd name="T29" fmla="*/ 116 h 382"/>
                <a:gd name="T30" fmla="*/ 73 w 273"/>
                <a:gd name="T31" fmla="*/ 149 h 382"/>
                <a:gd name="T32" fmla="*/ 95 w 273"/>
                <a:gd name="T33" fmla="*/ 176 h 382"/>
                <a:gd name="T34" fmla="*/ 122 w 273"/>
                <a:gd name="T35" fmla="*/ 200 h 382"/>
                <a:gd name="T36" fmla="*/ 75 w 273"/>
                <a:gd name="T37" fmla="*/ 280 h 382"/>
                <a:gd name="T38" fmla="*/ 63 w 273"/>
                <a:gd name="T39" fmla="*/ 265 h 382"/>
                <a:gd name="T40" fmla="*/ 60 w 273"/>
                <a:gd name="T41" fmla="*/ 248 h 382"/>
                <a:gd name="T42" fmla="*/ 64 w 273"/>
                <a:gd name="T43" fmla="*/ 228 h 382"/>
                <a:gd name="T44" fmla="*/ 12 w 273"/>
                <a:gd name="T45" fmla="*/ 194 h 382"/>
                <a:gd name="T46" fmla="*/ 0 w 273"/>
                <a:gd name="T47" fmla="*/ 237 h 382"/>
                <a:gd name="T48" fmla="*/ 4 w 273"/>
                <a:gd name="T49" fmla="*/ 273 h 382"/>
                <a:gd name="T50" fmla="*/ 26 w 273"/>
                <a:gd name="T51" fmla="*/ 305 h 382"/>
                <a:gd name="T52" fmla="*/ 65 w 273"/>
                <a:gd name="T53" fmla="*/ 333 h 382"/>
                <a:gd name="T54" fmla="*/ 67 w 273"/>
                <a:gd name="T55" fmla="*/ 382 h 382"/>
                <a:gd name="T56" fmla="*/ 97 w 273"/>
                <a:gd name="T57" fmla="*/ 345 h 382"/>
                <a:gd name="T58" fmla="*/ 121 w 273"/>
                <a:gd name="T59" fmla="*/ 349 h 382"/>
                <a:gd name="T60" fmla="*/ 143 w 273"/>
                <a:gd name="T61" fmla="*/ 348 h 382"/>
                <a:gd name="T62" fmla="*/ 162 w 273"/>
                <a:gd name="T63" fmla="*/ 343 h 382"/>
                <a:gd name="T64" fmla="*/ 178 w 273"/>
                <a:gd name="T65" fmla="*/ 335 h 382"/>
                <a:gd name="T66" fmla="*/ 192 w 273"/>
                <a:gd name="T67" fmla="*/ 324 h 382"/>
                <a:gd name="T68" fmla="*/ 203 w 273"/>
                <a:gd name="T69" fmla="*/ 312 h 382"/>
                <a:gd name="T70" fmla="*/ 212 w 273"/>
                <a:gd name="T71" fmla="*/ 297 h 382"/>
                <a:gd name="T72" fmla="*/ 220 w 273"/>
                <a:gd name="T73" fmla="*/ 279 h 382"/>
                <a:gd name="T74" fmla="*/ 224 w 273"/>
                <a:gd name="T75" fmla="*/ 244 h 382"/>
                <a:gd name="T76" fmla="*/ 215 w 273"/>
                <a:gd name="T77" fmla="*/ 216 h 382"/>
                <a:gd name="T78" fmla="*/ 206 w 273"/>
                <a:gd name="T79" fmla="*/ 203 h 382"/>
                <a:gd name="T80" fmla="*/ 193 w 273"/>
                <a:gd name="T81" fmla="*/ 187 h 382"/>
                <a:gd name="T82" fmla="*/ 174 w 273"/>
                <a:gd name="T83" fmla="*/ 169 h 382"/>
                <a:gd name="T84" fmla="*/ 196 w 273"/>
                <a:gd name="T85" fmla="*/ 80 h 382"/>
                <a:gd name="T86" fmla="*/ 207 w 273"/>
                <a:gd name="T87" fmla="*/ 87 h 382"/>
                <a:gd name="T88" fmla="*/ 215 w 273"/>
                <a:gd name="T89" fmla="*/ 97 h 382"/>
                <a:gd name="T90" fmla="*/ 217 w 273"/>
                <a:gd name="T91" fmla="*/ 114 h 382"/>
                <a:gd name="T92" fmla="*/ 211 w 273"/>
                <a:gd name="T93" fmla="*/ 138 h 3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3" h="382">
                  <a:moveTo>
                    <a:pt x="265" y="161"/>
                  </a:moveTo>
                  <a:lnTo>
                    <a:pt x="272" y="135"/>
                  </a:lnTo>
                  <a:lnTo>
                    <a:pt x="273" y="112"/>
                  </a:lnTo>
                  <a:lnTo>
                    <a:pt x="269" y="92"/>
                  </a:lnTo>
                  <a:lnTo>
                    <a:pt x="261" y="76"/>
                  </a:lnTo>
                  <a:lnTo>
                    <a:pt x="251" y="63"/>
                  </a:lnTo>
                  <a:lnTo>
                    <a:pt x="239" y="51"/>
                  </a:lnTo>
                  <a:lnTo>
                    <a:pt x="227" y="43"/>
                  </a:lnTo>
                  <a:lnTo>
                    <a:pt x="215" y="36"/>
                  </a:lnTo>
                  <a:lnTo>
                    <a:pt x="227" y="8"/>
                  </a:lnTo>
                  <a:lnTo>
                    <a:pt x="208" y="0"/>
                  </a:lnTo>
                  <a:lnTo>
                    <a:pt x="196" y="27"/>
                  </a:lnTo>
                  <a:lnTo>
                    <a:pt x="184" y="23"/>
                  </a:lnTo>
                  <a:lnTo>
                    <a:pt x="174" y="20"/>
                  </a:lnTo>
                  <a:lnTo>
                    <a:pt x="163" y="18"/>
                  </a:lnTo>
                  <a:lnTo>
                    <a:pt x="153" y="18"/>
                  </a:lnTo>
                  <a:lnTo>
                    <a:pt x="144" y="18"/>
                  </a:lnTo>
                  <a:lnTo>
                    <a:pt x="135" y="20"/>
                  </a:lnTo>
                  <a:lnTo>
                    <a:pt x="126" y="22"/>
                  </a:lnTo>
                  <a:lnTo>
                    <a:pt x="118" y="26"/>
                  </a:lnTo>
                  <a:lnTo>
                    <a:pt x="110" y="30"/>
                  </a:lnTo>
                  <a:lnTo>
                    <a:pt x="103" y="35"/>
                  </a:lnTo>
                  <a:lnTo>
                    <a:pt x="95" y="40"/>
                  </a:lnTo>
                  <a:lnTo>
                    <a:pt x="89" y="46"/>
                  </a:lnTo>
                  <a:lnTo>
                    <a:pt x="84" y="53"/>
                  </a:lnTo>
                  <a:lnTo>
                    <a:pt x="78" y="60"/>
                  </a:lnTo>
                  <a:lnTo>
                    <a:pt x="74" y="68"/>
                  </a:lnTo>
                  <a:lnTo>
                    <a:pt x="70" y="76"/>
                  </a:lnTo>
                  <a:lnTo>
                    <a:pt x="63" y="97"/>
                  </a:lnTo>
                  <a:lnTo>
                    <a:pt x="63" y="116"/>
                  </a:lnTo>
                  <a:lnTo>
                    <a:pt x="66" y="133"/>
                  </a:lnTo>
                  <a:lnTo>
                    <a:pt x="73" y="149"/>
                  </a:lnTo>
                  <a:lnTo>
                    <a:pt x="83" y="163"/>
                  </a:lnTo>
                  <a:lnTo>
                    <a:pt x="95" y="176"/>
                  </a:lnTo>
                  <a:lnTo>
                    <a:pt x="108" y="188"/>
                  </a:lnTo>
                  <a:lnTo>
                    <a:pt x="122" y="200"/>
                  </a:lnTo>
                  <a:lnTo>
                    <a:pt x="84" y="288"/>
                  </a:lnTo>
                  <a:lnTo>
                    <a:pt x="75" y="280"/>
                  </a:lnTo>
                  <a:lnTo>
                    <a:pt x="67" y="273"/>
                  </a:lnTo>
                  <a:lnTo>
                    <a:pt x="63" y="265"/>
                  </a:lnTo>
                  <a:lnTo>
                    <a:pt x="61" y="257"/>
                  </a:lnTo>
                  <a:lnTo>
                    <a:pt x="60" y="248"/>
                  </a:lnTo>
                  <a:lnTo>
                    <a:pt x="61" y="239"/>
                  </a:lnTo>
                  <a:lnTo>
                    <a:pt x="64" y="228"/>
                  </a:lnTo>
                  <a:lnTo>
                    <a:pt x="67" y="218"/>
                  </a:lnTo>
                  <a:lnTo>
                    <a:pt x="12" y="194"/>
                  </a:lnTo>
                  <a:lnTo>
                    <a:pt x="4" y="216"/>
                  </a:lnTo>
                  <a:lnTo>
                    <a:pt x="0" y="237"/>
                  </a:lnTo>
                  <a:lnTo>
                    <a:pt x="0" y="256"/>
                  </a:lnTo>
                  <a:lnTo>
                    <a:pt x="4" y="273"/>
                  </a:lnTo>
                  <a:lnTo>
                    <a:pt x="13" y="289"/>
                  </a:lnTo>
                  <a:lnTo>
                    <a:pt x="26" y="305"/>
                  </a:lnTo>
                  <a:lnTo>
                    <a:pt x="43" y="319"/>
                  </a:lnTo>
                  <a:lnTo>
                    <a:pt x="65" y="333"/>
                  </a:lnTo>
                  <a:lnTo>
                    <a:pt x="48" y="374"/>
                  </a:lnTo>
                  <a:lnTo>
                    <a:pt x="67" y="382"/>
                  </a:lnTo>
                  <a:lnTo>
                    <a:pt x="84" y="340"/>
                  </a:lnTo>
                  <a:lnTo>
                    <a:pt x="97" y="345"/>
                  </a:lnTo>
                  <a:lnTo>
                    <a:pt x="110" y="348"/>
                  </a:lnTo>
                  <a:lnTo>
                    <a:pt x="121" y="349"/>
                  </a:lnTo>
                  <a:lnTo>
                    <a:pt x="132" y="349"/>
                  </a:lnTo>
                  <a:lnTo>
                    <a:pt x="143" y="348"/>
                  </a:lnTo>
                  <a:lnTo>
                    <a:pt x="153" y="346"/>
                  </a:lnTo>
                  <a:lnTo>
                    <a:pt x="162" y="343"/>
                  </a:lnTo>
                  <a:lnTo>
                    <a:pt x="171" y="340"/>
                  </a:lnTo>
                  <a:lnTo>
                    <a:pt x="178" y="335"/>
                  </a:lnTo>
                  <a:lnTo>
                    <a:pt x="185" y="330"/>
                  </a:lnTo>
                  <a:lnTo>
                    <a:pt x="192" y="324"/>
                  </a:lnTo>
                  <a:lnTo>
                    <a:pt x="198" y="318"/>
                  </a:lnTo>
                  <a:lnTo>
                    <a:pt x="203" y="312"/>
                  </a:lnTo>
                  <a:lnTo>
                    <a:pt x="208" y="304"/>
                  </a:lnTo>
                  <a:lnTo>
                    <a:pt x="212" y="297"/>
                  </a:lnTo>
                  <a:lnTo>
                    <a:pt x="216" y="290"/>
                  </a:lnTo>
                  <a:lnTo>
                    <a:pt x="220" y="279"/>
                  </a:lnTo>
                  <a:lnTo>
                    <a:pt x="224" y="264"/>
                  </a:lnTo>
                  <a:lnTo>
                    <a:pt x="224" y="244"/>
                  </a:lnTo>
                  <a:lnTo>
                    <a:pt x="218" y="222"/>
                  </a:lnTo>
                  <a:lnTo>
                    <a:pt x="215" y="216"/>
                  </a:lnTo>
                  <a:lnTo>
                    <a:pt x="211" y="210"/>
                  </a:lnTo>
                  <a:lnTo>
                    <a:pt x="206" y="203"/>
                  </a:lnTo>
                  <a:lnTo>
                    <a:pt x="200" y="196"/>
                  </a:lnTo>
                  <a:lnTo>
                    <a:pt x="193" y="187"/>
                  </a:lnTo>
                  <a:lnTo>
                    <a:pt x="184" y="179"/>
                  </a:lnTo>
                  <a:lnTo>
                    <a:pt x="174" y="169"/>
                  </a:lnTo>
                  <a:lnTo>
                    <a:pt x="162" y="158"/>
                  </a:lnTo>
                  <a:lnTo>
                    <a:pt x="196" y="80"/>
                  </a:lnTo>
                  <a:lnTo>
                    <a:pt x="202" y="83"/>
                  </a:lnTo>
                  <a:lnTo>
                    <a:pt x="207" y="87"/>
                  </a:lnTo>
                  <a:lnTo>
                    <a:pt x="211" y="91"/>
                  </a:lnTo>
                  <a:lnTo>
                    <a:pt x="215" y="97"/>
                  </a:lnTo>
                  <a:lnTo>
                    <a:pt x="216" y="104"/>
                  </a:lnTo>
                  <a:lnTo>
                    <a:pt x="217" y="114"/>
                  </a:lnTo>
                  <a:lnTo>
                    <a:pt x="215" y="124"/>
                  </a:lnTo>
                  <a:lnTo>
                    <a:pt x="211" y="138"/>
                  </a:lnTo>
                  <a:lnTo>
                    <a:pt x="265" y="161"/>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3" name="Freeform 6"/>
            <p:cNvSpPr>
              <a:spLocks/>
            </p:cNvSpPr>
            <p:nvPr userDrawn="1"/>
          </p:nvSpPr>
          <p:spPr bwMode="auto">
            <a:xfrm>
              <a:off x="706" y="706"/>
              <a:ext cx="54" cy="76"/>
            </a:xfrm>
            <a:custGeom>
              <a:avLst/>
              <a:gdLst>
                <a:gd name="T0" fmla="*/ 23 w 54"/>
                <a:gd name="T1" fmla="*/ 76 h 76"/>
                <a:gd name="T2" fmla="*/ 17 w 54"/>
                <a:gd name="T3" fmla="*/ 71 h 76"/>
                <a:gd name="T4" fmla="*/ 12 w 54"/>
                <a:gd name="T5" fmla="*/ 66 h 76"/>
                <a:gd name="T6" fmla="*/ 7 w 54"/>
                <a:gd name="T7" fmla="*/ 60 h 76"/>
                <a:gd name="T8" fmla="*/ 3 w 54"/>
                <a:gd name="T9" fmla="*/ 54 h 76"/>
                <a:gd name="T10" fmla="*/ 0 w 54"/>
                <a:gd name="T11" fmla="*/ 47 h 76"/>
                <a:gd name="T12" fmla="*/ 0 w 54"/>
                <a:gd name="T13" fmla="*/ 39 h 76"/>
                <a:gd name="T14" fmla="*/ 1 w 54"/>
                <a:gd name="T15" fmla="*/ 30 h 76"/>
                <a:gd name="T16" fmla="*/ 4 w 54"/>
                <a:gd name="T17" fmla="*/ 21 h 76"/>
                <a:gd name="T18" fmla="*/ 7 w 54"/>
                <a:gd name="T19" fmla="*/ 15 h 76"/>
                <a:gd name="T20" fmla="*/ 11 w 54"/>
                <a:gd name="T21" fmla="*/ 10 h 76"/>
                <a:gd name="T22" fmla="*/ 15 w 54"/>
                <a:gd name="T23" fmla="*/ 6 h 76"/>
                <a:gd name="T24" fmla="*/ 21 w 54"/>
                <a:gd name="T25" fmla="*/ 3 h 76"/>
                <a:gd name="T26" fmla="*/ 28 w 54"/>
                <a:gd name="T27" fmla="*/ 1 h 76"/>
                <a:gd name="T28" fmla="*/ 36 w 54"/>
                <a:gd name="T29" fmla="*/ 0 h 76"/>
                <a:gd name="T30" fmla="*/ 44 w 54"/>
                <a:gd name="T31" fmla="*/ 1 h 76"/>
                <a:gd name="T32" fmla="*/ 54 w 54"/>
                <a:gd name="T33" fmla="*/ 3 h 76"/>
                <a:gd name="T34" fmla="*/ 23 w 54"/>
                <a:gd name="T35" fmla="*/ 7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76">
                  <a:moveTo>
                    <a:pt x="23" y="76"/>
                  </a:moveTo>
                  <a:lnTo>
                    <a:pt x="17" y="71"/>
                  </a:lnTo>
                  <a:lnTo>
                    <a:pt x="12" y="66"/>
                  </a:lnTo>
                  <a:lnTo>
                    <a:pt x="7" y="60"/>
                  </a:lnTo>
                  <a:lnTo>
                    <a:pt x="3" y="54"/>
                  </a:lnTo>
                  <a:lnTo>
                    <a:pt x="0" y="47"/>
                  </a:lnTo>
                  <a:lnTo>
                    <a:pt x="0" y="39"/>
                  </a:lnTo>
                  <a:lnTo>
                    <a:pt x="1" y="30"/>
                  </a:lnTo>
                  <a:lnTo>
                    <a:pt x="4" y="21"/>
                  </a:lnTo>
                  <a:lnTo>
                    <a:pt x="7" y="15"/>
                  </a:lnTo>
                  <a:lnTo>
                    <a:pt x="11" y="10"/>
                  </a:lnTo>
                  <a:lnTo>
                    <a:pt x="15" y="6"/>
                  </a:lnTo>
                  <a:lnTo>
                    <a:pt x="21" y="3"/>
                  </a:lnTo>
                  <a:lnTo>
                    <a:pt x="28" y="1"/>
                  </a:lnTo>
                  <a:lnTo>
                    <a:pt x="36" y="0"/>
                  </a:lnTo>
                  <a:lnTo>
                    <a:pt x="44" y="1"/>
                  </a:lnTo>
                  <a:lnTo>
                    <a:pt x="54" y="3"/>
                  </a:lnTo>
                  <a:lnTo>
                    <a:pt x="23" y="76"/>
                  </a:lnTo>
                  <a:close/>
                </a:path>
              </a:pathLst>
            </a:custGeom>
            <a:solidFill>
              <a:srgbClr val="3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4" name="Freeform 7"/>
            <p:cNvSpPr>
              <a:spLocks/>
            </p:cNvSpPr>
            <p:nvPr userDrawn="1"/>
          </p:nvSpPr>
          <p:spPr bwMode="auto">
            <a:xfrm>
              <a:off x="686" y="852"/>
              <a:ext cx="58" cy="83"/>
            </a:xfrm>
            <a:custGeom>
              <a:avLst/>
              <a:gdLst>
                <a:gd name="T0" fmla="*/ 35 w 58"/>
                <a:gd name="T1" fmla="*/ 0 h 83"/>
                <a:gd name="T2" fmla="*/ 40 w 58"/>
                <a:gd name="T3" fmla="*/ 5 h 83"/>
                <a:gd name="T4" fmla="*/ 46 w 58"/>
                <a:gd name="T5" fmla="*/ 10 h 83"/>
                <a:gd name="T6" fmla="*/ 50 w 58"/>
                <a:gd name="T7" fmla="*/ 16 h 83"/>
                <a:gd name="T8" fmla="*/ 54 w 58"/>
                <a:gd name="T9" fmla="*/ 23 h 83"/>
                <a:gd name="T10" fmla="*/ 57 w 58"/>
                <a:gd name="T11" fmla="*/ 31 h 83"/>
                <a:gd name="T12" fmla="*/ 58 w 58"/>
                <a:gd name="T13" fmla="*/ 39 h 83"/>
                <a:gd name="T14" fmla="*/ 57 w 58"/>
                <a:gd name="T15" fmla="*/ 47 h 83"/>
                <a:gd name="T16" fmla="*/ 55 w 58"/>
                <a:gd name="T17" fmla="*/ 56 h 83"/>
                <a:gd name="T18" fmla="*/ 49 w 58"/>
                <a:gd name="T19" fmla="*/ 67 h 83"/>
                <a:gd name="T20" fmla="*/ 43 w 58"/>
                <a:gd name="T21" fmla="*/ 74 h 83"/>
                <a:gd name="T22" fmla="*/ 35 w 58"/>
                <a:gd name="T23" fmla="*/ 79 h 83"/>
                <a:gd name="T24" fmla="*/ 28 w 58"/>
                <a:gd name="T25" fmla="*/ 82 h 83"/>
                <a:gd name="T26" fmla="*/ 20 w 58"/>
                <a:gd name="T27" fmla="*/ 83 h 83"/>
                <a:gd name="T28" fmla="*/ 13 w 58"/>
                <a:gd name="T29" fmla="*/ 83 h 83"/>
                <a:gd name="T30" fmla="*/ 6 w 58"/>
                <a:gd name="T31" fmla="*/ 83 h 83"/>
                <a:gd name="T32" fmla="*/ 0 w 58"/>
                <a:gd name="T33" fmla="*/ 81 h 83"/>
                <a:gd name="T34" fmla="*/ 35 w 58"/>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83">
                  <a:moveTo>
                    <a:pt x="35" y="0"/>
                  </a:moveTo>
                  <a:lnTo>
                    <a:pt x="40" y="5"/>
                  </a:lnTo>
                  <a:lnTo>
                    <a:pt x="46" y="10"/>
                  </a:lnTo>
                  <a:lnTo>
                    <a:pt x="50" y="16"/>
                  </a:lnTo>
                  <a:lnTo>
                    <a:pt x="54" y="23"/>
                  </a:lnTo>
                  <a:lnTo>
                    <a:pt x="57" y="31"/>
                  </a:lnTo>
                  <a:lnTo>
                    <a:pt x="58" y="39"/>
                  </a:lnTo>
                  <a:lnTo>
                    <a:pt x="57" y="47"/>
                  </a:lnTo>
                  <a:lnTo>
                    <a:pt x="55" y="56"/>
                  </a:lnTo>
                  <a:lnTo>
                    <a:pt x="49" y="67"/>
                  </a:lnTo>
                  <a:lnTo>
                    <a:pt x="43" y="74"/>
                  </a:lnTo>
                  <a:lnTo>
                    <a:pt x="35" y="79"/>
                  </a:lnTo>
                  <a:lnTo>
                    <a:pt x="28" y="82"/>
                  </a:lnTo>
                  <a:lnTo>
                    <a:pt x="20" y="83"/>
                  </a:lnTo>
                  <a:lnTo>
                    <a:pt x="13" y="83"/>
                  </a:lnTo>
                  <a:lnTo>
                    <a:pt x="6" y="83"/>
                  </a:lnTo>
                  <a:lnTo>
                    <a:pt x="0" y="81"/>
                  </a:lnTo>
                  <a:lnTo>
                    <a:pt x="35" y="0"/>
                  </a:lnTo>
                  <a:close/>
                </a:path>
              </a:pathLst>
            </a:custGeom>
            <a:solidFill>
              <a:srgbClr val="3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5" name="Freeform 8"/>
            <p:cNvSpPr>
              <a:spLocks/>
            </p:cNvSpPr>
            <p:nvPr userDrawn="1"/>
          </p:nvSpPr>
          <p:spPr bwMode="auto">
            <a:xfrm>
              <a:off x="293" y="145"/>
              <a:ext cx="546" cy="257"/>
            </a:xfrm>
            <a:custGeom>
              <a:avLst/>
              <a:gdLst>
                <a:gd name="T0" fmla="*/ 8 w 546"/>
                <a:gd name="T1" fmla="*/ 188 h 257"/>
                <a:gd name="T2" fmla="*/ 12 w 546"/>
                <a:gd name="T3" fmla="*/ 181 h 257"/>
                <a:gd name="T4" fmla="*/ 16 w 546"/>
                <a:gd name="T5" fmla="*/ 174 h 257"/>
                <a:gd name="T6" fmla="*/ 22 w 546"/>
                <a:gd name="T7" fmla="*/ 167 h 257"/>
                <a:gd name="T8" fmla="*/ 28 w 546"/>
                <a:gd name="T9" fmla="*/ 161 h 257"/>
                <a:gd name="T10" fmla="*/ 34 w 546"/>
                <a:gd name="T11" fmla="*/ 156 h 257"/>
                <a:gd name="T12" fmla="*/ 41 w 546"/>
                <a:gd name="T13" fmla="*/ 151 h 257"/>
                <a:gd name="T14" fmla="*/ 48 w 546"/>
                <a:gd name="T15" fmla="*/ 147 h 257"/>
                <a:gd name="T16" fmla="*/ 56 w 546"/>
                <a:gd name="T17" fmla="*/ 144 h 257"/>
                <a:gd name="T18" fmla="*/ 436 w 546"/>
                <a:gd name="T19" fmla="*/ 5 h 257"/>
                <a:gd name="T20" fmla="*/ 444 w 546"/>
                <a:gd name="T21" fmla="*/ 3 h 257"/>
                <a:gd name="T22" fmla="*/ 452 w 546"/>
                <a:gd name="T23" fmla="*/ 1 h 257"/>
                <a:gd name="T24" fmla="*/ 461 w 546"/>
                <a:gd name="T25" fmla="*/ 0 h 257"/>
                <a:gd name="T26" fmla="*/ 469 w 546"/>
                <a:gd name="T27" fmla="*/ 0 h 257"/>
                <a:gd name="T28" fmla="*/ 477 w 546"/>
                <a:gd name="T29" fmla="*/ 1 h 257"/>
                <a:gd name="T30" fmla="*/ 485 w 546"/>
                <a:gd name="T31" fmla="*/ 3 h 257"/>
                <a:gd name="T32" fmla="*/ 493 w 546"/>
                <a:gd name="T33" fmla="*/ 5 h 257"/>
                <a:gd name="T34" fmla="*/ 501 w 546"/>
                <a:gd name="T35" fmla="*/ 8 h 257"/>
                <a:gd name="T36" fmla="*/ 508 w 546"/>
                <a:gd name="T37" fmla="*/ 12 h 257"/>
                <a:gd name="T38" fmla="*/ 515 w 546"/>
                <a:gd name="T39" fmla="*/ 16 h 257"/>
                <a:gd name="T40" fmla="*/ 521 w 546"/>
                <a:gd name="T41" fmla="*/ 22 h 257"/>
                <a:gd name="T42" fmla="*/ 527 w 546"/>
                <a:gd name="T43" fmla="*/ 28 h 257"/>
                <a:gd name="T44" fmla="*/ 532 w 546"/>
                <a:gd name="T45" fmla="*/ 34 h 257"/>
                <a:gd name="T46" fmla="*/ 537 w 546"/>
                <a:gd name="T47" fmla="*/ 41 h 257"/>
                <a:gd name="T48" fmla="*/ 541 w 546"/>
                <a:gd name="T49" fmla="*/ 49 h 257"/>
                <a:gd name="T50" fmla="*/ 545 w 546"/>
                <a:gd name="T51" fmla="*/ 56 h 257"/>
                <a:gd name="T52" fmla="*/ 546 w 546"/>
                <a:gd name="T53" fmla="*/ 60 h 257"/>
                <a:gd name="T54" fmla="*/ 7 w 546"/>
                <a:gd name="T55" fmla="*/ 257 h 257"/>
                <a:gd name="T56" fmla="*/ 5 w 546"/>
                <a:gd name="T57" fmla="*/ 253 h 257"/>
                <a:gd name="T58" fmla="*/ 1 w 546"/>
                <a:gd name="T59" fmla="*/ 237 h 257"/>
                <a:gd name="T60" fmla="*/ 0 w 546"/>
                <a:gd name="T61" fmla="*/ 220 h 257"/>
                <a:gd name="T62" fmla="*/ 3 w 546"/>
                <a:gd name="T63" fmla="*/ 203 h 257"/>
                <a:gd name="T64" fmla="*/ 8 w 546"/>
                <a:gd name="T65" fmla="*/ 188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6" h="257">
                  <a:moveTo>
                    <a:pt x="8" y="188"/>
                  </a:moveTo>
                  <a:lnTo>
                    <a:pt x="12" y="181"/>
                  </a:lnTo>
                  <a:lnTo>
                    <a:pt x="16" y="174"/>
                  </a:lnTo>
                  <a:lnTo>
                    <a:pt x="22" y="167"/>
                  </a:lnTo>
                  <a:lnTo>
                    <a:pt x="28" y="161"/>
                  </a:lnTo>
                  <a:lnTo>
                    <a:pt x="34" y="156"/>
                  </a:lnTo>
                  <a:lnTo>
                    <a:pt x="41" y="151"/>
                  </a:lnTo>
                  <a:lnTo>
                    <a:pt x="48" y="147"/>
                  </a:lnTo>
                  <a:lnTo>
                    <a:pt x="56" y="144"/>
                  </a:lnTo>
                  <a:lnTo>
                    <a:pt x="436" y="5"/>
                  </a:lnTo>
                  <a:lnTo>
                    <a:pt x="444" y="3"/>
                  </a:lnTo>
                  <a:lnTo>
                    <a:pt x="452" y="1"/>
                  </a:lnTo>
                  <a:lnTo>
                    <a:pt x="461" y="0"/>
                  </a:lnTo>
                  <a:lnTo>
                    <a:pt x="469" y="0"/>
                  </a:lnTo>
                  <a:lnTo>
                    <a:pt x="477" y="1"/>
                  </a:lnTo>
                  <a:lnTo>
                    <a:pt x="485" y="3"/>
                  </a:lnTo>
                  <a:lnTo>
                    <a:pt x="493" y="5"/>
                  </a:lnTo>
                  <a:lnTo>
                    <a:pt x="501" y="8"/>
                  </a:lnTo>
                  <a:lnTo>
                    <a:pt x="508" y="12"/>
                  </a:lnTo>
                  <a:lnTo>
                    <a:pt x="515" y="16"/>
                  </a:lnTo>
                  <a:lnTo>
                    <a:pt x="521" y="22"/>
                  </a:lnTo>
                  <a:lnTo>
                    <a:pt x="527" y="28"/>
                  </a:lnTo>
                  <a:lnTo>
                    <a:pt x="532" y="34"/>
                  </a:lnTo>
                  <a:lnTo>
                    <a:pt x="537" y="41"/>
                  </a:lnTo>
                  <a:lnTo>
                    <a:pt x="541" y="49"/>
                  </a:lnTo>
                  <a:lnTo>
                    <a:pt x="545" y="56"/>
                  </a:lnTo>
                  <a:lnTo>
                    <a:pt x="546" y="60"/>
                  </a:lnTo>
                  <a:lnTo>
                    <a:pt x="7" y="257"/>
                  </a:lnTo>
                  <a:lnTo>
                    <a:pt x="5" y="253"/>
                  </a:lnTo>
                  <a:lnTo>
                    <a:pt x="1" y="237"/>
                  </a:lnTo>
                  <a:lnTo>
                    <a:pt x="0" y="220"/>
                  </a:lnTo>
                  <a:lnTo>
                    <a:pt x="3" y="203"/>
                  </a:lnTo>
                  <a:lnTo>
                    <a:pt x="8" y="188"/>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6" name="Freeform 9"/>
            <p:cNvSpPr>
              <a:spLocks/>
            </p:cNvSpPr>
            <p:nvPr userDrawn="1"/>
          </p:nvSpPr>
          <p:spPr bwMode="auto">
            <a:xfrm>
              <a:off x="96" y="724"/>
              <a:ext cx="222" cy="222"/>
            </a:xfrm>
            <a:custGeom>
              <a:avLst/>
              <a:gdLst>
                <a:gd name="T0" fmla="*/ 100 w 222"/>
                <a:gd name="T1" fmla="*/ 221 h 222"/>
                <a:gd name="T2" fmla="*/ 78 w 222"/>
                <a:gd name="T3" fmla="*/ 217 h 222"/>
                <a:gd name="T4" fmla="*/ 58 w 222"/>
                <a:gd name="T5" fmla="*/ 208 h 222"/>
                <a:gd name="T6" fmla="*/ 41 w 222"/>
                <a:gd name="T7" fmla="*/ 196 h 222"/>
                <a:gd name="T8" fmla="*/ 26 w 222"/>
                <a:gd name="T9" fmla="*/ 181 h 222"/>
                <a:gd name="T10" fmla="*/ 14 w 222"/>
                <a:gd name="T11" fmla="*/ 164 h 222"/>
                <a:gd name="T12" fmla="*/ 5 w 222"/>
                <a:gd name="T13" fmla="*/ 143 h 222"/>
                <a:gd name="T14" fmla="*/ 1 w 222"/>
                <a:gd name="T15" fmla="*/ 122 h 222"/>
                <a:gd name="T16" fmla="*/ 1 w 222"/>
                <a:gd name="T17" fmla="*/ 99 h 222"/>
                <a:gd name="T18" fmla="*/ 5 w 222"/>
                <a:gd name="T19" fmla="*/ 77 h 222"/>
                <a:gd name="T20" fmla="*/ 14 w 222"/>
                <a:gd name="T21" fmla="*/ 58 h 222"/>
                <a:gd name="T22" fmla="*/ 26 w 222"/>
                <a:gd name="T23" fmla="*/ 40 h 222"/>
                <a:gd name="T24" fmla="*/ 41 w 222"/>
                <a:gd name="T25" fmla="*/ 25 h 222"/>
                <a:gd name="T26" fmla="*/ 58 w 222"/>
                <a:gd name="T27" fmla="*/ 13 h 222"/>
                <a:gd name="T28" fmla="*/ 78 w 222"/>
                <a:gd name="T29" fmla="*/ 4 h 222"/>
                <a:gd name="T30" fmla="*/ 100 w 222"/>
                <a:gd name="T31" fmla="*/ 0 h 222"/>
                <a:gd name="T32" fmla="*/ 122 w 222"/>
                <a:gd name="T33" fmla="*/ 0 h 222"/>
                <a:gd name="T34" fmla="*/ 144 w 222"/>
                <a:gd name="T35" fmla="*/ 4 h 222"/>
                <a:gd name="T36" fmla="*/ 164 w 222"/>
                <a:gd name="T37" fmla="*/ 13 h 222"/>
                <a:gd name="T38" fmla="*/ 181 w 222"/>
                <a:gd name="T39" fmla="*/ 25 h 222"/>
                <a:gd name="T40" fmla="*/ 197 w 222"/>
                <a:gd name="T41" fmla="*/ 40 h 222"/>
                <a:gd name="T42" fmla="*/ 209 w 222"/>
                <a:gd name="T43" fmla="*/ 58 h 222"/>
                <a:gd name="T44" fmla="*/ 217 w 222"/>
                <a:gd name="T45" fmla="*/ 77 h 222"/>
                <a:gd name="T46" fmla="*/ 221 w 222"/>
                <a:gd name="T47" fmla="*/ 99 h 222"/>
                <a:gd name="T48" fmla="*/ 221 w 222"/>
                <a:gd name="T49" fmla="*/ 122 h 222"/>
                <a:gd name="T50" fmla="*/ 217 w 222"/>
                <a:gd name="T51" fmla="*/ 143 h 222"/>
                <a:gd name="T52" fmla="*/ 209 w 222"/>
                <a:gd name="T53" fmla="*/ 164 h 222"/>
                <a:gd name="T54" fmla="*/ 197 w 222"/>
                <a:gd name="T55" fmla="*/ 181 h 222"/>
                <a:gd name="T56" fmla="*/ 181 w 222"/>
                <a:gd name="T57" fmla="*/ 196 h 222"/>
                <a:gd name="T58" fmla="*/ 164 w 222"/>
                <a:gd name="T59" fmla="*/ 208 h 222"/>
                <a:gd name="T60" fmla="*/ 144 w 222"/>
                <a:gd name="T61" fmla="*/ 217 h 222"/>
                <a:gd name="T62" fmla="*/ 122 w 222"/>
                <a:gd name="T63" fmla="*/ 221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2" h="222">
                  <a:moveTo>
                    <a:pt x="111" y="222"/>
                  </a:moveTo>
                  <a:lnTo>
                    <a:pt x="100" y="221"/>
                  </a:lnTo>
                  <a:lnTo>
                    <a:pt x="89" y="219"/>
                  </a:lnTo>
                  <a:lnTo>
                    <a:pt x="78" y="217"/>
                  </a:lnTo>
                  <a:lnTo>
                    <a:pt x="68" y="213"/>
                  </a:lnTo>
                  <a:lnTo>
                    <a:pt x="58" y="208"/>
                  </a:lnTo>
                  <a:lnTo>
                    <a:pt x="49" y="202"/>
                  </a:lnTo>
                  <a:lnTo>
                    <a:pt x="41" y="196"/>
                  </a:lnTo>
                  <a:lnTo>
                    <a:pt x="33" y="189"/>
                  </a:lnTo>
                  <a:lnTo>
                    <a:pt x="26" y="181"/>
                  </a:lnTo>
                  <a:lnTo>
                    <a:pt x="19" y="173"/>
                  </a:lnTo>
                  <a:lnTo>
                    <a:pt x="14" y="164"/>
                  </a:lnTo>
                  <a:lnTo>
                    <a:pt x="9" y="154"/>
                  </a:lnTo>
                  <a:lnTo>
                    <a:pt x="5" y="143"/>
                  </a:lnTo>
                  <a:lnTo>
                    <a:pt x="2" y="133"/>
                  </a:lnTo>
                  <a:lnTo>
                    <a:pt x="1" y="122"/>
                  </a:lnTo>
                  <a:lnTo>
                    <a:pt x="0" y="110"/>
                  </a:lnTo>
                  <a:lnTo>
                    <a:pt x="1" y="99"/>
                  </a:lnTo>
                  <a:lnTo>
                    <a:pt x="2" y="88"/>
                  </a:lnTo>
                  <a:lnTo>
                    <a:pt x="5" y="77"/>
                  </a:lnTo>
                  <a:lnTo>
                    <a:pt x="9" y="67"/>
                  </a:lnTo>
                  <a:lnTo>
                    <a:pt x="14" y="58"/>
                  </a:lnTo>
                  <a:lnTo>
                    <a:pt x="19" y="49"/>
                  </a:lnTo>
                  <a:lnTo>
                    <a:pt x="26" y="40"/>
                  </a:lnTo>
                  <a:lnTo>
                    <a:pt x="33" y="32"/>
                  </a:lnTo>
                  <a:lnTo>
                    <a:pt x="41" y="25"/>
                  </a:lnTo>
                  <a:lnTo>
                    <a:pt x="49" y="19"/>
                  </a:lnTo>
                  <a:lnTo>
                    <a:pt x="58" y="13"/>
                  </a:lnTo>
                  <a:lnTo>
                    <a:pt x="68" y="9"/>
                  </a:lnTo>
                  <a:lnTo>
                    <a:pt x="78" y="4"/>
                  </a:lnTo>
                  <a:lnTo>
                    <a:pt x="89" y="2"/>
                  </a:lnTo>
                  <a:lnTo>
                    <a:pt x="100" y="0"/>
                  </a:lnTo>
                  <a:lnTo>
                    <a:pt x="111" y="0"/>
                  </a:lnTo>
                  <a:lnTo>
                    <a:pt x="122" y="0"/>
                  </a:lnTo>
                  <a:lnTo>
                    <a:pt x="134" y="2"/>
                  </a:lnTo>
                  <a:lnTo>
                    <a:pt x="144" y="4"/>
                  </a:lnTo>
                  <a:lnTo>
                    <a:pt x="154" y="9"/>
                  </a:lnTo>
                  <a:lnTo>
                    <a:pt x="164" y="13"/>
                  </a:lnTo>
                  <a:lnTo>
                    <a:pt x="173" y="19"/>
                  </a:lnTo>
                  <a:lnTo>
                    <a:pt x="181" y="25"/>
                  </a:lnTo>
                  <a:lnTo>
                    <a:pt x="190" y="32"/>
                  </a:lnTo>
                  <a:lnTo>
                    <a:pt x="197" y="40"/>
                  </a:lnTo>
                  <a:lnTo>
                    <a:pt x="203" y="49"/>
                  </a:lnTo>
                  <a:lnTo>
                    <a:pt x="209" y="58"/>
                  </a:lnTo>
                  <a:lnTo>
                    <a:pt x="213" y="67"/>
                  </a:lnTo>
                  <a:lnTo>
                    <a:pt x="217" y="77"/>
                  </a:lnTo>
                  <a:lnTo>
                    <a:pt x="219" y="88"/>
                  </a:lnTo>
                  <a:lnTo>
                    <a:pt x="221" y="99"/>
                  </a:lnTo>
                  <a:lnTo>
                    <a:pt x="222" y="110"/>
                  </a:lnTo>
                  <a:lnTo>
                    <a:pt x="221" y="122"/>
                  </a:lnTo>
                  <a:lnTo>
                    <a:pt x="219" y="133"/>
                  </a:lnTo>
                  <a:lnTo>
                    <a:pt x="217" y="143"/>
                  </a:lnTo>
                  <a:lnTo>
                    <a:pt x="213" y="154"/>
                  </a:lnTo>
                  <a:lnTo>
                    <a:pt x="209" y="164"/>
                  </a:lnTo>
                  <a:lnTo>
                    <a:pt x="203" y="173"/>
                  </a:lnTo>
                  <a:lnTo>
                    <a:pt x="197" y="181"/>
                  </a:lnTo>
                  <a:lnTo>
                    <a:pt x="190" y="189"/>
                  </a:lnTo>
                  <a:lnTo>
                    <a:pt x="181" y="196"/>
                  </a:lnTo>
                  <a:lnTo>
                    <a:pt x="173" y="202"/>
                  </a:lnTo>
                  <a:lnTo>
                    <a:pt x="164" y="208"/>
                  </a:lnTo>
                  <a:lnTo>
                    <a:pt x="154" y="213"/>
                  </a:lnTo>
                  <a:lnTo>
                    <a:pt x="144" y="217"/>
                  </a:lnTo>
                  <a:lnTo>
                    <a:pt x="134" y="219"/>
                  </a:lnTo>
                  <a:lnTo>
                    <a:pt x="122" y="221"/>
                  </a:lnTo>
                  <a:lnTo>
                    <a:pt x="111" y="222"/>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7" name="Freeform 10"/>
            <p:cNvSpPr>
              <a:spLocks/>
            </p:cNvSpPr>
            <p:nvPr userDrawn="1"/>
          </p:nvSpPr>
          <p:spPr bwMode="auto">
            <a:xfrm>
              <a:off x="309" y="928"/>
              <a:ext cx="164" cy="164"/>
            </a:xfrm>
            <a:custGeom>
              <a:avLst/>
              <a:gdLst>
                <a:gd name="T0" fmla="*/ 82 w 164"/>
                <a:gd name="T1" fmla="*/ 164 h 164"/>
                <a:gd name="T2" fmla="*/ 66 w 164"/>
                <a:gd name="T3" fmla="*/ 162 h 164"/>
                <a:gd name="T4" fmla="*/ 50 w 164"/>
                <a:gd name="T5" fmla="*/ 157 h 164"/>
                <a:gd name="T6" fmla="*/ 37 w 164"/>
                <a:gd name="T7" fmla="*/ 150 h 164"/>
                <a:gd name="T8" fmla="*/ 24 w 164"/>
                <a:gd name="T9" fmla="*/ 140 h 164"/>
                <a:gd name="T10" fmla="*/ 15 w 164"/>
                <a:gd name="T11" fmla="*/ 128 h 164"/>
                <a:gd name="T12" fmla="*/ 7 w 164"/>
                <a:gd name="T13" fmla="*/ 113 h 164"/>
                <a:gd name="T14" fmla="*/ 2 w 164"/>
                <a:gd name="T15" fmla="*/ 98 h 164"/>
                <a:gd name="T16" fmla="*/ 0 w 164"/>
                <a:gd name="T17" fmla="*/ 82 h 164"/>
                <a:gd name="T18" fmla="*/ 2 w 164"/>
                <a:gd name="T19" fmla="*/ 65 h 164"/>
                <a:gd name="T20" fmla="*/ 7 w 164"/>
                <a:gd name="T21" fmla="*/ 50 h 164"/>
                <a:gd name="T22" fmla="*/ 15 w 164"/>
                <a:gd name="T23" fmla="*/ 36 h 164"/>
                <a:gd name="T24" fmla="*/ 24 w 164"/>
                <a:gd name="T25" fmla="*/ 24 h 164"/>
                <a:gd name="T26" fmla="*/ 37 w 164"/>
                <a:gd name="T27" fmla="*/ 13 h 164"/>
                <a:gd name="T28" fmla="*/ 50 w 164"/>
                <a:gd name="T29" fmla="*/ 6 h 164"/>
                <a:gd name="T30" fmla="*/ 66 w 164"/>
                <a:gd name="T31" fmla="*/ 1 h 164"/>
                <a:gd name="T32" fmla="*/ 82 w 164"/>
                <a:gd name="T33" fmla="*/ 0 h 164"/>
                <a:gd name="T34" fmla="*/ 99 w 164"/>
                <a:gd name="T35" fmla="*/ 1 h 164"/>
                <a:gd name="T36" fmla="*/ 114 w 164"/>
                <a:gd name="T37" fmla="*/ 6 h 164"/>
                <a:gd name="T38" fmla="*/ 128 w 164"/>
                <a:gd name="T39" fmla="*/ 13 h 164"/>
                <a:gd name="T40" fmla="*/ 141 w 164"/>
                <a:gd name="T41" fmla="*/ 24 h 164"/>
                <a:gd name="T42" fmla="*/ 150 w 164"/>
                <a:gd name="T43" fmla="*/ 36 h 164"/>
                <a:gd name="T44" fmla="*/ 158 w 164"/>
                <a:gd name="T45" fmla="*/ 50 h 164"/>
                <a:gd name="T46" fmla="*/ 163 w 164"/>
                <a:gd name="T47" fmla="*/ 65 h 164"/>
                <a:gd name="T48" fmla="*/ 164 w 164"/>
                <a:gd name="T49" fmla="*/ 82 h 164"/>
                <a:gd name="T50" fmla="*/ 163 w 164"/>
                <a:gd name="T51" fmla="*/ 98 h 164"/>
                <a:gd name="T52" fmla="*/ 158 w 164"/>
                <a:gd name="T53" fmla="*/ 113 h 164"/>
                <a:gd name="T54" fmla="*/ 150 w 164"/>
                <a:gd name="T55" fmla="*/ 128 h 164"/>
                <a:gd name="T56" fmla="*/ 141 w 164"/>
                <a:gd name="T57" fmla="*/ 140 h 164"/>
                <a:gd name="T58" fmla="*/ 128 w 164"/>
                <a:gd name="T59" fmla="*/ 150 h 164"/>
                <a:gd name="T60" fmla="*/ 114 w 164"/>
                <a:gd name="T61" fmla="*/ 157 h 164"/>
                <a:gd name="T62" fmla="*/ 99 w 164"/>
                <a:gd name="T63" fmla="*/ 162 h 164"/>
                <a:gd name="T64" fmla="*/ 82 w 164"/>
                <a:gd name="T65" fmla="*/ 164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164">
                  <a:moveTo>
                    <a:pt x="82" y="164"/>
                  </a:moveTo>
                  <a:lnTo>
                    <a:pt x="66" y="162"/>
                  </a:lnTo>
                  <a:lnTo>
                    <a:pt x="50" y="157"/>
                  </a:lnTo>
                  <a:lnTo>
                    <a:pt x="37" y="150"/>
                  </a:lnTo>
                  <a:lnTo>
                    <a:pt x="24" y="140"/>
                  </a:lnTo>
                  <a:lnTo>
                    <a:pt x="15" y="128"/>
                  </a:lnTo>
                  <a:lnTo>
                    <a:pt x="7" y="113"/>
                  </a:lnTo>
                  <a:lnTo>
                    <a:pt x="2" y="98"/>
                  </a:lnTo>
                  <a:lnTo>
                    <a:pt x="0" y="82"/>
                  </a:lnTo>
                  <a:lnTo>
                    <a:pt x="2" y="65"/>
                  </a:lnTo>
                  <a:lnTo>
                    <a:pt x="7" y="50"/>
                  </a:lnTo>
                  <a:lnTo>
                    <a:pt x="15" y="36"/>
                  </a:lnTo>
                  <a:lnTo>
                    <a:pt x="24" y="24"/>
                  </a:lnTo>
                  <a:lnTo>
                    <a:pt x="37" y="13"/>
                  </a:lnTo>
                  <a:lnTo>
                    <a:pt x="50" y="6"/>
                  </a:lnTo>
                  <a:lnTo>
                    <a:pt x="66" y="1"/>
                  </a:lnTo>
                  <a:lnTo>
                    <a:pt x="82" y="0"/>
                  </a:lnTo>
                  <a:lnTo>
                    <a:pt x="99" y="1"/>
                  </a:lnTo>
                  <a:lnTo>
                    <a:pt x="114" y="6"/>
                  </a:lnTo>
                  <a:lnTo>
                    <a:pt x="128" y="13"/>
                  </a:lnTo>
                  <a:lnTo>
                    <a:pt x="141" y="24"/>
                  </a:lnTo>
                  <a:lnTo>
                    <a:pt x="150" y="36"/>
                  </a:lnTo>
                  <a:lnTo>
                    <a:pt x="158" y="50"/>
                  </a:lnTo>
                  <a:lnTo>
                    <a:pt x="163" y="65"/>
                  </a:lnTo>
                  <a:lnTo>
                    <a:pt x="164" y="82"/>
                  </a:lnTo>
                  <a:lnTo>
                    <a:pt x="163" y="98"/>
                  </a:lnTo>
                  <a:lnTo>
                    <a:pt x="158" y="113"/>
                  </a:lnTo>
                  <a:lnTo>
                    <a:pt x="150" y="128"/>
                  </a:lnTo>
                  <a:lnTo>
                    <a:pt x="141" y="140"/>
                  </a:lnTo>
                  <a:lnTo>
                    <a:pt x="128" y="150"/>
                  </a:lnTo>
                  <a:lnTo>
                    <a:pt x="114" y="157"/>
                  </a:lnTo>
                  <a:lnTo>
                    <a:pt x="99" y="162"/>
                  </a:lnTo>
                  <a:lnTo>
                    <a:pt x="82" y="164"/>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8" name="Freeform 11"/>
            <p:cNvSpPr>
              <a:spLocks/>
            </p:cNvSpPr>
            <p:nvPr userDrawn="1"/>
          </p:nvSpPr>
          <p:spPr bwMode="auto">
            <a:xfrm>
              <a:off x="138" y="1019"/>
              <a:ext cx="133" cy="133"/>
            </a:xfrm>
            <a:custGeom>
              <a:avLst/>
              <a:gdLst>
                <a:gd name="T0" fmla="*/ 66 w 133"/>
                <a:gd name="T1" fmla="*/ 133 h 133"/>
                <a:gd name="T2" fmla="*/ 53 w 133"/>
                <a:gd name="T3" fmla="*/ 132 h 133"/>
                <a:gd name="T4" fmla="*/ 40 w 133"/>
                <a:gd name="T5" fmla="*/ 128 h 133"/>
                <a:gd name="T6" fmla="*/ 29 w 133"/>
                <a:gd name="T7" fmla="*/ 122 h 133"/>
                <a:gd name="T8" fmla="*/ 19 w 133"/>
                <a:gd name="T9" fmla="*/ 113 h 133"/>
                <a:gd name="T10" fmla="*/ 11 w 133"/>
                <a:gd name="T11" fmla="*/ 104 h 133"/>
                <a:gd name="T12" fmla="*/ 5 w 133"/>
                <a:gd name="T13" fmla="*/ 92 h 133"/>
                <a:gd name="T14" fmla="*/ 1 w 133"/>
                <a:gd name="T15" fmla="*/ 80 h 133"/>
                <a:gd name="T16" fmla="*/ 0 w 133"/>
                <a:gd name="T17" fmla="*/ 67 h 133"/>
                <a:gd name="T18" fmla="*/ 1 w 133"/>
                <a:gd name="T19" fmla="*/ 53 h 133"/>
                <a:gd name="T20" fmla="*/ 5 w 133"/>
                <a:gd name="T21" fmla="*/ 40 h 133"/>
                <a:gd name="T22" fmla="*/ 11 w 133"/>
                <a:gd name="T23" fmla="*/ 29 h 133"/>
                <a:gd name="T24" fmla="*/ 19 w 133"/>
                <a:gd name="T25" fmla="*/ 19 h 133"/>
                <a:gd name="T26" fmla="*/ 29 w 133"/>
                <a:gd name="T27" fmla="*/ 11 h 133"/>
                <a:gd name="T28" fmla="*/ 40 w 133"/>
                <a:gd name="T29" fmla="*/ 5 h 133"/>
                <a:gd name="T30" fmla="*/ 53 w 133"/>
                <a:gd name="T31" fmla="*/ 1 h 133"/>
                <a:gd name="T32" fmla="*/ 66 w 133"/>
                <a:gd name="T33" fmla="*/ 0 h 133"/>
                <a:gd name="T34" fmla="*/ 80 w 133"/>
                <a:gd name="T35" fmla="*/ 1 h 133"/>
                <a:gd name="T36" fmla="*/ 92 w 133"/>
                <a:gd name="T37" fmla="*/ 5 h 133"/>
                <a:gd name="T38" fmla="*/ 103 w 133"/>
                <a:gd name="T39" fmla="*/ 11 h 133"/>
                <a:gd name="T40" fmla="*/ 113 w 133"/>
                <a:gd name="T41" fmla="*/ 19 h 133"/>
                <a:gd name="T42" fmla="*/ 121 w 133"/>
                <a:gd name="T43" fmla="*/ 29 h 133"/>
                <a:gd name="T44" fmla="*/ 127 w 133"/>
                <a:gd name="T45" fmla="*/ 40 h 133"/>
                <a:gd name="T46" fmla="*/ 131 w 133"/>
                <a:gd name="T47" fmla="*/ 53 h 133"/>
                <a:gd name="T48" fmla="*/ 133 w 133"/>
                <a:gd name="T49" fmla="*/ 67 h 133"/>
                <a:gd name="T50" fmla="*/ 131 w 133"/>
                <a:gd name="T51" fmla="*/ 80 h 133"/>
                <a:gd name="T52" fmla="*/ 127 w 133"/>
                <a:gd name="T53" fmla="*/ 92 h 133"/>
                <a:gd name="T54" fmla="*/ 121 w 133"/>
                <a:gd name="T55" fmla="*/ 104 h 133"/>
                <a:gd name="T56" fmla="*/ 113 w 133"/>
                <a:gd name="T57" fmla="*/ 113 h 133"/>
                <a:gd name="T58" fmla="*/ 103 w 133"/>
                <a:gd name="T59" fmla="*/ 122 h 133"/>
                <a:gd name="T60" fmla="*/ 92 w 133"/>
                <a:gd name="T61" fmla="*/ 128 h 133"/>
                <a:gd name="T62" fmla="*/ 80 w 133"/>
                <a:gd name="T63" fmla="*/ 132 h 133"/>
                <a:gd name="T64" fmla="*/ 66 w 133"/>
                <a:gd name="T65" fmla="*/ 133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 h="133">
                  <a:moveTo>
                    <a:pt x="66" y="133"/>
                  </a:moveTo>
                  <a:lnTo>
                    <a:pt x="53" y="132"/>
                  </a:lnTo>
                  <a:lnTo>
                    <a:pt x="40" y="128"/>
                  </a:lnTo>
                  <a:lnTo>
                    <a:pt x="29" y="122"/>
                  </a:lnTo>
                  <a:lnTo>
                    <a:pt x="19" y="113"/>
                  </a:lnTo>
                  <a:lnTo>
                    <a:pt x="11" y="104"/>
                  </a:lnTo>
                  <a:lnTo>
                    <a:pt x="5" y="92"/>
                  </a:lnTo>
                  <a:lnTo>
                    <a:pt x="1" y="80"/>
                  </a:lnTo>
                  <a:lnTo>
                    <a:pt x="0" y="67"/>
                  </a:lnTo>
                  <a:lnTo>
                    <a:pt x="1" y="53"/>
                  </a:lnTo>
                  <a:lnTo>
                    <a:pt x="5" y="40"/>
                  </a:lnTo>
                  <a:lnTo>
                    <a:pt x="11" y="29"/>
                  </a:lnTo>
                  <a:lnTo>
                    <a:pt x="19" y="19"/>
                  </a:lnTo>
                  <a:lnTo>
                    <a:pt x="29" y="11"/>
                  </a:lnTo>
                  <a:lnTo>
                    <a:pt x="40" y="5"/>
                  </a:lnTo>
                  <a:lnTo>
                    <a:pt x="53" y="1"/>
                  </a:lnTo>
                  <a:lnTo>
                    <a:pt x="66" y="0"/>
                  </a:lnTo>
                  <a:lnTo>
                    <a:pt x="80" y="1"/>
                  </a:lnTo>
                  <a:lnTo>
                    <a:pt x="92" y="5"/>
                  </a:lnTo>
                  <a:lnTo>
                    <a:pt x="103" y="11"/>
                  </a:lnTo>
                  <a:lnTo>
                    <a:pt x="113" y="19"/>
                  </a:lnTo>
                  <a:lnTo>
                    <a:pt x="121" y="29"/>
                  </a:lnTo>
                  <a:lnTo>
                    <a:pt x="127" y="40"/>
                  </a:lnTo>
                  <a:lnTo>
                    <a:pt x="131" y="53"/>
                  </a:lnTo>
                  <a:lnTo>
                    <a:pt x="133" y="67"/>
                  </a:lnTo>
                  <a:lnTo>
                    <a:pt x="131" y="80"/>
                  </a:lnTo>
                  <a:lnTo>
                    <a:pt x="127" y="92"/>
                  </a:lnTo>
                  <a:lnTo>
                    <a:pt x="121" y="104"/>
                  </a:lnTo>
                  <a:lnTo>
                    <a:pt x="113" y="113"/>
                  </a:lnTo>
                  <a:lnTo>
                    <a:pt x="103" y="122"/>
                  </a:lnTo>
                  <a:lnTo>
                    <a:pt x="92" y="128"/>
                  </a:lnTo>
                  <a:lnTo>
                    <a:pt x="80" y="132"/>
                  </a:lnTo>
                  <a:lnTo>
                    <a:pt x="66" y="133"/>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9" name="Freeform 12"/>
            <p:cNvSpPr>
              <a:spLocks/>
            </p:cNvSpPr>
            <p:nvPr userDrawn="1"/>
          </p:nvSpPr>
          <p:spPr bwMode="auto">
            <a:xfrm>
              <a:off x="331" y="293"/>
              <a:ext cx="578" cy="344"/>
            </a:xfrm>
            <a:custGeom>
              <a:avLst/>
              <a:gdLst>
                <a:gd name="T0" fmla="*/ 142 w 578"/>
                <a:gd name="T1" fmla="*/ 340 h 344"/>
                <a:gd name="T2" fmla="*/ 134 w 578"/>
                <a:gd name="T3" fmla="*/ 342 h 344"/>
                <a:gd name="T4" fmla="*/ 126 w 578"/>
                <a:gd name="T5" fmla="*/ 344 h 344"/>
                <a:gd name="T6" fmla="*/ 117 w 578"/>
                <a:gd name="T7" fmla="*/ 344 h 344"/>
                <a:gd name="T8" fmla="*/ 110 w 578"/>
                <a:gd name="T9" fmla="*/ 344 h 344"/>
                <a:gd name="T10" fmla="*/ 101 w 578"/>
                <a:gd name="T11" fmla="*/ 344 h 344"/>
                <a:gd name="T12" fmla="*/ 93 w 578"/>
                <a:gd name="T13" fmla="*/ 342 h 344"/>
                <a:gd name="T14" fmla="*/ 85 w 578"/>
                <a:gd name="T15" fmla="*/ 340 h 344"/>
                <a:gd name="T16" fmla="*/ 78 w 578"/>
                <a:gd name="T17" fmla="*/ 337 h 344"/>
                <a:gd name="T18" fmla="*/ 71 w 578"/>
                <a:gd name="T19" fmla="*/ 333 h 344"/>
                <a:gd name="T20" fmla="*/ 64 w 578"/>
                <a:gd name="T21" fmla="*/ 328 h 344"/>
                <a:gd name="T22" fmla="*/ 57 w 578"/>
                <a:gd name="T23" fmla="*/ 323 h 344"/>
                <a:gd name="T24" fmla="*/ 52 w 578"/>
                <a:gd name="T25" fmla="*/ 318 h 344"/>
                <a:gd name="T26" fmla="*/ 46 w 578"/>
                <a:gd name="T27" fmla="*/ 311 h 344"/>
                <a:gd name="T28" fmla="*/ 42 w 578"/>
                <a:gd name="T29" fmla="*/ 304 h 344"/>
                <a:gd name="T30" fmla="*/ 37 w 578"/>
                <a:gd name="T31" fmla="*/ 297 h 344"/>
                <a:gd name="T32" fmla="*/ 34 w 578"/>
                <a:gd name="T33" fmla="*/ 289 h 344"/>
                <a:gd name="T34" fmla="*/ 0 w 578"/>
                <a:gd name="T35" fmla="*/ 197 h 344"/>
                <a:gd name="T36" fmla="*/ 539 w 578"/>
                <a:gd name="T37" fmla="*/ 0 h 344"/>
                <a:gd name="T38" fmla="*/ 573 w 578"/>
                <a:gd name="T39" fmla="*/ 93 h 344"/>
                <a:gd name="T40" fmla="*/ 577 w 578"/>
                <a:gd name="T41" fmla="*/ 109 h 344"/>
                <a:gd name="T42" fmla="*/ 578 w 578"/>
                <a:gd name="T43" fmla="*/ 125 h 344"/>
                <a:gd name="T44" fmla="*/ 576 w 578"/>
                <a:gd name="T45" fmla="*/ 142 h 344"/>
                <a:gd name="T46" fmla="*/ 570 w 578"/>
                <a:gd name="T47" fmla="*/ 158 h 344"/>
                <a:gd name="T48" fmla="*/ 566 w 578"/>
                <a:gd name="T49" fmla="*/ 165 h 344"/>
                <a:gd name="T50" fmla="*/ 561 w 578"/>
                <a:gd name="T51" fmla="*/ 172 h 344"/>
                <a:gd name="T52" fmla="*/ 556 w 578"/>
                <a:gd name="T53" fmla="*/ 179 h 344"/>
                <a:gd name="T54" fmla="*/ 551 w 578"/>
                <a:gd name="T55" fmla="*/ 184 h 344"/>
                <a:gd name="T56" fmla="*/ 544 w 578"/>
                <a:gd name="T57" fmla="*/ 190 h 344"/>
                <a:gd name="T58" fmla="*/ 537 w 578"/>
                <a:gd name="T59" fmla="*/ 194 h 344"/>
                <a:gd name="T60" fmla="*/ 530 w 578"/>
                <a:gd name="T61" fmla="*/ 198 h 344"/>
                <a:gd name="T62" fmla="*/ 522 w 578"/>
                <a:gd name="T63" fmla="*/ 201 h 344"/>
                <a:gd name="T64" fmla="*/ 142 w 578"/>
                <a:gd name="T65" fmla="*/ 340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8" h="344">
                  <a:moveTo>
                    <a:pt x="142" y="340"/>
                  </a:moveTo>
                  <a:lnTo>
                    <a:pt x="134" y="342"/>
                  </a:lnTo>
                  <a:lnTo>
                    <a:pt x="126" y="344"/>
                  </a:lnTo>
                  <a:lnTo>
                    <a:pt x="117" y="344"/>
                  </a:lnTo>
                  <a:lnTo>
                    <a:pt x="110" y="344"/>
                  </a:lnTo>
                  <a:lnTo>
                    <a:pt x="101" y="344"/>
                  </a:lnTo>
                  <a:lnTo>
                    <a:pt x="93" y="342"/>
                  </a:lnTo>
                  <a:lnTo>
                    <a:pt x="85" y="340"/>
                  </a:lnTo>
                  <a:lnTo>
                    <a:pt x="78" y="337"/>
                  </a:lnTo>
                  <a:lnTo>
                    <a:pt x="71" y="333"/>
                  </a:lnTo>
                  <a:lnTo>
                    <a:pt x="64" y="328"/>
                  </a:lnTo>
                  <a:lnTo>
                    <a:pt x="57" y="323"/>
                  </a:lnTo>
                  <a:lnTo>
                    <a:pt x="52" y="318"/>
                  </a:lnTo>
                  <a:lnTo>
                    <a:pt x="46" y="311"/>
                  </a:lnTo>
                  <a:lnTo>
                    <a:pt x="42" y="304"/>
                  </a:lnTo>
                  <a:lnTo>
                    <a:pt x="37" y="297"/>
                  </a:lnTo>
                  <a:lnTo>
                    <a:pt x="34" y="289"/>
                  </a:lnTo>
                  <a:lnTo>
                    <a:pt x="0" y="197"/>
                  </a:lnTo>
                  <a:lnTo>
                    <a:pt x="539" y="0"/>
                  </a:lnTo>
                  <a:lnTo>
                    <a:pt x="573" y="93"/>
                  </a:lnTo>
                  <a:lnTo>
                    <a:pt x="577" y="109"/>
                  </a:lnTo>
                  <a:lnTo>
                    <a:pt x="578" y="125"/>
                  </a:lnTo>
                  <a:lnTo>
                    <a:pt x="576" y="142"/>
                  </a:lnTo>
                  <a:lnTo>
                    <a:pt x="570" y="158"/>
                  </a:lnTo>
                  <a:lnTo>
                    <a:pt x="566" y="165"/>
                  </a:lnTo>
                  <a:lnTo>
                    <a:pt x="561" y="172"/>
                  </a:lnTo>
                  <a:lnTo>
                    <a:pt x="556" y="179"/>
                  </a:lnTo>
                  <a:lnTo>
                    <a:pt x="551" y="184"/>
                  </a:lnTo>
                  <a:lnTo>
                    <a:pt x="544" y="190"/>
                  </a:lnTo>
                  <a:lnTo>
                    <a:pt x="537" y="194"/>
                  </a:lnTo>
                  <a:lnTo>
                    <a:pt x="530" y="198"/>
                  </a:lnTo>
                  <a:lnTo>
                    <a:pt x="522" y="201"/>
                  </a:lnTo>
                  <a:lnTo>
                    <a:pt x="142" y="340"/>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grpSp>
      <p:sp>
        <p:nvSpPr>
          <p:cNvPr id="20" name="TextBox 19"/>
          <p:cNvSpPr txBox="1">
            <a:spLocks noChangeArrowheads="1"/>
          </p:cNvSpPr>
          <p:nvPr userDrawn="1"/>
        </p:nvSpPr>
        <p:spPr bwMode="auto">
          <a:xfrm rot="20427625">
            <a:off x="498475" y="4602163"/>
            <a:ext cx="1246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defRPr/>
            </a:pPr>
            <a:r>
              <a:rPr lang="en-US" sz="1100" smtClean="0">
                <a:solidFill>
                  <a:srgbClr val="000000"/>
                </a:solidFill>
                <a:latin typeface="Trajan Pro" pitchFamily="18" charset="0"/>
              </a:rPr>
              <a:t>Credit Card</a:t>
            </a:r>
          </a:p>
        </p:txBody>
      </p:sp>
      <p:sp>
        <p:nvSpPr>
          <p:cNvPr id="2" name="Title 1"/>
          <p:cNvSpPr>
            <a:spLocks noGrp="1"/>
          </p:cNvSpPr>
          <p:nvPr>
            <p:ph type="ctrTitle"/>
          </p:nvPr>
        </p:nvSpPr>
        <p:spPr>
          <a:xfrm>
            <a:off x="685800" y="1044575"/>
            <a:ext cx="7772400" cy="1470025"/>
          </a:xfrm>
        </p:spPr>
        <p:txBody>
          <a:bodyPr/>
          <a:lstStyle>
            <a:lvl1pPr>
              <a:defRPr>
                <a:latin typeface="Copperplate Gothic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3581400"/>
            <a:ext cx="6400800" cy="1752600"/>
          </a:xfrm>
        </p:spPr>
        <p:txBody>
          <a:bodyPr/>
          <a:lstStyle>
            <a:lvl1pPr marL="0" indent="0" algn="ctr">
              <a:buNone/>
              <a:defRPr>
                <a:solidFill>
                  <a:schemeClr val="tx1">
                    <a:tint val="75000"/>
                  </a:schemeClr>
                </a:solidFill>
                <a:latin typeface="Centaur"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95650167"/>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69AE664F-26D8-4A8A-826F-67762E7DA5BB}" type="datetimeFigureOut">
              <a:rPr lang="en-US"/>
              <a:pPr>
                <a:defRPr/>
              </a:pPr>
              <a:t>10/11/2010</a:t>
            </a:fld>
            <a:endParaRPr lang="en-US"/>
          </a:p>
        </p:txBody>
      </p:sp>
      <p:sp>
        <p:nvSpPr>
          <p:cNvPr id="5" name="Footer Placeholder 4"/>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38749CCF-AC7B-42F0-AB84-7EC0DCFD5707}" type="slidenum">
              <a:rPr lang="en-US"/>
              <a:pPr>
                <a:defRPr/>
              </a:pPr>
              <a:t>‹#›</a:t>
            </a:fld>
            <a:endParaRPr lang="en-US"/>
          </a:p>
        </p:txBody>
      </p:sp>
    </p:spTree>
    <p:extLst>
      <p:ext uri="{BB962C8B-B14F-4D97-AF65-F5344CB8AC3E}">
        <p14:creationId xmlns:p14="http://schemas.microsoft.com/office/powerpoint/2010/main" val="21875373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6E01EB8A-9800-46C9-BB97-D045CC8C7DE1}" type="datetimeFigureOut">
              <a:rPr lang="en-US"/>
              <a:pPr>
                <a:defRPr/>
              </a:pPr>
              <a:t>10/11/2010</a:t>
            </a:fld>
            <a:endParaRPr lang="en-US"/>
          </a:p>
        </p:txBody>
      </p:sp>
      <p:sp>
        <p:nvSpPr>
          <p:cNvPr id="5" name="Footer Placeholder 4"/>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3FA05F8E-C511-4FE8-8720-1CBC52ECE740}" type="slidenum">
              <a:rPr lang="en-US"/>
              <a:pPr>
                <a:defRPr/>
              </a:pPr>
              <a:t>‹#›</a:t>
            </a:fld>
            <a:endParaRPr lang="en-US"/>
          </a:p>
        </p:txBody>
      </p:sp>
    </p:spTree>
    <p:extLst>
      <p:ext uri="{BB962C8B-B14F-4D97-AF65-F5344CB8AC3E}">
        <p14:creationId xmlns:p14="http://schemas.microsoft.com/office/powerpoint/2010/main" val="1583880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1099208E-4A08-4631-9FCA-8FACF41330F5}" type="datetimeFigureOut">
              <a:rPr lang="en-US"/>
              <a:pPr>
                <a:defRPr/>
              </a:pPr>
              <a:t>10/11/2010</a:t>
            </a:fld>
            <a:endParaRPr lang="en-US"/>
          </a:p>
        </p:txBody>
      </p:sp>
      <p:sp>
        <p:nvSpPr>
          <p:cNvPr id="6" name="Footer Placeholder 5"/>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D3FCA37B-8677-4245-BDEC-BBF04E01BE77}" type="slidenum">
              <a:rPr lang="en-US"/>
              <a:pPr>
                <a:defRPr/>
              </a:pPr>
              <a:t>‹#›</a:t>
            </a:fld>
            <a:endParaRPr lang="en-US"/>
          </a:p>
        </p:txBody>
      </p:sp>
    </p:spTree>
    <p:extLst>
      <p:ext uri="{BB962C8B-B14F-4D97-AF65-F5344CB8AC3E}">
        <p14:creationId xmlns:p14="http://schemas.microsoft.com/office/powerpoint/2010/main" val="16636137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1F212339-888D-4BC8-9EE8-4E5E193B363D}" type="datetimeFigureOut">
              <a:rPr lang="en-US"/>
              <a:pPr>
                <a:defRPr/>
              </a:pPr>
              <a:t>10/11/2010</a:t>
            </a:fld>
            <a:endParaRPr lang="en-US"/>
          </a:p>
        </p:txBody>
      </p:sp>
      <p:sp>
        <p:nvSpPr>
          <p:cNvPr id="8" name="Footer Placeholder 7"/>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871EC317-97B7-47CB-B07D-56236F71360E}" type="slidenum">
              <a:rPr lang="en-US"/>
              <a:pPr>
                <a:defRPr/>
              </a:pPr>
              <a:t>‹#›</a:t>
            </a:fld>
            <a:endParaRPr lang="en-US"/>
          </a:p>
        </p:txBody>
      </p:sp>
    </p:spTree>
    <p:extLst>
      <p:ext uri="{BB962C8B-B14F-4D97-AF65-F5344CB8AC3E}">
        <p14:creationId xmlns:p14="http://schemas.microsoft.com/office/powerpoint/2010/main" val="3260309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B4581521-7A56-4823-A043-6EDCED7FB2DE}" type="datetimeFigureOut">
              <a:rPr lang="en-US">
                <a:solidFill>
                  <a:prstClr val="black"/>
                </a:solidFill>
              </a:rPr>
              <a:pPr>
                <a:defRPr/>
              </a:pPr>
              <a:t>10/11/2010</a:t>
            </a:fld>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a:lvl1pPr>
          </a:lstStyle>
          <a:p>
            <a:pPr>
              <a:defRPr/>
            </a:pPr>
            <a:fld id="{B3AD1B1A-4385-4EF0-A54A-484DDB1504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451569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12CEFB73-FDBF-4C9E-BFE8-B52C092D759F}" type="datetimeFigureOut">
              <a:rPr lang="en-US"/>
              <a:pPr>
                <a:defRPr/>
              </a:pPr>
              <a:t>10/11/2010</a:t>
            </a:fld>
            <a:endParaRPr lang="en-US"/>
          </a:p>
        </p:txBody>
      </p:sp>
      <p:sp>
        <p:nvSpPr>
          <p:cNvPr id="4" name="Footer Placeholder 3"/>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41C4273E-9CE3-402A-8E11-660961958A58}" type="slidenum">
              <a:rPr lang="en-US"/>
              <a:pPr>
                <a:defRPr/>
              </a:pPr>
              <a:t>‹#›</a:t>
            </a:fld>
            <a:endParaRPr lang="en-US"/>
          </a:p>
        </p:txBody>
      </p:sp>
    </p:spTree>
    <p:extLst>
      <p:ext uri="{BB962C8B-B14F-4D97-AF65-F5344CB8AC3E}">
        <p14:creationId xmlns:p14="http://schemas.microsoft.com/office/powerpoint/2010/main" val="15230422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95356D6A-0C91-40C7-A48A-14F9C1DEDA3B}" type="datetimeFigureOut">
              <a:rPr lang="en-US"/>
              <a:pPr>
                <a:defRPr/>
              </a:pPr>
              <a:t>10/11/2010</a:t>
            </a:fld>
            <a:endParaRPr lang="en-US"/>
          </a:p>
        </p:txBody>
      </p:sp>
      <p:sp>
        <p:nvSpPr>
          <p:cNvPr id="3" name="Footer Placeholder 2"/>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A4B80C73-A58D-4C04-A360-ECE7E510F5DE}" type="slidenum">
              <a:rPr lang="en-US"/>
              <a:pPr>
                <a:defRPr/>
              </a:pPr>
              <a:t>‹#›</a:t>
            </a:fld>
            <a:endParaRPr lang="en-US"/>
          </a:p>
        </p:txBody>
      </p:sp>
    </p:spTree>
    <p:extLst>
      <p:ext uri="{BB962C8B-B14F-4D97-AF65-F5344CB8AC3E}">
        <p14:creationId xmlns:p14="http://schemas.microsoft.com/office/powerpoint/2010/main" val="9885923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7282EA40-191C-40EC-95BD-011CE75B0594}" type="datetimeFigureOut">
              <a:rPr lang="en-US"/>
              <a:pPr>
                <a:defRPr/>
              </a:pPr>
              <a:t>10/11/2010</a:t>
            </a:fld>
            <a:endParaRPr lang="en-US"/>
          </a:p>
        </p:txBody>
      </p:sp>
      <p:sp>
        <p:nvSpPr>
          <p:cNvPr id="6" name="Footer Placeholder 5"/>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EA394D48-8E6D-4A5C-919A-52AF99440EE1}" type="slidenum">
              <a:rPr lang="en-US"/>
              <a:pPr>
                <a:defRPr/>
              </a:pPr>
              <a:t>‹#›</a:t>
            </a:fld>
            <a:endParaRPr lang="en-US"/>
          </a:p>
        </p:txBody>
      </p:sp>
    </p:spTree>
    <p:extLst>
      <p:ext uri="{BB962C8B-B14F-4D97-AF65-F5344CB8AC3E}">
        <p14:creationId xmlns:p14="http://schemas.microsoft.com/office/powerpoint/2010/main" val="33340589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3E709043-623D-4D30-B317-D65B5C3E653B}" type="datetimeFigureOut">
              <a:rPr lang="en-US"/>
              <a:pPr>
                <a:defRPr/>
              </a:pPr>
              <a:t>10/11/2010</a:t>
            </a:fld>
            <a:endParaRPr lang="en-US"/>
          </a:p>
        </p:txBody>
      </p:sp>
      <p:sp>
        <p:nvSpPr>
          <p:cNvPr id="6" name="Footer Placeholder 5"/>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F8760A86-19C1-49B4-A9D5-3597C159E2C7}" type="slidenum">
              <a:rPr lang="en-US"/>
              <a:pPr>
                <a:defRPr/>
              </a:pPr>
              <a:t>‹#›</a:t>
            </a:fld>
            <a:endParaRPr lang="en-US"/>
          </a:p>
        </p:txBody>
      </p:sp>
    </p:spTree>
    <p:extLst>
      <p:ext uri="{BB962C8B-B14F-4D97-AF65-F5344CB8AC3E}">
        <p14:creationId xmlns:p14="http://schemas.microsoft.com/office/powerpoint/2010/main" val="38010991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7C7129E4-2593-4375-B840-D3D9D1E8DC40}" type="datetimeFigureOut">
              <a:rPr lang="en-US"/>
              <a:pPr>
                <a:defRPr/>
              </a:pPr>
              <a:t>10/11/2010</a:t>
            </a:fld>
            <a:endParaRPr lang="en-US"/>
          </a:p>
        </p:txBody>
      </p:sp>
      <p:sp>
        <p:nvSpPr>
          <p:cNvPr id="5" name="Footer Placeholder 4"/>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AFE89191-FBEC-4EF1-8AB0-6168671D66A3}" type="slidenum">
              <a:rPr lang="en-US"/>
              <a:pPr>
                <a:defRPr/>
              </a:pPr>
              <a:t>‹#›</a:t>
            </a:fld>
            <a:endParaRPr lang="en-US"/>
          </a:p>
        </p:txBody>
      </p:sp>
    </p:spTree>
    <p:extLst>
      <p:ext uri="{BB962C8B-B14F-4D97-AF65-F5344CB8AC3E}">
        <p14:creationId xmlns:p14="http://schemas.microsoft.com/office/powerpoint/2010/main" val="26375212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ea typeface="ＭＳ Ｐゴシック" pitchFamily="34" charset="-128"/>
              </a:defRPr>
            </a:lvl1pPr>
          </a:lstStyle>
          <a:p>
            <a:pPr>
              <a:defRPr/>
            </a:pPr>
            <a:fld id="{3572B739-57FE-42BB-BE53-CD6A04061B33}" type="datetimeFigureOut">
              <a:rPr lang="en-US"/>
              <a:pPr>
                <a:defRPr/>
              </a:pPr>
              <a:t>10/11/2010</a:t>
            </a:fld>
            <a:endParaRPr lang="en-US"/>
          </a:p>
        </p:txBody>
      </p:sp>
      <p:sp>
        <p:nvSpPr>
          <p:cNvPr id="5" name="Footer Placeholder 4"/>
          <p:cNvSpPr>
            <a:spLocks noGrp="1"/>
          </p:cNvSpPr>
          <p:nvPr>
            <p:ph type="ftr" sz="quarter" idx="11"/>
          </p:nvPr>
        </p:nvSpPr>
        <p:spPr/>
        <p:txBody>
          <a:bodyPr/>
          <a:lstStyle>
            <a:lvl1pPr>
              <a:defRPr>
                <a:latin typeface="Times New Roman" pitchFamily="18"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ea typeface="ＭＳ Ｐゴシック" pitchFamily="34" charset="-128"/>
              </a:defRPr>
            </a:lvl1pPr>
          </a:lstStyle>
          <a:p>
            <a:pPr>
              <a:defRPr/>
            </a:pPr>
            <a:fld id="{DDA67EC8-FB67-4E32-8100-9DC85D3837CC}" type="slidenum">
              <a:rPr lang="en-US"/>
              <a:pPr>
                <a:defRPr/>
              </a:pPr>
              <a:t>‹#›</a:t>
            </a:fld>
            <a:endParaRPr lang="en-US"/>
          </a:p>
        </p:txBody>
      </p:sp>
    </p:spTree>
    <p:extLst>
      <p:ext uri="{BB962C8B-B14F-4D97-AF65-F5344CB8AC3E}">
        <p14:creationId xmlns:p14="http://schemas.microsoft.com/office/powerpoint/2010/main" val="36951176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6CDE71C0-196B-41F1-9D12-551851A70439}"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8A0D2563-6E2B-4E43-8E3B-D220AA2B53F7}"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7134473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21AEE688-0AF2-4398-BEB3-8FA7E4F2FF5B}"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524DCB72-178E-4E5B-8CD8-23B092AD67EE}"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1196160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D7D5AF17-006A-4F01-BB64-BBA8CBFA2A22}"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8C9BB2DE-8DF5-49B8-987C-0CD8F3778989}"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9023699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2F36802F-134A-4F80-81FF-B341C3294046}"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BF029C35-B810-497B-890C-8147B85E2762}"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581815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33AC530-13D3-45D2-84FE-CB3E4F0FA74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DA518176-FDCB-4F6A-8FD2-129F22BDB4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314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36C84964-6596-4FF9-9B67-52528A82C974}"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CC4EE334-A1C7-4DCF-BA75-FFE56C4F562F}"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6118360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ABA7CCA1-2AAD-4DA1-90EA-D65CB892EFC1}"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DD7B159D-7A8C-43DB-9DC0-236A0D329B04}"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9006731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C052985C-A024-4FF0-B396-C857F56321E1}"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C24FBABF-A5D9-42E2-A010-BA2FE73453ED}"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38806678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1111ECB4-C62E-4B16-AD48-DDB5549C0C41}"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AE3937FA-F70E-48CE-B213-29842E0600BB}"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9830383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5F466AAC-8690-43F5-92DB-02066C91749D}"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1880B49A-D75D-4867-B5BB-E5A5BD6DADF1}"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24529564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68C5FBF5-149A-4295-A7B2-234D6BDD7480}"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90CE881D-F143-4015-A90C-88294CC96D39}"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13034474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C6FE9849-E59D-4B7C-B180-2D68B17B0ED8}" type="datetimeFigureOut">
              <a:rPr lang="en-US">
                <a:ea typeface="ＭＳ Ｐゴシック" pitchFamily="34" charset="-128"/>
              </a:rPr>
              <a:pPr fontAlgn="base">
                <a:spcBef>
                  <a:spcPct val="0"/>
                </a:spcBef>
                <a:spcAft>
                  <a:spcPct val="0"/>
                </a:spcAft>
                <a:defRPr/>
              </a:pPr>
              <a:t>10/11/2010</a:t>
            </a:fld>
            <a:endParaRPr lang="en-US">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endParaRPr lang="en-US">
              <a:ea typeface="ＭＳ Ｐゴシック" pitchFamily="34"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prstClr val="black"/>
                </a:solidFill>
                <a:latin typeface="Arial" charset="0"/>
              </a:defRPr>
            </a:lvl1pPr>
          </a:lstStyle>
          <a:p>
            <a:pPr fontAlgn="base">
              <a:spcBef>
                <a:spcPct val="0"/>
              </a:spcBef>
              <a:spcAft>
                <a:spcPct val="0"/>
              </a:spcAft>
              <a:defRPr/>
            </a:pPr>
            <a:fld id="{868CCADC-A981-4C10-8C9F-195F23BCC945}" type="slidenum">
              <a:rPr lang="en-US">
                <a:ea typeface="ＭＳ Ｐゴシック" pitchFamily="34" charset="-128"/>
              </a:rPr>
              <a:pPr fontAlgn="base">
                <a:spcBef>
                  <a:spcPct val="0"/>
                </a:spcBef>
                <a:spcAft>
                  <a:spcPct val="0"/>
                </a:spcAft>
                <a:defRPr/>
              </a:pPr>
              <a:t>‹#›</a:t>
            </a:fld>
            <a:endParaRPr lang="en-US">
              <a:ea typeface="ＭＳ Ｐゴシック" pitchFamily="34" charset="-128"/>
            </a:endParaRPr>
          </a:p>
        </p:txBody>
      </p:sp>
    </p:spTree>
    <p:extLst>
      <p:ext uri="{BB962C8B-B14F-4D97-AF65-F5344CB8AC3E}">
        <p14:creationId xmlns:p14="http://schemas.microsoft.com/office/powerpoint/2010/main" val="12649064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UA FEFE PowerPoint2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D3937579-4B6F-4E17-A663-AE924676BCB7}"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5ADB8C7-1CA2-4DA9-A627-F7BF82FEB0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77813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A FEFE PowerPoint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FAE97D-CFBC-4F65-8B60-F2E161AA5C7D}"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5563F8-54E9-44FF-9520-5807602622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3624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UA FEFE cover sheet v4_Page_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03632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2CC81D-E2A7-448B-824F-01C64D197A02}"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03F40C-E47D-4584-B5F3-20D4C0D5C7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6807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33AC530-13D3-45D2-84FE-CB3E4F0FA74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DA518176-FDCB-4F6A-8FD2-129F22BDB4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9502682"/>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041D51-AD42-410D-A9BE-2C1AD1C8C634}"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9E912-2CA5-4E3D-BB7F-6EC047015C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7208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A10F2B-6C66-49A2-A67D-138897D7BED4}" type="datetimeFigureOut">
              <a:rPr lang="en-US">
                <a:solidFill>
                  <a:prstClr val="black">
                    <a:tint val="75000"/>
                  </a:prstClr>
                </a:solidFill>
              </a:rPr>
              <a:pPr>
                <a:defRPr/>
              </a:pPr>
              <a:t>10/11/2010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704502-085A-4DFB-B34A-EAD386307A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81231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D8E819-226A-4498-938A-F938BC7C7C7A}" type="datetimeFigureOut">
              <a:rPr lang="en-US">
                <a:solidFill>
                  <a:prstClr val="black">
                    <a:tint val="75000"/>
                  </a:prstClr>
                </a:solidFill>
              </a:rPr>
              <a:pPr>
                <a:defRPr/>
              </a:pPr>
              <a:t>10/11/2010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7ED6E89-167F-4809-AA82-E213B8D4E2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14539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404A5E-402C-4068-864C-EAF17C0BFEBC}" type="datetimeFigureOut">
              <a:rPr lang="en-US">
                <a:solidFill>
                  <a:prstClr val="black">
                    <a:tint val="75000"/>
                  </a:prstClr>
                </a:solidFill>
              </a:rPr>
              <a:pPr>
                <a:defRPr/>
              </a:pPr>
              <a:t>10/11/2010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6FEC209-DC5C-415F-B552-E2195E8DE9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77344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3EDADC-D8AF-4489-BA6A-0AB2AC5AFB32}"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CEBF476-778C-4534-A647-F3E6C24846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13891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5391A0-7BC7-41DD-B9D7-AEC0CC80BE2F}"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556F51-B88A-4D47-AD2C-B2F12FF05B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87549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5AEB932-1516-4D60-AD9D-1FC9A8DEEBE7}"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7A3BA1-F24A-4EA6-BF8F-E9A8CBB1FF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73612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a:latin typeface="Centaur" pitchFamily="18" charset="0"/>
              </a:defRPr>
            </a:lvl1pPr>
            <a:lvl2pPr>
              <a:defRPr>
                <a:latin typeface="Centaur" pitchFamily="18" charset="0"/>
              </a:defRPr>
            </a:lvl2pPr>
            <a:lvl3pPr>
              <a:defRPr>
                <a:latin typeface="Centaur" pitchFamily="18" charset="0"/>
              </a:defRPr>
            </a:lvl3pPr>
            <a:lvl4pPr>
              <a:defRPr>
                <a:latin typeface="Centaur" pitchFamily="18" charset="0"/>
              </a:defRPr>
            </a:lvl4pPr>
            <a:lvl5pPr>
              <a:defRPr>
                <a:latin typeface="Centaur"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723E1AA3-DD5B-4F49-9297-FB0E733D531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6EBE79-1E28-4C34-9472-2F84CEC45B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364165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33AC530-13D3-45D2-84FE-CB3E4F0FA74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DA518176-FDCB-4F6A-8FD2-129F22BDB4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672604"/>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33AC530-13D3-45D2-84FE-CB3E4F0FA74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DA518176-FDCB-4F6A-8FD2-129F22BDB4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989107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33AC530-13D3-45D2-84FE-CB3E4F0FA74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DA518176-FDCB-4F6A-8FD2-129F22BDB4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86470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33AC530-13D3-45D2-84FE-CB3E4F0FA74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DA518176-FDCB-4F6A-8FD2-129F22BDB4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39632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A FEFE PowerPoint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FAE97D-CFBC-4F65-8B60-F2E161AA5C7D}"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5563F8-54E9-44FF-9520-5807602622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941108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smtClean="0"/>
            </a:lvl1pPr>
          </a:lstStyle>
          <a:p>
            <a:pPr>
              <a:defRPr/>
            </a:pPr>
            <a:fld id="{433AC530-13D3-45D2-84FE-CB3E4F0FA745}"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DA518176-FDCB-4F6A-8FD2-129F22BDB4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75956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Rectangle 5"/>
          <p:cNvSpPr/>
          <p:nvPr userDrawn="1"/>
        </p:nvSpPr>
        <p:spPr>
          <a:xfrm>
            <a:off x="0" y="5638800"/>
            <a:ext cx="9144000" cy="1219200"/>
          </a:xfrm>
          <a:prstGeom prst="rec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B1E89BA6-F601-4F55-9ACA-7526049020EE}" type="datetimeFigureOut">
              <a:rPr lang="en-US"/>
              <a:pPr>
                <a:defRPr/>
              </a:pPr>
              <a:t>10/11/2010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7DA9971-4062-413C-A2FC-C50E9FB48AB5}" type="slidenum">
              <a:rPr lang="en-US"/>
              <a:pPr>
                <a:defRPr/>
              </a:pPr>
              <a:t>‹#›</a:t>
            </a:fld>
            <a:endParaRPr lang="en-US"/>
          </a:p>
        </p:txBody>
      </p:sp>
    </p:spTree>
    <p:extLst>
      <p:ext uri="{BB962C8B-B14F-4D97-AF65-F5344CB8AC3E}">
        <p14:creationId xmlns:p14="http://schemas.microsoft.com/office/powerpoint/2010/main" val="38510395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C16C4DE-7FF0-494B-AA98-DEA652C273F1}" type="datetimeFigureOut">
              <a:rPr lang="en-US" smtClean="0">
                <a:solidFill>
                  <a:prstClr val="white"/>
                </a:solidFill>
              </a:rPr>
              <a:pPr/>
              <a:t>10/11/2010</a:t>
            </a:fld>
            <a:endParaRPr lang="en-US">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Slide Number Placeholder 28"/>
          <p:cNvSpPr>
            <a:spLocks noGrp="1"/>
          </p:cNvSpPr>
          <p:nvPr>
            <p:ph type="sldNum" sz="quarter" idx="12"/>
          </p:nvPr>
        </p:nvSpPr>
        <p:spPr>
          <a:xfrm>
            <a:off x="8392247" y="5752307"/>
            <a:ext cx="502920" cy="365125"/>
          </a:xfrm>
          <a:prstGeom prst="rect">
            <a:avLst/>
          </a:prstGeom>
        </p:spPr>
        <p:txBody>
          <a:bodyPr anchor="ctr"/>
          <a:lstStyle>
            <a:lvl1pPr algn="ctr">
              <a:defRPr sz="1300">
                <a:solidFill>
                  <a:srgbClr val="FFFFFF"/>
                </a:solidFill>
              </a:defRPr>
            </a:lvl1pPr>
          </a:lstStyle>
          <a:p>
            <a:fld id="{0EE24635-CAA5-4B3A-B5DB-5AA91394C72A}" type="slidenum">
              <a:rPr lang="en-US" smtClean="0"/>
              <a:pPr/>
              <a:t>‹#›</a:t>
            </a:fld>
            <a:endParaRPr lang="en-US"/>
          </a:p>
        </p:txBody>
      </p:sp>
    </p:spTree>
    <p:extLst>
      <p:ext uri="{BB962C8B-B14F-4D97-AF65-F5344CB8AC3E}">
        <p14:creationId xmlns:p14="http://schemas.microsoft.com/office/powerpoint/2010/main" val="3683916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C16C4DE-7FF0-494B-AA98-DEA652C273F1}" type="datetimeFigureOut">
              <a:rPr lang="en-US" smtClean="0">
                <a:solidFill>
                  <a:prstClr val="white"/>
                </a:solidFill>
              </a:rPr>
              <a:pPr/>
              <a:t>10/11/2010</a:t>
            </a:fld>
            <a:endParaRPr lang="en-US">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endParaRPr>
          </a:p>
        </p:txBody>
      </p:sp>
    </p:spTree>
    <p:extLst>
      <p:ext uri="{BB962C8B-B14F-4D97-AF65-F5344CB8AC3E}">
        <p14:creationId xmlns:p14="http://schemas.microsoft.com/office/powerpoint/2010/main" val="2930157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EC16C4DE-7FF0-494B-AA98-DEA652C273F1}" type="datetimeFigureOut">
              <a:rPr lang="en-US" smtClean="0">
                <a:solidFill>
                  <a:prstClr val="white"/>
                </a:solidFill>
              </a:rPr>
              <a:pPr/>
              <a:t>10/11/2010</a:t>
            </a:fld>
            <a:endParaRPr lang="en-US">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1056" y="809624"/>
            <a:ext cx="502920" cy="300831"/>
          </a:xfrm>
          <a:prstGeom prst="rect">
            <a:avLst/>
          </a:prstGeom>
        </p:spPr>
        <p:txBody>
          <a:bodyPr/>
          <a:lstStyle/>
          <a:p>
            <a:fld id="{0EE24635-CAA5-4B3A-B5DB-5AA91394C72A}" type="slidenum">
              <a:rPr lang="en-US" smtClean="0">
                <a:solidFill>
                  <a:prstClr val="white"/>
                </a:solidFill>
              </a:rPr>
              <a:pPr/>
              <a:t>‹#›</a:t>
            </a:fld>
            <a:endParaRPr lang="en-US">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255457053"/>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C16C4DE-7FF0-494B-AA98-DEA652C273F1}" type="datetimeFigureOut">
              <a:rPr lang="en-US" smtClean="0">
                <a:solidFill>
                  <a:prstClr val="white"/>
                </a:solidFill>
              </a:rPr>
              <a:pPr/>
              <a:t>10/11/2010</a:t>
            </a:fld>
            <a:endParaRPr lang="en-US">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589520" y="6480969"/>
            <a:ext cx="502920" cy="301752"/>
          </a:xfrm>
          <a:prstGeom prst="rect">
            <a:avLst/>
          </a:prstGeom>
        </p:spPr>
        <p:txBody>
          <a:bodyPr/>
          <a:lstStyle/>
          <a:p>
            <a:fld id="{0EE24635-CAA5-4B3A-B5DB-5AA91394C72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4254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EC16C4DE-7FF0-494B-AA98-DEA652C273F1}" type="datetimeFigureOut">
              <a:rPr lang="en-US" smtClean="0">
                <a:solidFill>
                  <a:prstClr val="white"/>
                </a:solidFill>
              </a:rPr>
              <a:pPr/>
              <a:t>10/11/2010</a:t>
            </a:fld>
            <a:endParaRPr lang="en-US">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7589520" y="6483096"/>
            <a:ext cx="502920" cy="301752"/>
          </a:xfrm>
          <a:prstGeom prst="rect">
            <a:avLst/>
          </a:prstGeom>
        </p:spPr>
        <p:txBody>
          <a:bodyPr/>
          <a:lstStyle>
            <a:lvl1pPr algn="ctr">
              <a:defRPr/>
            </a:lvl1pPr>
          </a:lstStyle>
          <a:p>
            <a:fld id="{0EE24635-CAA5-4B3A-B5DB-5AA91394C72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1129570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C16C4DE-7FF0-494B-AA98-DEA652C273F1}" type="datetimeFigureOut">
              <a:rPr lang="en-US" smtClean="0">
                <a:solidFill>
                  <a:prstClr val="white"/>
                </a:solidFill>
              </a:rPr>
              <a:pPr/>
              <a:t>10/11/2010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a:xfrm>
            <a:off x="7589520" y="6480969"/>
            <a:ext cx="502920" cy="301752"/>
          </a:xfrm>
          <a:prstGeom prst="rect">
            <a:avLst/>
          </a:prstGeom>
        </p:spPr>
        <p:txBody>
          <a:bodyPr/>
          <a:lstStyle/>
          <a:p>
            <a:fld id="{0EE24635-CAA5-4B3A-B5DB-5AA91394C72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61313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C16C4DE-7FF0-494B-AA98-DEA652C273F1}" type="datetimeFigureOut">
              <a:rPr lang="en-US" smtClean="0">
                <a:solidFill>
                  <a:prstClr val="white"/>
                </a:solidFill>
              </a:rPr>
              <a:pPr/>
              <a:t>10/11/2010</a:t>
            </a:fld>
            <a:endParaRPr lang="en-US">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7589520" y="6480969"/>
            <a:ext cx="502920" cy="301752"/>
          </a:xfrm>
          <a:prstGeom prst="rect">
            <a:avLst/>
          </a:prstGeom>
        </p:spPr>
        <p:txBody>
          <a:bodyPr/>
          <a:lstStyle/>
          <a:p>
            <a:fld id="{0EE24635-CAA5-4B3A-B5DB-5AA91394C72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50261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EC16C4DE-7FF0-494B-AA98-DEA652C273F1}" type="datetimeFigureOut">
              <a:rPr lang="en-US" smtClean="0">
                <a:solidFill>
                  <a:prstClr val="white"/>
                </a:solidFill>
              </a:rPr>
              <a:pPr/>
              <a:t>10/11/2010</a:t>
            </a:fld>
            <a:endParaRPr lang="en-US">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410576" y="6556248"/>
            <a:ext cx="502920" cy="301752"/>
          </a:xfrm>
          <a:prstGeom prst="rect">
            <a:avLst/>
          </a:prstGeom>
        </p:spPr>
        <p:txBody>
          <a:bodyPr/>
          <a:lstStyle>
            <a:lvl1pPr>
              <a:defRPr sz="900"/>
            </a:lvl1pPr>
          </a:lstStyle>
          <a:p>
            <a:fld id="{0EE24635-CAA5-4B3A-B5DB-5AA91394C72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123239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8" descr="UA FEFE cover sheet v4_Page_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103632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2CC81D-E2A7-448B-824F-01C64D197A02}"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03F40C-E47D-4584-B5F3-20D4C0D5C7F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8234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C16C4DE-7FF0-494B-AA98-DEA652C273F1}" type="datetimeFigureOut">
              <a:rPr lang="en-US" smtClean="0">
                <a:solidFill>
                  <a:prstClr val="white"/>
                </a:solidFill>
              </a:rPr>
              <a:pPr/>
              <a:t>10/11/2010</a:t>
            </a:fld>
            <a:endParaRPr lang="en-US">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217192" y="6556248"/>
            <a:ext cx="365760" cy="301752"/>
          </a:xfrm>
          <a:prstGeom prst="rect">
            <a:avLst/>
          </a:prstGeom>
        </p:spPr>
        <p:txBody>
          <a:bodyPr/>
          <a:lstStyle>
            <a:lvl1pPr algn="ctr">
              <a:defRPr sz="900"/>
            </a:lvl1pPr>
          </a:lstStyle>
          <a:p>
            <a:fld id="{0EE24635-CAA5-4B3A-B5DB-5AA91394C72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7831062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16C4DE-7FF0-494B-AA98-DEA652C273F1}" type="datetimeFigureOut">
              <a:rPr lang="en-US" smtClean="0">
                <a:solidFill>
                  <a:prstClr val="white"/>
                </a:solidFill>
              </a:rPr>
              <a:pPr/>
              <a:t>10/11/2010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589520" y="6480969"/>
            <a:ext cx="502920" cy="301752"/>
          </a:xfrm>
          <a:prstGeom prst="rect">
            <a:avLst/>
          </a:prstGeom>
        </p:spPr>
        <p:txBody>
          <a:bodyPr/>
          <a:lstStyle/>
          <a:p>
            <a:fld id="{0EE24635-CAA5-4B3A-B5DB-5AA91394C72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40703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16C4DE-7FF0-494B-AA98-DEA652C273F1}" type="datetimeFigureOut">
              <a:rPr lang="en-US" smtClean="0">
                <a:solidFill>
                  <a:prstClr val="white"/>
                </a:solidFill>
              </a:rPr>
              <a:pPr/>
              <a:t>10/11/2010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7589520" y="6480969"/>
            <a:ext cx="502920" cy="301752"/>
          </a:xfrm>
          <a:prstGeom prst="rect">
            <a:avLst/>
          </a:prstGeom>
        </p:spPr>
        <p:txBody>
          <a:bodyPr/>
          <a:lstStyle/>
          <a:p>
            <a:fld id="{0EE24635-CAA5-4B3A-B5DB-5AA91394C72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24112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130425"/>
            <a:ext cx="5943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3886200"/>
            <a:ext cx="5257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57745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081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41BE5E78-647D-4053-90D1-DF863A5515D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881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9288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1700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89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0"/>
            <a:ext cx="32004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410200" y="273050"/>
            <a:ext cx="3276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1447800"/>
            <a:ext cx="3200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216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9041D51-AD42-410D-A9BE-2C1AD1C8C634}"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9E912-2CA5-4E3D-BB7F-6EC047015C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9511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4"/>
          <p:cNvSpPr>
            <a:spLocks noChangeShapeType="1"/>
          </p:cNvSpPr>
          <p:nvPr userDrawn="1"/>
        </p:nvSpPr>
        <p:spPr bwMode="auto">
          <a:xfrm>
            <a:off x="457200" y="5791200"/>
            <a:ext cx="8229600" cy="0"/>
          </a:xfrm>
          <a:prstGeom prst="line">
            <a:avLst/>
          </a:prstGeom>
          <a:noFill/>
          <a:ln w="38100">
            <a:solidFill>
              <a:srgbClr val="006600"/>
            </a:solidFill>
            <a:round/>
            <a:headEnd/>
            <a:tailEnd/>
          </a:ln>
          <a:effectLst/>
        </p:spPr>
        <p:txBody>
          <a:bodyPr/>
          <a:lstStyle/>
          <a:p>
            <a:pPr algn="ctr">
              <a:defRPr/>
            </a:pPr>
            <a:endParaRPr lang="en-US">
              <a:solidFill>
                <a:srgbClr val="000000"/>
              </a:solidFill>
            </a:endParaRPr>
          </a:p>
        </p:txBody>
      </p:sp>
      <p:sp>
        <p:nvSpPr>
          <p:cNvPr id="4" name="Text Box 6"/>
          <p:cNvSpPr txBox="1">
            <a:spLocks noChangeArrowheads="1"/>
          </p:cNvSpPr>
          <p:nvPr userDrawn="1"/>
        </p:nvSpPr>
        <p:spPr bwMode="auto">
          <a:xfrm>
            <a:off x="1447800" y="914400"/>
            <a:ext cx="7162800" cy="366713"/>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endParaRPr>
          </a:p>
        </p:txBody>
      </p:sp>
      <p:pic>
        <p:nvPicPr>
          <p:cNvPr id="5" name="Picture 3"/>
          <p:cNvPicPr>
            <a:picLocks noChangeAspect="1" noChangeArrowheads="1"/>
          </p:cNvPicPr>
          <p:nvPr userDrawn="1"/>
        </p:nvPicPr>
        <p:blipFill>
          <a:blip r:embed="rId2" cstate="print"/>
          <a:srcRect/>
          <a:stretch>
            <a:fillRect/>
          </a:stretch>
        </p:blipFill>
        <p:spPr bwMode="auto">
          <a:xfrm>
            <a:off x="3429000" y="2990850"/>
            <a:ext cx="2505075" cy="2571750"/>
          </a:xfrm>
          <a:prstGeom prst="rect">
            <a:avLst/>
          </a:prstGeom>
          <a:noFill/>
          <a:ln w="9525">
            <a:noFill/>
            <a:miter lim="800000"/>
            <a:headEnd/>
            <a:tailEnd/>
          </a:ln>
        </p:spPr>
      </p:pic>
      <p:pic>
        <p:nvPicPr>
          <p:cNvPr id="6" name="Picture 4" descr="R:\Templates &amp; Logos\Logos\FEFE Logos from Debra Bowles\FEFE Logo Clear Background.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5800" y="6019800"/>
            <a:ext cx="1066800" cy="593725"/>
          </a:xfrm>
          <a:prstGeom prst="rect">
            <a:avLst/>
          </a:prstGeom>
          <a:noFill/>
          <a:ln w="9525">
            <a:noFill/>
            <a:miter lim="800000"/>
            <a:headEnd/>
            <a:tailEnd/>
          </a:ln>
        </p:spPr>
      </p:pic>
      <p:pic>
        <p:nvPicPr>
          <p:cNvPr id="7" name="Picture 5" descr="R:\TCAI\Templates &amp; Logos\Logos\TCAI ICON_final.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934200" y="6248400"/>
            <a:ext cx="1690688" cy="311150"/>
          </a:xfrm>
          <a:prstGeom prst="rect">
            <a:avLst/>
          </a:prstGeom>
          <a:noFill/>
          <a:ln w="9525">
            <a:noFill/>
            <a:miter lim="800000"/>
            <a:headEnd/>
            <a:tailEnd/>
          </a:ln>
        </p:spPr>
      </p:pic>
      <p:sp>
        <p:nvSpPr>
          <p:cNvPr id="386050" name="Rectangle 2"/>
          <p:cNvSpPr>
            <a:spLocks noGrp="1" noChangeArrowheads="1"/>
          </p:cNvSpPr>
          <p:nvPr>
            <p:ph type="ctrTitle"/>
          </p:nvPr>
        </p:nvSpPr>
        <p:spPr>
          <a:xfrm>
            <a:off x="685800" y="914400"/>
            <a:ext cx="7772400" cy="1470025"/>
          </a:xfrm>
        </p:spPr>
        <p:txBody>
          <a:bodyPr/>
          <a:lstStyle>
            <a:lvl1pPr>
              <a:defRPr>
                <a:solidFill>
                  <a:schemeClr val="accent4"/>
                </a:solidFill>
              </a:defRPr>
            </a:lvl1pPr>
          </a:lstStyle>
          <a:p>
            <a:r>
              <a:rPr lang="en-US" dirty="0"/>
              <a:t>Click to edit Master title style</a:t>
            </a:r>
          </a:p>
        </p:txBody>
      </p:sp>
      <p:sp>
        <p:nvSpPr>
          <p:cNvPr id="8" name="Rectangle 7"/>
          <p:cNvSpPr>
            <a:spLocks noGrp="1" noChangeArrowheads="1"/>
          </p:cNvSpPr>
          <p:nvPr userDrawn="1"/>
        </p:nvSpPr>
        <p:spPr>
          <a:xfrm>
            <a:off x="7010400" y="6473825"/>
            <a:ext cx="2133600" cy="384175"/>
          </a:xfrm>
          <a:prstGeom prst="rect">
            <a:avLst/>
          </a:prstGeom>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a:lstStyle>
          <a:p>
            <a:pPr algn="r">
              <a:defRPr/>
            </a:pPr>
            <a:fld id="{2A8B3955-B729-4537-B79E-4EFFA23B7521}" type="slidenum">
              <a:rPr lang="en-US" sz="1200" smtClean="0">
                <a:solidFill>
                  <a:srgbClr val="000000"/>
                </a:solidFill>
              </a:rPr>
              <a:pPr algn="r">
                <a:defRPr/>
              </a:pPr>
              <a:t>‹#›</a:t>
            </a:fld>
            <a:endParaRPr lang="en-US" dirty="0">
              <a:solidFill>
                <a:srgbClr val="000000"/>
              </a:solidFill>
            </a:endParaRPr>
          </a:p>
        </p:txBody>
      </p:sp>
    </p:spTree>
    <p:extLst>
      <p:ext uri="{BB962C8B-B14F-4D97-AF65-F5344CB8AC3E}">
        <p14:creationId xmlns:p14="http://schemas.microsoft.com/office/powerpoint/2010/main" val="4197445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4pPr>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9725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02448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20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6294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buFont typeface="Wingdings" pitchFamily="2" charset="2"/>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buFont typeface="Wingdings" pitchFamily="2" charset="2"/>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9073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04712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540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7829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7917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890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A10F2B-6C66-49A2-A67D-138897D7BED4}" type="datetimeFigureOut">
              <a:rPr lang="en-US">
                <a:solidFill>
                  <a:prstClr val="black">
                    <a:tint val="75000"/>
                  </a:prstClr>
                </a:solidFill>
              </a:rPr>
              <a:pPr>
                <a:defRPr/>
              </a:pPr>
              <a:t>10/11/2010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D704502-085A-4DFB-B34A-EAD386307A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2299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30926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6553200" cy="8382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4pPr>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4pPr>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57003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668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7132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705600" cy="838200"/>
          </a:xfrm>
        </p:spPr>
        <p:txBody>
          <a:bodyPr/>
          <a:lstStyle>
            <a:lvl1pPr>
              <a:defRPr>
                <a:solidFill>
                  <a:schemeClr val="tx1"/>
                </a:solidFil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Tree>
    <p:extLst>
      <p:ext uri="{BB962C8B-B14F-4D97-AF65-F5344CB8AC3E}">
        <p14:creationId xmlns:p14="http://schemas.microsoft.com/office/powerpoint/2010/main" val="39744627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143000"/>
            <a:ext cx="6934200" cy="1470025"/>
          </a:xfrm>
        </p:spPr>
        <p:txBody>
          <a:bodyPr>
            <a:normAutofit/>
          </a:bodyPr>
          <a:lstStyle>
            <a:lvl1pPr algn="ctr" rtl="0" fontAlgn="auto">
              <a:spcBef>
                <a:spcPct val="0"/>
              </a:spcBef>
              <a:spcAft>
                <a:spcPts val="0"/>
              </a:spcAft>
              <a:defRPr lang="en-US" sz="4400" b="1" kern="1200" dirty="0" smtClean="0">
                <a:solidFill>
                  <a:schemeClr val="tx1">
                    <a:lumMod val="65000"/>
                    <a:lumOff val="35000"/>
                  </a:schemeClr>
                </a:solidFill>
                <a:latin typeface="Copperplate Gothic Light" pitchFamily="34" charset="0"/>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0" y="2971800"/>
            <a:ext cx="6400800" cy="1752600"/>
          </a:xfrm>
        </p:spPr>
        <p:txBody>
          <a:bodyPr>
            <a:normAutofit/>
          </a:bodyPr>
          <a:lstStyle>
            <a:lvl1pPr marL="0" indent="0" algn="ctr">
              <a:buNone/>
              <a:defRPr lang="en-US" sz="3200" kern="1200" dirty="0" smtClean="0">
                <a:solidFill>
                  <a:schemeClr val="tx1">
                    <a:lumMod val="65000"/>
                    <a:lumOff val="35000"/>
                  </a:schemeClr>
                </a:solidFill>
                <a:latin typeface="Centaur"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09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1623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182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862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759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45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D8E819-226A-4498-938A-F938BC7C7C7A}" type="datetimeFigureOut">
              <a:rPr lang="en-US">
                <a:solidFill>
                  <a:prstClr val="black">
                    <a:tint val="75000"/>
                  </a:prstClr>
                </a:solidFill>
              </a:rPr>
              <a:pPr>
                <a:defRPr/>
              </a:pPr>
              <a:t>10/11/2010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7ED6E89-167F-4809-AA82-E213B8D4E2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65758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2158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7234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284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965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A3885-3398-430C-96DE-EB4F73A3A66F}" type="datetimeFigureOut">
              <a:rPr lang="en-US" smtClean="0">
                <a:solidFill>
                  <a:prstClr val="black">
                    <a:tint val="75000"/>
                  </a:prstClr>
                </a:solidFill>
              </a:rPr>
              <a:pPr/>
              <a:t>10/11/2010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6152AC-881B-46F5-908A-EDF970E345B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70388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5543923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4017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530723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7278298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530305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72038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404A5E-402C-4068-864C-EAF17C0BFEBC}" type="datetimeFigureOut">
              <a:rPr lang="en-US">
                <a:solidFill>
                  <a:prstClr val="black">
                    <a:tint val="75000"/>
                  </a:prstClr>
                </a:solidFill>
              </a:rPr>
              <a:pPr>
                <a:defRPr/>
              </a:pPr>
              <a:t>10/11/2010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6FEC209-DC5C-415F-B552-E2195E8DE9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1183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589438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07475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865734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290197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834168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Title 1"/>
          <p:cNvSpPr>
            <a:spLocks noGrp="1"/>
          </p:cNvSpPr>
          <p:nvPr>
            <p:ph type="title" orient="vert"/>
          </p:nvPr>
        </p:nvSpPr>
        <p:spPr>
          <a:xfrm>
            <a:off x="6629400" y="274638"/>
            <a:ext cx="2057400" cy="57451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411317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010132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899995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05000"/>
            <a:ext cx="7772400" cy="4114800"/>
          </a:xfrm>
        </p:spPr>
        <p:txBody>
          <a:bodyPr/>
          <a:lstStyle/>
          <a:p>
            <a:pPr lvl="0"/>
            <a:endParaRPr lang="en-US" noProof="0" smtClean="0"/>
          </a:p>
        </p:txBody>
      </p:sp>
    </p:spTree>
    <p:extLst>
      <p:ext uri="{BB962C8B-B14F-4D97-AF65-F5344CB8AC3E}">
        <p14:creationId xmlns:p14="http://schemas.microsoft.com/office/powerpoint/2010/main" val="346936016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80289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3EDADC-D8AF-4489-BA6A-0AB2AC5AFB32}"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CEBF476-778C-4534-A647-F3E6C24846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2765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130425"/>
            <a:ext cx="5943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3886200"/>
            <a:ext cx="5257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525229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852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41BE5E78-647D-4053-90D1-DF863A5515D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816706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20139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6129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8073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0"/>
            <a:ext cx="32004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410200" y="273050"/>
            <a:ext cx="3276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1447800"/>
            <a:ext cx="3200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69525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130425"/>
            <a:ext cx="5943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3886200"/>
            <a:ext cx="5257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12642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8837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600200"/>
            <a:ext cx="3200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0" hangingPunct="0">
              <a:defRPr/>
            </a:lvl1pPr>
          </a:lstStyle>
          <a:p>
            <a:pPr>
              <a:defRPr/>
            </a:pPr>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0" hangingPunct="0">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0" hangingPunct="0">
              <a:defRPr/>
            </a:lvl1pPr>
          </a:lstStyle>
          <a:p>
            <a:pPr>
              <a:defRPr/>
            </a:pPr>
            <a:fld id="{41BE5E78-647D-4053-90D1-DF863A5515D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7244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5391A0-7BC7-41DD-B9D7-AEC0CC80BE2F}" type="datetimeFigureOut">
              <a:rPr lang="en-US">
                <a:solidFill>
                  <a:prstClr val="black">
                    <a:tint val="75000"/>
                  </a:prstClr>
                </a:solidFill>
              </a:rPr>
              <a:pPr>
                <a:defRPr/>
              </a:pPr>
              <a:t>10/11/2010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556F51-B88A-4D47-AD2C-B2F12FF05B0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38446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7923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2707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6905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285750"/>
            <a:ext cx="32004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410200" y="273050"/>
            <a:ext cx="3276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1447800"/>
            <a:ext cx="3200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0232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4"/>
          <p:cNvSpPr>
            <a:spLocks noChangeShapeType="1"/>
          </p:cNvSpPr>
          <p:nvPr userDrawn="1"/>
        </p:nvSpPr>
        <p:spPr bwMode="auto">
          <a:xfrm>
            <a:off x="457200" y="5791200"/>
            <a:ext cx="8229600" cy="0"/>
          </a:xfrm>
          <a:prstGeom prst="line">
            <a:avLst/>
          </a:prstGeom>
          <a:noFill/>
          <a:ln w="38100">
            <a:solidFill>
              <a:srgbClr val="006600"/>
            </a:solidFill>
            <a:round/>
            <a:headEnd/>
            <a:tailEnd/>
          </a:ln>
          <a:effectLst/>
        </p:spPr>
        <p:txBody>
          <a:bodyPr/>
          <a:lstStyle/>
          <a:p>
            <a:pPr algn="ctr">
              <a:defRPr/>
            </a:pPr>
            <a:endParaRPr lang="en-US" dirty="0">
              <a:solidFill>
                <a:srgbClr val="000000"/>
              </a:solidFill>
            </a:endParaRPr>
          </a:p>
        </p:txBody>
      </p:sp>
      <p:sp>
        <p:nvSpPr>
          <p:cNvPr id="4" name="Text Box 6"/>
          <p:cNvSpPr txBox="1">
            <a:spLocks noChangeArrowheads="1"/>
          </p:cNvSpPr>
          <p:nvPr userDrawn="1"/>
        </p:nvSpPr>
        <p:spPr bwMode="auto">
          <a:xfrm>
            <a:off x="1447800" y="914400"/>
            <a:ext cx="7162800" cy="366713"/>
          </a:xfrm>
          <a:prstGeom prst="rect">
            <a:avLst/>
          </a:prstGeom>
          <a:noFill/>
          <a:ln w="9525">
            <a:noFill/>
            <a:miter lim="800000"/>
            <a:headEnd/>
            <a:tailEnd/>
          </a:ln>
          <a:effectLst/>
        </p:spPr>
        <p:txBody>
          <a:bodyPr>
            <a:spAutoFit/>
          </a:bodyPr>
          <a:lstStyle/>
          <a:p>
            <a:pPr>
              <a:spcBef>
                <a:spcPct val="50000"/>
              </a:spcBef>
              <a:defRPr/>
            </a:pPr>
            <a:endParaRPr lang="en-US" dirty="0">
              <a:solidFill>
                <a:srgbClr val="000000"/>
              </a:solidFill>
            </a:endParaRPr>
          </a:p>
        </p:txBody>
      </p:sp>
      <p:pic>
        <p:nvPicPr>
          <p:cNvPr id="5" name="Picture 3"/>
          <p:cNvPicPr>
            <a:picLocks noChangeAspect="1" noChangeArrowheads="1"/>
          </p:cNvPicPr>
          <p:nvPr userDrawn="1"/>
        </p:nvPicPr>
        <p:blipFill>
          <a:blip r:embed="rId2" cstate="print"/>
          <a:srcRect/>
          <a:stretch>
            <a:fillRect/>
          </a:stretch>
        </p:blipFill>
        <p:spPr bwMode="auto">
          <a:xfrm>
            <a:off x="3429000" y="2990850"/>
            <a:ext cx="2505075" cy="2571750"/>
          </a:xfrm>
          <a:prstGeom prst="rect">
            <a:avLst/>
          </a:prstGeom>
          <a:noFill/>
          <a:ln w="9525">
            <a:noFill/>
            <a:miter lim="800000"/>
            <a:headEnd/>
            <a:tailEnd/>
          </a:ln>
        </p:spPr>
      </p:pic>
      <p:pic>
        <p:nvPicPr>
          <p:cNvPr id="6" name="Picture 4" descr="R:\Templates &amp; Logos\Logos\FEFE Logos from Debra Bowles\FEFE Logo Clear Background.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5800" y="6019800"/>
            <a:ext cx="1066800" cy="593725"/>
          </a:xfrm>
          <a:prstGeom prst="rect">
            <a:avLst/>
          </a:prstGeom>
          <a:noFill/>
          <a:ln w="9525">
            <a:noFill/>
            <a:miter lim="800000"/>
            <a:headEnd/>
            <a:tailEnd/>
          </a:ln>
        </p:spPr>
      </p:pic>
      <p:pic>
        <p:nvPicPr>
          <p:cNvPr id="7" name="Picture 5" descr="R:\TCAI\Templates &amp; Logos\Logos\TCAI ICON_final.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934200" y="6248400"/>
            <a:ext cx="1690688" cy="311150"/>
          </a:xfrm>
          <a:prstGeom prst="rect">
            <a:avLst/>
          </a:prstGeom>
          <a:noFill/>
          <a:ln w="9525">
            <a:noFill/>
            <a:miter lim="800000"/>
            <a:headEnd/>
            <a:tailEnd/>
          </a:ln>
        </p:spPr>
      </p:pic>
      <p:sp>
        <p:nvSpPr>
          <p:cNvPr id="386050" name="Rectangle 2"/>
          <p:cNvSpPr>
            <a:spLocks noGrp="1" noChangeArrowheads="1"/>
          </p:cNvSpPr>
          <p:nvPr>
            <p:ph type="ctrTitle"/>
          </p:nvPr>
        </p:nvSpPr>
        <p:spPr>
          <a:xfrm>
            <a:off x="685800" y="914400"/>
            <a:ext cx="7772400" cy="1470025"/>
          </a:xfrm>
        </p:spPr>
        <p:txBody>
          <a:bodyPr/>
          <a:lstStyle>
            <a:lvl1pPr>
              <a:defRPr>
                <a:solidFill>
                  <a:schemeClr val="accent4"/>
                </a:solidFill>
              </a:defRPr>
            </a:lvl1pPr>
          </a:lstStyle>
          <a:p>
            <a:r>
              <a:rPr lang="en-US" dirty="0"/>
              <a:t>Click to edit Master title style</a:t>
            </a:r>
          </a:p>
        </p:txBody>
      </p:sp>
      <p:sp>
        <p:nvSpPr>
          <p:cNvPr id="8" name="Rectangle 7"/>
          <p:cNvSpPr>
            <a:spLocks noGrp="1" noChangeArrowheads="1"/>
          </p:cNvSpPr>
          <p:nvPr userDrawn="1"/>
        </p:nvSpPr>
        <p:spPr>
          <a:xfrm>
            <a:off x="7010400" y="6473825"/>
            <a:ext cx="2133600" cy="384175"/>
          </a:xfrm>
          <a:prstGeom prst="rect">
            <a:avLst/>
          </a:prstGeom>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a:lstStyle>
          <a:p>
            <a:pPr algn="r">
              <a:defRPr/>
            </a:pPr>
            <a:fld id="{2A8B3955-B729-4537-B79E-4EFFA23B7521}" type="slidenum">
              <a:rPr lang="en-US" sz="1200" smtClean="0">
                <a:solidFill>
                  <a:srgbClr val="000000"/>
                </a:solidFill>
              </a:rPr>
              <a:pPr algn="r">
                <a:defRPr/>
              </a:pPr>
              <a:t>‹#›</a:t>
            </a:fld>
            <a:endParaRPr lang="en-US" dirty="0">
              <a:solidFill>
                <a:srgbClr val="000000"/>
              </a:solidFill>
            </a:endParaRPr>
          </a:p>
        </p:txBody>
      </p:sp>
    </p:spTree>
    <p:extLst>
      <p:ext uri="{BB962C8B-B14F-4D97-AF65-F5344CB8AC3E}">
        <p14:creationId xmlns:p14="http://schemas.microsoft.com/office/powerpoint/2010/main" val="4975429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4pPr>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593376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05306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41079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6294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buFont typeface="Wingdings" pitchFamily="2" charset="2"/>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buFont typeface="Wingdings" pitchFamily="2" charset="2"/>
              <a:buChar cha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7710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9636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19.emf"/><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9.wmf"/><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0.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1.jpe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0.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9.wmf"/><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8.wmf"/><Relationship Id="rId5" Type="http://schemas.openxmlformats.org/officeDocument/2006/relationships/slideLayout" Target="../slideLayouts/slideLayout37.xml"/><Relationship Id="rId10" Type="http://schemas.openxmlformats.org/officeDocument/2006/relationships/image" Target="../media/image7.wmf"/><Relationship Id="rId4" Type="http://schemas.openxmlformats.org/officeDocument/2006/relationships/slideLayout" Target="../slideLayouts/slideLayout36.xml"/><Relationship Id="rId9" Type="http://schemas.openxmlformats.org/officeDocument/2006/relationships/image" Target="../media/image6.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1.jpeg"/><Relationship Id="rId2" Type="http://schemas.openxmlformats.org/officeDocument/2006/relationships/slideLayout" Target="../slideLayouts/slideLayout41.xml"/><Relationship Id="rId16" Type="http://schemas.openxmlformats.org/officeDocument/2006/relationships/image" Target="../media/image9.w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5.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image" Target="../media/image10.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9.wmf"/><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9.w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17.emf"/><Relationship Id="rId2" Type="http://schemas.openxmlformats.org/officeDocument/2006/relationships/slideLayout" Target="../slideLayouts/slideLayout66.xml"/><Relationship Id="rId16"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1.jpe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10.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9.wmf"/><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8.wmf"/><Relationship Id="rId5" Type="http://schemas.openxmlformats.org/officeDocument/2006/relationships/slideLayout" Target="../slideLayouts/slideLayout84.xml"/><Relationship Id="rId10" Type="http://schemas.openxmlformats.org/officeDocument/2006/relationships/image" Target="../media/image7.wmf"/><Relationship Id="rId4" Type="http://schemas.openxmlformats.org/officeDocument/2006/relationships/slideLayout" Target="../slideLayouts/slideLayout83.xml"/><Relationship Id="rId9" Type="http://schemas.openxmlformats.org/officeDocument/2006/relationships/image" Target="../media/image6.wmf"/></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13" Type="http://schemas.openxmlformats.org/officeDocument/2006/relationships/image" Target="../media/image10.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image" Target="../media/image9.wmf"/><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image" Target="../media/image8.wmf"/><Relationship Id="rId5" Type="http://schemas.openxmlformats.org/officeDocument/2006/relationships/slideLayout" Target="../slideLayouts/slideLayout91.xml"/><Relationship Id="rId10" Type="http://schemas.openxmlformats.org/officeDocument/2006/relationships/image" Target="../media/image7.wmf"/><Relationship Id="rId4" Type="http://schemas.openxmlformats.org/officeDocument/2006/relationships/slideLayout" Target="../slideLayouts/slideLayout90.xml"/><Relationship Id="rId9" Type="http://schemas.openxmlformats.org/officeDocument/2006/relationships/image" Target="../media/image6.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image" Target="../media/image11.jpeg"/><Relationship Id="rId2" Type="http://schemas.openxmlformats.org/officeDocument/2006/relationships/slideLayout" Target="../slideLayouts/slideLayout95.xml"/><Relationship Id="rId16" Type="http://schemas.openxmlformats.org/officeDocument/2006/relationships/image" Target="../media/image9.wmf"/><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9.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UA FEFE PowerPoint3.jpg"/>
          <p:cNvPicPr>
            <a:picLocks noChangeAspect="1"/>
          </p:cNvPicPr>
          <p:nvPr userDrawn="1"/>
        </p:nvPicPr>
        <p:blipFill>
          <a:blip r:embed="rId2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76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A85C5C9-6B5F-4046-9F69-F6411F25A6EF}"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7ADB7B-764D-4B34-9133-F886006D61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1573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5" r:id="rId12"/>
    <p:sldLayoutId id="2147483695" r:id="rId13"/>
    <p:sldLayoutId id="2147483719" r:id="rId14"/>
    <p:sldLayoutId id="2147483732" r:id="rId15"/>
    <p:sldLayoutId id="2147483707" r:id="rId16"/>
    <p:sldLayoutId id="2147483883" r:id="rId17"/>
    <p:sldLayoutId id="2147483896" r:id="rId18"/>
    <p:sldLayoutId id="2147483938" r:id="rId19"/>
    <p:sldLayoutId id="2147483951" r:id="rId20"/>
    <p:sldLayoutId id="2147483978" r:id="rId21"/>
  </p:sldLayoutIdLst>
  <p:timing>
    <p:tnLst>
      <p:par>
        <p:cTn id="1" dur="indefinite" restart="never" nodeType="tmRoot"/>
      </p:par>
    </p:tnLst>
  </p:timing>
  <p:txStyles>
    <p:titleStyle>
      <a:lvl1pPr algn="l" rtl="0" eaLnBrk="0" fontAlgn="base" hangingPunct="0">
        <a:spcBef>
          <a:spcPct val="0"/>
        </a:spcBef>
        <a:spcAft>
          <a:spcPct val="0"/>
        </a:spcAft>
        <a:defRPr sz="4400" b="1" kern="1200" cap="small">
          <a:solidFill>
            <a:schemeClr val="bg1"/>
          </a:solidFill>
          <a:latin typeface="+mn-lt"/>
          <a:ea typeface="+mj-ea"/>
          <a:cs typeface="+mj-cs"/>
        </a:defRPr>
      </a:lvl1pPr>
      <a:lvl2pPr algn="l" rtl="0" eaLnBrk="0" fontAlgn="base" hangingPunct="0">
        <a:spcBef>
          <a:spcPct val="0"/>
        </a:spcBef>
        <a:spcAft>
          <a:spcPct val="0"/>
        </a:spcAft>
        <a:defRPr sz="4400" b="1">
          <a:solidFill>
            <a:schemeClr val="bg1"/>
          </a:solidFill>
          <a:latin typeface="Adobe Jenson Pro" pitchFamily="18" charset="0"/>
        </a:defRPr>
      </a:lvl2pPr>
      <a:lvl3pPr algn="l" rtl="0" eaLnBrk="0" fontAlgn="base" hangingPunct="0">
        <a:spcBef>
          <a:spcPct val="0"/>
        </a:spcBef>
        <a:spcAft>
          <a:spcPct val="0"/>
        </a:spcAft>
        <a:defRPr sz="4400" b="1">
          <a:solidFill>
            <a:schemeClr val="bg1"/>
          </a:solidFill>
          <a:latin typeface="Adobe Jenson Pro" pitchFamily="18" charset="0"/>
        </a:defRPr>
      </a:lvl3pPr>
      <a:lvl4pPr algn="l" rtl="0" eaLnBrk="0" fontAlgn="base" hangingPunct="0">
        <a:spcBef>
          <a:spcPct val="0"/>
        </a:spcBef>
        <a:spcAft>
          <a:spcPct val="0"/>
        </a:spcAft>
        <a:defRPr sz="4400" b="1">
          <a:solidFill>
            <a:schemeClr val="bg1"/>
          </a:solidFill>
          <a:latin typeface="Adobe Jenson Pro" pitchFamily="18" charset="0"/>
        </a:defRPr>
      </a:lvl4pPr>
      <a:lvl5pPr algn="l" rtl="0" eaLnBrk="0" fontAlgn="base" hangingPunct="0">
        <a:spcBef>
          <a:spcPct val="0"/>
        </a:spcBef>
        <a:spcAft>
          <a:spcPct val="0"/>
        </a:spcAft>
        <a:defRPr sz="4400" b="1">
          <a:solidFill>
            <a:schemeClr val="bg1"/>
          </a:solidFill>
          <a:latin typeface="Adobe Jenson Pro" pitchFamily="18" charset="0"/>
        </a:defRPr>
      </a:lvl5pPr>
      <a:lvl6pPr marL="457200" algn="l" rtl="0" fontAlgn="base">
        <a:spcBef>
          <a:spcPct val="0"/>
        </a:spcBef>
        <a:spcAft>
          <a:spcPct val="0"/>
        </a:spcAft>
        <a:defRPr sz="4400" b="1">
          <a:solidFill>
            <a:schemeClr val="bg1"/>
          </a:solidFill>
          <a:latin typeface="Adobe Jenson Pro" pitchFamily="18" charset="0"/>
        </a:defRPr>
      </a:lvl6pPr>
      <a:lvl7pPr marL="914400" algn="l" rtl="0" fontAlgn="base">
        <a:spcBef>
          <a:spcPct val="0"/>
        </a:spcBef>
        <a:spcAft>
          <a:spcPct val="0"/>
        </a:spcAft>
        <a:defRPr sz="4400" b="1">
          <a:solidFill>
            <a:schemeClr val="bg1"/>
          </a:solidFill>
          <a:latin typeface="Adobe Jenson Pro" pitchFamily="18" charset="0"/>
        </a:defRPr>
      </a:lvl7pPr>
      <a:lvl8pPr marL="1371600" algn="l" rtl="0" fontAlgn="base">
        <a:spcBef>
          <a:spcPct val="0"/>
        </a:spcBef>
        <a:spcAft>
          <a:spcPct val="0"/>
        </a:spcAft>
        <a:defRPr sz="4400" b="1">
          <a:solidFill>
            <a:schemeClr val="bg1"/>
          </a:solidFill>
          <a:latin typeface="Adobe Jenson Pro" pitchFamily="18" charset="0"/>
        </a:defRPr>
      </a:lvl8pPr>
      <a:lvl9pPr marL="1828800" algn="l" rtl="0" fontAlgn="base">
        <a:spcBef>
          <a:spcPct val="0"/>
        </a:spcBef>
        <a:spcAft>
          <a:spcPct val="0"/>
        </a:spcAft>
        <a:defRPr sz="4400" b="1">
          <a:solidFill>
            <a:schemeClr val="bg1"/>
          </a:solidFill>
          <a:latin typeface="Adobe Jenson Pro"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CC"/>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56"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57"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58"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59"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60"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61"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62" name="Rectangle 9"/>
            <p:cNvSpPr>
              <a:spLocks noChangeArrowheads="1"/>
            </p:cNvSpPr>
            <p:nvPr/>
          </p:nvSpPr>
          <p:spPr bwMode="auto">
            <a:xfrm>
              <a:off x="288" y="192"/>
              <a:ext cx="336" cy="480"/>
            </a:xfrm>
            <a:prstGeom prst="rect">
              <a:avLst/>
            </a:prstGeom>
            <a:solidFill>
              <a:schemeClr val="folHlink">
                <a:alpha val="50195"/>
              </a:schemeClr>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63"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64"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65"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66"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p:spPr>
          <p:txBody>
            <a:bodyPr wrap="none" anchor="ctr"/>
            <a:lstStyle/>
            <a:p>
              <a:pPr algn="ctr" fontAlgn="base">
                <a:spcBef>
                  <a:spcPct val="0"/>
                </a:spcBef>
                <a:spcAft>
                  <a:spcPct val="0"/>
                </a:spcAft>
              </a:pPr>
              <a:endParaRPr kumimoji="1" lang="en-US" sz="2400" smtClean="0">
                <a:solidFill>
                  <a:srgbClr val="000000"/>
                </a:solidFill>
                <a:latin typeface="Gulim"/>
                <a:ea typeface="ＭＳ Ｐゴシック" pitchFamily="34" charset="-128"/>
              </a:endParaRPr>
            </a:p>
          </p:txBody>
        </p:sp>
        <p:sp>
          <p:nvSpPr>
            <p:cNvPr id="2067" name="Line 14"/>
            <p:cNvSpPr>
              <a:spLocks noChangeShapeType="1"/>
            </p:cNvSpPr>
            <p:nvPr/>
          </p:nvSpPr>
          <p:spPr bwMode="auto">
            <a:xfrm flipV="1">
              <a:off x="288" y="192"/>
              <a:ext cx="0" cy="4128"/>
            </a:xfrm>
            <a:prstGeom prst="line">
              <a:avLst/>
            </a:prstGeom>
            <a:noFill/>
            <a:ln w="762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68" name="Line 15"/>
            <p:cNvSpPr>
              <a:spLocks noChangeShapeType="1"/>
            </p:cNvSpPr>
            <p:nvPr/>
          </p:nvSpPr>
          <p:spPr bwMode="auto">
            <a:xfrm>
              <a:off x="288" y="4224"/>
              <a:ext cx="5472" cy="0"/>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69" name="Line 16"/>
            <p:cNvSpPr>
              <a:spLocks noChangeShapeType="1"/>
            </p:cNvSpPr>
            <p:nvPr/>
          </p:nvSpPr>
          <p:spPr bwMode="auto">
            <a:xfrm flipV="1">
              <a:off x="5520" y="0"/>
              <a:ext cx="0" cy="4224"/>
            </a:xfrm>
            <a:prstGeom prst="line">
              <a:avLst/>
            </a:prstGeom>
            <a:noFill/>
            <a:ln w="571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0" name="Line 17"/>
            <p:cNvSpPr>
              <a:spLocks noChangeShapeType="1"/>
            </p:cNvSpPr>
            <p:nvPr/>
          </p:nvSpPr>
          <p:spPr bwMode="auto">
            <a:xfrm>
              <a:off x="0" y="192"/>
              <a:ext cx="5760" cy="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1" name="Line 18"/>
            <p:cNvSpPr>
              <a:spLocks noChangeShapeType="1"/>
            </p:cNvSpPr>
            <p:nvPr/>
          </p:nvSpPr>
          <p:spPr bwMode="auto">
            <a:xfrm flipH="1">
              <a:off x="3600" y="288"/>
              <a:ext cx="2160"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2" name="Line 19"/>
            <p:cNvSpPr>
              <a:spLocks noChangeShapeType="1"/>
            </p:cNvSpPr>
            <p:nvPr/>
          </p:nvSpPr>
          <p:spPr bwMode="auto">
            <a:xfrm flipV="1">
              <a:off x="3600" y="0"/>
              <a:ext cx="0" cy="288"/>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3" name="Line 20"/>
            <p:cNvSpPr>
              <a:spLocks noChangeShapeType="1"/>
            </p:cNvSpPr>
            <p:nvPr/>
          </p:nvSpPr>
          <p:spPr bwMode="auto">
            <a:xfrm>
              <a:off x="5520" y="1248"/>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4" name="Line 21"/>
            <p:cNvSpPr>
              <a:spLocks noChangeShapeType="1"/>
            </p:cNvSpPr>
            <p:nvPr/>
          </p:nvSpPr>
          <p:spPr bwMode="auto">
            <a:xfrm>
              <a:off x="624" y="0"/>
              <a:ext cx="0" cy="672"/>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5" name="Line 22"/>
            <p:cNvSpPr>
              <a:spLocks noChangeShapeType="1"/>
            </p:cNvSpPr>
            <p:nvPr/>
          </p:nvSpPr>
          <p:spPr bwMode="auto">
            <a:xfrm flipH="1">
              <a:off x="0" y="672"/>
              <a:ext cx="624"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6" name="Line 23"/>
            <p:cNvSpPr>
              <a:spLocks noChangeShapeType="1"/>
            </p:cNvSpPr>
            <p:nvPr/>
          </p:nvSpPr>
          <p:spPr bwMode="auto">
            <a:xfrm flipV="1">
              <a:off x="1680" y="3936"/>
              <a:ext cx="0" cy="384"/>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7" name="Line 24"/>
            <p:cNvSpPr>
              <a:spLocks noChangeShapeType="1"/>
            </p:cNvSpPr>
            <p:nvPr/>
          </p:nvSpPr>
          <p:spPr bwMode="auto">
            <a:xfrm>
              <a:off x="1680" y="3936"/>
              <a:ext cx="4080"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8" name="Line 25"/>
            <p:cNvSpPr>
              <a:spLocks noChangeShapeType="1"/>
            </p:cNvSpPr>
            <p:nvPr/>
          </p:nvSpPr>
          <p:spPr bwMode="auto">
            <a:xfrm flipH="1">
              <a:off x="0" y="3312"/>
              <a:ext cx="288"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sp>
          <p:nvSpPr>
            <p:cNvPr id="2079" name="Line 26"/>
            <p:cNvSpPr>
              <a:spLocks noChangeShapeType="1"/>
            </p:cNvSpPr>
            <p:nvPr/>
          </p:nvSpPr>
          <p:spPr bwMode="auto">
            <a:xfrm flipH="1">
              <a:off x="0" y="3408"/>
              <a:ext cx="288"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Times New Roman" pitchFamily="18" charset="0"/>
                <a:ea typeface="ＭＳ Ｐゴシック" pitchFamily="34" charset="-128"/>
              </a:endParaRPr>
            </a:p>
          </p:txBody>
        </p:sp>
      </p:grpSp>
      <p:sp>
        <p:nvSpPr>
          <p:cNvPr id="2051" name="Rectangle 27"/>
          <p:cNvSpPr>
            <a:spLocks noGrp="1" noChangeArrowheads="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2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749" name="Rectangle 29"/>
          <p:cNvSpPr>
            <a:spLocks noGrp="1" noChangeArrowheads="1"/>
          </p:cNvSpPr>
          <p:nvPr>
            <p:ph type="dt" sz="half" idx="2"/>
          </p:nvPr>
        </p:nvSpPr>
        <p:spPr bwMode="auto">
          <a:xfrm>
            <a:off x="457200" y="626427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bg2"/>
                </a:solidFill>
                <a:latin typeface="Century Gothic" pitchFamily="34" charset="0"/>
                <a:ea typeface="ＭＳ Ｐゴシック" pitchFamily="-107" charset="-128"/>
                <a:cs typeface="+mn-cs"/>
              </a:defRPr>
            </a:lvl1pPr>
          </a:lstStyle>
          <a:p>
            <a:pPr fontAlgn="base">
              <a:spcBef>
                <a:spcPct val="0"/>
              </a:spcBef>
              <a:spcAft>
                <a:spcPct val="0"/>
              </a:spcAft>
              <a:defRPr/>
            </a:pPr>
            <a:endParaRPr lang="en-US">
              <a:solidFill>
                <a:srgbClr val="808080"/>
              </a:solidFill>
            </a:endParaRPr>
          </a:p>
        </p:txBody>
      </p:sp>
      <p:sp>
        <p:nvSpPr>
          <p:cNvPr id="158750" name="Rectangle 30"/>
          <p:cNvSpPr>
            <a:spLocks noGrp="1" noChangeArrowheads="1"/>
          </p:cNvSpPr>
          <p:nvPr>
            <p:ph type="ftr" sz="quarter" idx="3"/>
          </p:nvPr>
        </p:nvSpPr>
        <p:spPr bwMode="auto">
          <a:xfrm>
            <a:off x="3124200" y="626427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bg2"/>
                </a:solidFill>
                <a:latin typeface="Century Gothic" pitchFamily="34" charset="0"/>
                <a:ea typeface="ＭＳ Ｐゴシック" pitchFamily="-107" charset="-128"/>
                <a:cs typeface="+mn-cs"/>
              </a:defRPr>
            </a:lvl1pPr>
          </a:lstStyle>
          <a:p>
            <a:pPr fontAlgn="base">
              <a:spcBef>
                <a:spcPct val="0"/>
              </a:spcBef>
              <a:spcAft>
                <a:spcPct val="0"/>
              </a:spcAft>
              <a:defRPr/>
            </a:pPr>
            <a:endParaRPr lang="en-US">
              <a:solidFill>
                <a:srgbClr val="808080"/>
              </a:solidFill>
            </a:endParaRPr>
          </a:p>
        </p:txBody>
      </p:sp>
      <p:sp>
        <p:nvSpPr>
          <p:cNvPr id="158751" name="Rectangle 31"/>
          <p:cNvSpPr>
            <a:spLocks noGrp="1" noChangeArrowheads="1"/>
          </p:cNvSpPr>
          <p:nvPr>
            <p:ph type="sldNum" sz="quarter" idx="4"/>
          </p:nvPr>
        </p:nvSpPr>
        <p:spPr bwMode="auto">
          <a:xfrm>
            <a:off x="6553200" y="626745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bg2"/>
                </a:solidFill>
                <a:latin typeface="Century Gothic" pitchFamily="34" charset="0"/>
                <a:ea typeface="ＭＳ Ｐゴシック" pitchFamily="-107" charset="-128"/>
                <a:cs typeface="+mn-cs"/>
              </a:defRPr>
            </a:lvl1pPr>
          </a:lstStyle>
          <a:p>
            <a:pPr fontAlgn="base">
              <a:spcBef>
                <a:spcPct val="0"/>
              </a:spcBef>
              <a:spcAft>
                <a:spcPct val="0"/>
              </a:spcAft>
              <a:defRPr/>
            </a:pPr>
            <a:fld id="{DA84E986-0134-490D-8CAE-B9FFC8AB5BCE}" type="slidenum">
              <a:rPr lang="en-US">
                <a:solidFill>
                  <a:srgbClr val="808080"/>
                </a:solidFill>
              </a:rPr>
              <a:pPr fontAlgn="base">
                <a:spcBef>
                  <a:spcPct val="0"/>
                </a:spcBef>
                <a:spcAft>
                  <a:spcPct val="0"/>
                </a:spcAft>
                <a:defRPr/>
              </a:pPr>
              <a:t>‹#›</a:t>
            </a:fld>
            <a:endParaRPr lang="en-US" dirty="0">
              <a:solidFill>
                <a:srgbClr val="808080"/>
              </a:solidFill>
            </a:endParaRPr>
          </a:p>
        </p:txBody>
      </p:sp>
    </p:spTree>
    <p:extLst>
      <p:ext uri="{BB962C8B-B14F-4D97-AF65-F5344CB8AC3E}">
        <p14:creationId xmlns:p14="http://schemas.microsoft.com/office/powerpoint/2010/main" val="233939868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500">
          <a:solidFill>
            <a:schemeClr val="bg2"/>
          </a:solidFill>
          <a:latin typeface="+mj-lt"/>
          <a:ea typeface="+mj-ea"/>
          <a:cs typeface="+mj-cs"/>
        </a:defRPr>
      </a:lvl1pPr>
      <a:lvl2pPr algn="ctr" rtl="0" eaLnBrk="0" fontAlgn="base" hangingPunct="0">
        <a:spcBef>
          <a:spcPct val="0"/>
        </a:spcBef>
        <a:spcAft>
          <a:spcPct val="0"/>
        </a:spcAft>
        <a:defRPr sz="3500">
          <a:solidFill>
            <a:schemeClr val="bg2"/>
          </a:solidFill>
          <a:latin typeface="Trajan Pro" pitchFamily="18" charset="0"/>
        </a:defRPr>
      </a:lvl2pPr>
      <a:lvl3pPr algn="ctr" rtl="0" eaLnBrk="0" fontAlgn="base" hangingPunct="0">
        <a:spcBef>
          <a:spcPct val="0"/>
        </a:spcBef>
        <a:spcAft>
          <a:spcPct val="0"/>
        </a:spcAft>
        <a:defRPr sz="3500">
          <a:solidFill>
            <a:schemeClr val="bg2"/>
          </a:solidFill>
          <a:latin typeface="Trajan Pro" pitchFamily="18" charset="0"/>
        </a:defRPr>
      </a:lvl3pPr>
      <a:lvl4pPr algn="ctr" rtl="0" eaLnBrk="0" fontAlgn="base" hangingPunct="0">
        <a:spcBef>
          <a:spcPct val="0"/>
        </a:spcBef>
        <a:spcAft>
          <a:spcPct val="0"/>
        </a:spcAft>
        <a:defRPr sz="3500">
          <a:solidFill>
            <a:schemeClr val="bg2"/>
          </a:solidFill>
          <a:latin typeface="Trajan Pro" pitchFamily="18" charset="0"/>
        </a:defRPr>
      </a:lvl4pPr>
      <a:lvl5pPr algn="ctr" rtl="0" eaLnBrk="0" fontAlgn="base" hangingPunct="0">
        <a:spcBef>
          <a:spcPct val="0"/>
        </a:spcBef>
        <a:spcAft>
          <a:spcPct val="0"/>
        </a:spcAft>
        <a:defRPr sz="3500">
          <a:solidFill>
            <a:schemeClr val="bg2"/>
          </a:solidFill>
          <a:latin typeface="Trajan Pro" pitchFamily="18" charset="0"/>
        </a:defRPr>
      </a:lvl5pPr>
      <a:lvl6pPr marL="457200" algn="ctr" rtl="0" fontAlgn="base">
        <a:spcBef>
          <a:spcPct val="0"/>
        </a:spcBef>
        <a:spcAft>
          <a:spcPct val="0"/>
        </a:spcAft>
        <a:defRPr sz="3500">
          <a:solidFill>
            <a:schemeClr val="bg2"/>
          </a:solidFill>
          <a:latin typeface="Trajan Pro" pitchFamily="18" charset="0"/>
        </a:defRPr>
      </a:lvl6pPr>
      <a:lvl7pPr marL="914400" algn="ctr" rtl="0" fontAlgn="base">
        <a:spcBef>
          <a:spcPct val="0"/>
        </a:spcBef>
        <a:spcAft>
          <a:spcPct val="0"/>
        </a:spcAft>
        <a:defRPr sz="3500">
          <a:solidFill>
            <a:schemeClr val="bg2"/>
          </a:solidFill>
          <a:latin typeface="Trajan Pro" pitchFamily="18" charset="0"/>
        </a:defRPr>
      </a:lvl7pPr>
      <a:lvl8pPr marL="1371600" algn="ctr" rtl="0" fontAlgn="base">
        <a:spcBef>
          <a:spcPct val="0"/>
        </a:spcBef>
        <a:spcAft>
          <a:spcPct val="0"/>
        </a:spcAft>
        <a:defRPr sz="3500">
          <a:solidFill>
            <a:schemeClr val="bg2"/>
          </a:solidFill>
          <a:latin typeface="Trajan Pro" pitchFamily="18" charset="0"/>
        </a:defRPr>
      </a:lvl8pPr>
      <a:lvl9pPr marL="1828800" algn="ctr" rtl="0" fontAlgn="base">
        <a:spcBef>
          <a:spcPct val="0"/>
        </a:spcBef>
        <a:spcAft>
          <a:spcPct val="0"/>
        </a:spcAft>
        <a:defRPr sz="3500">
          <a:solidFill>
            <a:schemeClr val="bg2"/>
          </a:solidFill>
          <a:latin typeface="Trajan Pro" pitchFamily="18" charset="0"/>
        </a:defRPr>
      </a:lvl9pPr>
    </p:titleStyle>
    <p:bodyStyle>
      <a:lvl1pPr marL="342900" indent="-342900" algn="l" rtl="0" eaLnBrk="0" fontAlgn="base" hangingPunct="0">
        <a:spcBef>
          <a:spcPct val="20000"/>
        </a:spcBef>
        <a:spcAft>
          <a:spcPct val="0"/>
        </a:spcAft>
        <a:buClr>
          <a:schemeClr val="tx1"/>
        </a:buClr>
        <a:buFont typeface="Century Gothic" pitchFamily="34" charset="0"/>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Font typeface="Century Gothic" pitchFamily="34" charset="0"/>
        <a:buChar char="□"/>
        <a:defRPr sz="2800">
          <a:solidFill>
            <a:schemeClr val="bg2"/>
          </a:solidFill>
          <a:latin typeface="+mn-lt"/>
        </a:defRPr>
      </a:lvl2pPr>
      <a:lvl3pPr marL="1143000" indent="-228600" algn="l" rtl="0" eaLnBrk="0" fontAlgn="base" hangingPunct="0">
        <a:spcBef>
          <a:spcPct val="20000"/>
        </a:spcBef>
        <a:spcAft>
          <a:spcPct val="0"/>
        </a:spcAft>
        <a:buClr>
          <a:schemeClr val="tx1"/>
        </a:buClr>
        <a:buFont typeface="Century Gothic" pitchFamily="34" charset="0"/>
        <a:buChar char="□"/>
        <a:defRPr sz="2400">
          <a:solidFill>
            <a:schemeClr val="bg2"/>
          </a:solidFill>
          <a:latin typeface="+mn-lt"/>
        </a:defRPr>
      </a:lvl3pPr>
      <a:lvl4pPr marL="1600200" indent="-228600" algn="l" rtl="0" eaLnBrk="0" fontAlgn="base" hangingPunct="0">
        <a:spcBef>
          <a:spcPct val="20000"/>
        </a:spcBef>
        <a:spcAft>
          <a:spcPct val="0"/>
        </a:spcAft>
        <a:buClr>
          <a:schemeClr val="tx1"/>
        </a:buClr>
        <a:buFont typeface="Century Gothic" pitchFamily="34" charset="0"/>
        <a:buChar char="□"/>
        <a:defRPr sz="2000">
          <a:solidFill>
            <a:schemeClr val="bg2"/>
          </a:solidFill>
          <a:latin typeface="+mn-lt"/>
        </a:defRPr>
      </a:lvl4pPr>
      <a:lvl5pPr marL="2057400" indent="-228600" algn="l" rtl="0" eaLnBrk="0" fontAlgn="base" hangingPunct="0">
        <a:spcBef>
          <a:spcPct val="20000"/>
        </a:spcBef>
        <a:spcAft>
          <a:spcPct val="0"/>
        </a:spcAft>
        <a:buClr>
          <a:schemeClr val="tx1"/>
        </a:buClr>
        <a:buFont typeface="Century Gothic" pitchFamily="34" charset="0"/>
        <a:buChar char="□"/>
        <a:defRPr sz="2000">
          <a:solidFill>
            <a:schemeClr val="bg2"/>
          </a:solidFill>
          <a:latin typeface="+mn-lt"/>
        </a:defRPr>
      </a:lvl5pPr>
      <a:lvl6pPr marL="25146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l" rtl="0" fontAlgn="base">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extLst/>
          </a:lstStyle>
          <a:p>
            <a:r>
              <a:rPr lang="en-US" smtClean="0"/>
              <a:t>Click to edit Master title style</a:t>
            </a:r>
            <a:endParaRPr lang="en-US"/>
          </a:p>
        </p:txBody>
      </p:sp>
      <p:sp>
        <p:nvSpPr>
          <p:cNvPr id="4108"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ea typeface="MS PGothic" pitchFamily="34" charset="-128"/>
              </a:defRPr>
            </a:lvl1pPr>
            <a:extLst/>
          </a:lstStyle>
          <a:p>
            <a:pPr fontAlgn="base">
              <a:spcBef>
                <a:spcPct val="0"/>
              </a:spcBef>
              <a:spcAft>
                <a:spcPct val="0"/>
              </a:spcAft>
              <a:defRPr/>
            </a:pPr>
            <a:endParaRPr lang="en-US">
              <a:solidFill>
                <a:srgbClr val="D6ECFF"/>
              </a:solidFill>
              <a:latin typeface="Times New Roman" pitchFamily="18" charset="0"/>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ea typeface="MS PGothic" pitchFamily="34" charset="-128"/>
              </a:defRPr>
            </a:lvl1pPr>
            <a:extLst/>
          </a:lstStyle>
          <a:p>
            <a:pPr fontAlgn="base">
              <a:spcBef>
                <a:spcPct val="0"/>
              </a:spcBef>
              <a:spcAft>
                <a:spcPct val="0"/>
              </a:spcAft>
              <a:defRPr/>
            </a:pPr>
            <a:endParaRPr lang="en-US">
              <a:solidFill>
                <a:srgbClr val="D6ECFF"/>
              </a:solidFill>
              <a:latin typeface="Times New Roman" pitchFamily="18" charset="0"/>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ea typeface="MS PGothic" pitchFamily="34" charset="-128"/>
              </a:defRPr>
            </a:lvl1pPr>
            <a:extLst/>
          </a:lstStyle>
          <a:p>
            <a:pPr fontAlgn="base">
              <a:spcBef>
                <a:spcPct val="0"/>
              </a:spcBef>
              <a:spcAft>
                <a:spcPct val="0"/>
              </a:spcAft>
              <a:defRPr/>
            </a:pPr>
            <a:fld id="{13EEFFF8-DA33-4D8D-A10A-04AFB5210769}" type="slidenum">
              <a:rPr lang="en-US">
                <a:solidFill>
                  <a:srgbClr val="D6ECFF"/>
                </a:solidFill>
                <a:latin typeface="Times New Roman" pitchFamily="18" charset="0"/>
              </a:rPr>
              <a:pPr fontAlgn="base">
                <a:spcBef>
                  <a:spcPct val="0"/>
                </a:spcBef>
                <a:spcAft>
                  <a:spcPct val="0"/>
                </a:spcAft>
                <a:defRPr/>
              </a:pPr>
              <a:t>‹#›</a:t>
            </a:fld>
            <a:endParaRPr lang="en-US">
              <a:solidFill>
                <a:srgbClr val="D6ECFF"/>
              </a:solidFill>
              <a:latin typeface="Times New Roman" pitchFamily="18" charset="0"/>
            </a:endParaRPr>
          </a:p>
        </p:txBody>
      </p:sp>
    </p:spTree>
    <p:extLst>
      <p:ext uri="{BB962C8B-B14F-4D97-AF65-F5344CB8AC3E}">
        <p14:creationId xmlns:p14="http://schemas.microsoft.com/office/powerpoint/2010/main" val="3124070196"/>
      </p:ext>
    </p:extLst>
  </p:cSld>
  <p:clrMap bg1="dk1" tx1="lt1" bg2="dk2" tx2="lt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2057400" y="274638"/>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Rectangle 15"/>
          <p:cNvSpPr/>
          <p:nvPr userDrawn="1"/>
        </p:nvSpPr>
        <p:spPr>
          <a:xfrm>
            <a:off x="2057400" y="1447800"/>
            <a:ext cx="6096000" cy="152400"/>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8" name="Rectangle 17"/>
          <p:cNvSpPr/>
          <p:nvPr userDrawn="1"/>
        </p:nvSpPr>
        <p:spPr>
          <a:xfrm>
            <a:off x="8229600" y="1447800"/>
            <a:ext cx="533400" cy="1524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2" name="Group 11"/>
          <p:cNvGrpSpPr/>
          <p:nvPr userDrawn="1"/>
        </p:nvGrpSpPr>
        <p:grpSpPr>
          <a:xfrm>
            <a:off x="152400" y="76200"/>
            <a:ext cx="1876925" cy="1905000"/>
            <a:chOff x="152400" y="152401"/>
            <a:chExt cx="1876925" cy="1905000"/>
          </a:xfrm>
          <a:effectLst>
            <a:outerShdw blurRad="63500" sx="102000" sy="102000" algn="ctr" rotWithShape="0">
              <a:prstClr val="black">
                <a:alpha val="40000"/>
              </a:prstClr>
            </a:outerShdw>
          </a:effectLst>
        </p:grpSpPr>
        <p:pic>
          <p:nvPicPr>
            <p:cNvPr id="10" name="Picture 3"/>
            <p:cNvPicPr>
              <a:picLocks noChangeAspect="1" noChangeArrowheads="1"/>
            </p:cNvPicPr>
            <p:nvPr/>
          </p:nvPicPr>
          <p:blipFill>
            <a:blip r:embed="rId15" cstate="print">
              <a:lum bright="6000"/>
            </a:blip>
            <a:stretch>
              <a:fillRect/>
            </a:stretch>
          </p:blipFill>
          <p:spPr bwMode="auto">
            <a:xfrm>
              <a:off x="152400" y="152401"/>
              <a:ext cx="1876925" cy="1905000"/>
            </a:xfrm>
            <a:prstGeom prst="rect">
              <a:avLst/>
            </a:prstGeom>
            <a:noFill/>
            <a:ln>
              <a:noFill/>
            </a:ln>
          </p:spPr>
        </p:pic>
        <p:sp>
          <p:nvSpPr>
            <p:cNvPr id="11" name="TextBox 10"/>
            <p:cNvSpPr txBox="1"/>
            <p:nvPr/>
          </p:nvSpPr>
          <p:spPr>
            <a:xfrm rot="20385614">
              <a:off x="322051" y="357148"/>
              <a:ext cx="1524000" cy="261610"/>
            </a:xfrm>
            <a:prstGeom prst="rect">
              <a:avLst/>
            </a:prstGeom>
            <a:noFill/>
          </p:spPr>
          <p:txBody>
            <a:bodyPr>
              <a:spAutoFit/>
            </a:bodyPr>
            <a:lstStyle/>
            <a:p>
              <a:pPr eaLnBrk="0" fontAlgn="base" hangingPunct="0">
                <a:spcBef>
                  <a:spcPct val="0"/>
                </a:spcBef>
                <a:spcAft>
                  <a:spcPct val="0"/>
                </a:spcAft>
                <a:defRPr/>
              </a:pPr>
              <a:r>
                <a:rPr lang="en-US" sz="1100" dirty="0">
                  <a:solidFill>
                    <a:prstClr val="black"/>
                  </a:solidFill>
                  <a:latin typeface="Trajan Pro" pitchFamily="18" charset="0"/>
                  <a:ea typeface="MS PGothic" pitchFamily="34" charset="-128"/>
                </a:rPr>
                <a:t>Credit Card</a:t>
              </a:r>
            </a:p>
          </p:txBody>
        </p:sp>
      </p:grpSp>
      <p:sp>
        <p:nvSpPr>
          <p:cNvPr id="21" name="Rectangle 29"/>
          <p:cNvSpPr>
            <a:spLocks noGrp="1" noChangeArrowheads="1"/>
          </p:cNvSpPr>
          <p:nvPr>
            <p:ph type="dt" sz="half" idx="2"/>
          </p:nvPr>
        </p:nvSpPr>
        <p:spPr>
          <a:xfrm>
            <a:off x="457200" y="6264275"/>
            <a:ext cx="2133600" cy="384175"/>
          </a:xfrm>
          <a:prstGeom prst="rect">
            <a:avLst/>
          </a:prstGeom>
          <a:ln/>
        </p:spPr>
        <p:txBody>
          <a:bodyPr/>
          <a:lstStyle>
            <a:lvl1pPr eaLnBrk="0" hangingPunct="0">
              <a:defRPr>
                <a:ea typeface="MS PGothic" pitchFamily="34" charset="-128"/>
              </a:defRPr>
            </a:lvl1pPr>
          </a:lstStyle>
          <a:p>
            <a:pPr fontAlgn="base">
              <a:spcBef>
                <a:spcPct val="0"/>
              </a:spcBef>
              <a:spcAft>
                <a:spcPct val="0"/>
              </a:spcAft>
              <a:defRPr/>
            </a:pPr>
            <a:endParaRPr lang="en-US">
              <a:solidFill>
                <a:prstClr val="black"/>
              </a:solidFill>
              <a:latin typeface="Times New Roman" pitchFamily="18" charset="0"/>
            </a:endParaRPr>
          </a:p>
        </p:txBody>
      </p:sp>
      <p:sp>
        <p:nvSpPr>
          <p:cNvPr id="22" name="Rectangle 30"/>
          <p:cNvSpPr>
            <a:spLocks noGrp="1" noChangeArrowheads="1"/>
          </p:cNvSpPr>
          <p:nvPr>
            <p:ph type="ftr" sz="quarter" idx="3"/>
          </p:nvPr>
        </p:nvSpPr>
        <p:spPr>
          <a:xfrm>
            <a:off x="3124200" y="6264275"/>
            <a:ext cx="2895600" cy="384175"/>
          </a:xfrm>
          <a:prstGeom prst="rect">
            <a:avLst/>
          </a:prstGeom>
          <a:ln/>
        </p:spPr>
        <p:txBody>
          <a:bodyPr/>
          <a:lstStyle>
            <a:lvl1pPr eaLnBrk="0" hangingPunct="0">
              <a:defRPr>
                <a:ea typeface="MS PGothic" pitchFamily="34" charset="-128"/>
              </a:defRPr>
            </a:lvl1pPr>
          </a:lstStyle>
          <a:p>
            <a:pPr fontAlgn="base">
              <a:spcBef>
                <a:spcPct val="0"/>
              </a:spcBef>
              <a:spcAft>
                <a:spcPct val="0"/>
              </a:spcAft>
              <a:defRPr/>
            </a:pPr>
            <a:endParaRPr lang="en-US">
              <a:solidFill>
                <a:prstClr val="black"/>
              </a:solidFill>
              <a:latin typeface="Times New Roman" pitchFamily="18" charset="0"/>
            </a:endParaRPr>
          </a:p>
        </p:txBody>
      </p:sp>
      <p:sp>
        <p:nvSpPr>
          <p:cNvPr id="23" name="Rectangle 31"/>
          <p:cNvSpPr txBox="1">
            <a:spLocks noChangeArrowheads="1"/>
          </p:cNvSpPr>
          <p:nvPr userDrawn="1"/>
        </p:nvSpPr>
        <p:spPr>
          <a:xfrm>
            <a:off x="6858000" y="6473825"/>
            <a:ext cx="2133600" cy="384175"/>
          </a:xfrm>
          <a:prstGeom prst="rect">
            <a:avLst/>
          </a:prstGeom>
          <a:ln/>
        </p:spPr>
        <p:txBody>
          <a:bodyPr/>
          <a:lstStyle>
            <a:lvl1pPr>
              <a:defRPr/>
            </a:lvl1pPr>
          </a:lstStyle>
          <a:p>
            <a:pPr algn="r" eaLnBrk="0" fontAlgn="base" hangingPunct="0">
              <a:spcBef>
                <a:spcPct val="0"/>
              </a:spcBef>
              <a:spcAft>
                <a:spcPct val="0"/>
              </a:spcAft>
              <a:defRPr/>
            </a:pPr>
            <a:fld id="{B7E7A010-86EF-4D27-B21C-935B46F46305}" type="slidenum">
              <a:rPr lang="en-US" sz="1200" smtClean="0">
                <a:solidFill>
                  <a:prstClr val="black"/>
                </a:solidFill>
                <a:latin typeface="Times New Roman" pitchFamily="18" charset="0"/>
                <a:ea typeface="MS PGothic" pitchFamily="34" charset="-128"/>
              </a:rPr>
              <a:pPr algn="r" eaLnBrk="0" fontAlgn="base" hangingPunct="0">
                <a:spcBef>
                  <a:spcPct val="0"/>
                </a:spcBef>
                <a:spcAft>
                  <a:spcPct val="0"/>
                </a:spcAft>
                <a:defRPr/>
              </a:pPr>
              <a:t>‹#›</a:t>
            </a:fld>
            <a:endParaRPr lang="en-US" sz="1200" dirty="0">
              <a:solidFill>
                <a:prstClr val="black"/>
              </a:solidFill>
              <a:latin typeface="Times New Roman" pitchFamily="18" charset="0"/>
              <a:ea typeface="MS PGothic" pitchFamily="34" charset="-128"/>
            </a:endParaRPr>
          </a:p>
        </p:txBody>
      </p:sp>
    </p:spTree>
    <p:extLst>
      <p:ext uri="{BB962C8B-B14F-4D97-AF65-F5344CB8AC3E}">
        <p14:creationId xmlns:p14="http://schemas.microsoft.com/office/powerpoint/2010/main" val="294304604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4400">
          <a:solidFill>
            <a:schemeClr val="tx1"/>
          </a:solidFill>
          <a:latin typeface="Copperplate Gothic Light" pitchFamily="34" charset="0"/>
        </a:defRPr>
      </a:lvl2pPr>
      <a:lvl3pPr algn="ctr" rtl="0" eaLnBrk="0" fontAlgn="base" hangingPunct="0">
        <a:spcBef>
          <a:spcPct val="0"/>
        </a:spcBef>
        <a:spcAft>
          <a:spcPct val="0"/>
        </a:spcAft>
        <a:defRPr sz="4400">
          <a:solidFill>
            <a:schemeClr val="tx1"/>
          </a:solidFill>
          <a:latin typeface="Copperplate Gothic Light" pitchFamily="34" charset="0"/>
        </a:defRPr>
      </a:lvl3pPr>
      <a:lvl4pPr algn="ctr" rtl="0" eaLnBrk="0" fontAlgn="base" hangingPunct="0">
        <a:spcBef>
          <a:spcPct val="0"/>
        </a:spcBef>
        <a:spcAft>
          <a:spcPct val="0"/>
        </a:spcAft>
        <a:defRPr sz="4400">
          <a:solidFill>
            <a:schemeClr val="tx1"/>
          </a:solidFill>
          <a:latin typeface="Copperplate Gothic Light" pitchFamily="34" charset="0"/>
        </a:defRPr>
      </a:lvl4pPr>
      <a:lvl5pPr algn="ctr" rtl="0" eaLnBrk="0" fontAlgn="base" hangingPunct="0">
        <a:spcBef>
          <a:spcPct val="0"/>
        </a:spcBef>
        <a:spcAft>
          <a:spcPct val="0"/>
        </a:spcAft>
        <a:defRPr sz="4400">
          <a:solidFill>
            <a:schemeClr val="tx1"/>
          </a:solidFill>
          <a:latin typeface="Copperplate Gothic Light" pitchFamily="34" charset="0"/>
        </a:defRPr>
      </a:lvl5pPr>
      <a:lvl6pPr marL="457200" algn="ctr" rtl="0" fontAlgn="base">
        <a:spcBef>
          <a:spcPct val="0"/>
        </a:spcBef>
        <a:spcAft>
          <a:spcPct val="0"/>
        </a:spcAft>
        <a:defRPr sz="4400">
          <a:solidFill>
            <a:schemeClr val="tx1"/>
          </a:solidFill>
          <a:latin typeface="Copperplate Gothic Light" pitchFamily="34" charset="0"/>
        </a:defRPr>
      </a:lvl6pPr>
      <a:lvl7pPr marL="914400" algn="ctr" rtl="0" fontAlgn="base">
        <a:spcBef>
          <a:spcPct val="0"/>
        </a:spcBef>
        <a:spcAft>
          <a:spcPct val="0"/>
        </a:spcAft>
        <a:defRPr sz="4400">
          <a:solidFill>
            <a:schemeClr val="tx1"/>
          </a:solidFill>
          <a:latin typeface="Copperplate Gothic Light" pitchFamily="34" charset="0"/>
        </a:defRPr>
      </a:lvl7pPr>
      <a:lvl8pPr marL="1371600" algn="ctr" rtl="0" fontAlgn="base">
        <a:spcBef>
          <a:spcPct val="0"/>
        </a:spcBef>
        <a:spcAft>
          <a:spcPct val="0"/>
        </a:spcAft>
        <a:defRPr sz="4400">
          <a:solidFill>
            <a:schemeClr val="tx1"/>
          </a:solidFill>
          <a:latin typeface="Copperplate Gothic Light" pitchFamily="34" charset="0"/>
        </a:defRPr>
      </a:lvl8pPr>
      <a:lvl9pPr marL="1828800" algn="ctr" rtl="0" fontAlgn="base">
        <a:spcBef>
          <a:spcPct val="0"/>
        </a:spcBef>
        <a:spcAft>
          <a:spcPct val="0"/>
        </a:spcAft>
        <a:defRPr sz="4400">
          <a:solidFill>
            <a:schemeClr val="tx1"/>
          </a:solidFill>
          <a:latin typeface="Copperplate Gothic Light"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ＭＳ Ｐゴシック" pitchFamily="-107" charset="-128"/>
              </a:defRPr>
            </a:lvl1pPr>
          </a:lstStyle>
          <a:p>
            <a:pPr fontAlgn="base">
              <a:spcBef>
                <a:spcPct val="0"/>
              </a:spcBef>
              <a:spcAft>
                <a:spcPct val="0"/>
              </a:spcAft>
              <a:defRPr/>
            </a:pPr>
            <a:fld id="{0F341EF8-EAC5-4949-8AA8-69A3BAA5330D}" type="datetimeFigureOut">
              <a:rPr lang="en-US"/>
              <a:pPr fontAlgn="base">
                <a:spcBef>
                  <a:spcPct val="0"/>
                </a:spcBef>
                <a:spcAft>
                  <a:spcPct val="0"/>
                </a:spcAft>
                <a:defRPr/>
              </a:pPr>
              <a:t>10/11/2010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ＭＳ Ｐゴシック" pitchFamily="-107" charset="-128"/>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ＭＳ Ｐゴシック" pitchFamily="-107" charset="-128"/>
              </a:defRPr>
            </a:lvl1pPr>
          </a:lstStyle>
          <a:p>
            <a:pPr fontAlgn="base">
              <a:spcBef>
                <a:spcPct val="0"/>
              </a:spcBef>
              <a:spcAft>
                <a:spcPct val="0"/>
              </a:spcAft>
              <a:defRPr/>
            </a:pPr>
            <a:fld id="{480F5D45-1F66-4F14-9675-DABB9321810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76011540"/>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2057400" y="274638"/>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15"/>
          <p:cNvSpPr/>
          <p:nvPr userDrawn="1"/>
        </p:nvSpPr>
        <p:spPr>
          <a:xfrm>
            <a:off x="2057400" y="1447800"/>
            <a:ext cx="6096000" cy="152400"/>
          </a:xfrm>
          <a:prstGeom prst="rect">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8" name="Rectangle 17"/>
          <p:cNvSpPr/>
          <p:nvPr userDrawn="1"/>
        </p:nvSpPr>
        <p:spPr>
          <a:xfrm>
            <a:off x="8229600" y="1447800"/>
            <a:ext cx="533400" cy="152400"/>
          </a:xfrm>
          <a:prstGeom prst="rect">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202" name="Text Box 17"/>
          <p:cNvSpPr txBox="1">
            <a:spLocks noChangeArrowheads="1"/>
          </p:cNvSpPr>
          <p:nvPr userDrawn="1"/>
        </p:nvSpPr>
        <p:spPr bwMode="auto">
          <a:xfrm>
            <a:off x="609600" y="6364288"/>
            <a:ext cx="807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eaLnBrk="1" fontAlgn="base" hangingPunct="1">
              <a:spcBef>
                <a:spcPct val="0"/>
              </a:spcBef>
              <a:spcAft>
                <a:spcPct val="0"/>
              </a:spcAft>
              <a:defRPr/>
            </a:pPr>
            <a:r>
              <a:rPr lang="en-US" sz="800" smtClean="0">
                <a:solidFill>
                  <a:srgbClr val="000000"/>
                </a:solidFill>
                <a:latin typeface="Centaur" pitchFamily="18" charset="0"/>
              </a:rPr>
              <a:t>© Family Economics &amp; Financial Education –Updated March 2010– Credit Unit – Understanding a Credit Card</a:t>
            </a:r>
          </a:p>
          <a:p>
            <a:pPr algn="ctr" eaLnBrk="1" fontAlgn="base" hangingPunct="1">
              <a:spcBef>
                <a:spcPct val="0"/>
              </a:spcBef>
              <a:spcAft>
                <a:spcPct val="0"/>
              </a:spcAft>
              <a:defRPr/>
            </a:pPr>
            <a:r>
              <a:rPr lang="en-US" sz="800" smtClean="0">
                <a:solidFill>
                  <a:srgbClr val="000000"/>
                </a:solidFill>
                <a:latin typeface="Centaur" pitchFamily="18" charset="0"/>
              </a:rPr>
              <a:t>Funded by a grant from Take Charge America, Inc. to the Norton School of Family and Consumer Sciences Take Charge America Institute at The University of Arizona</a:t>
            </a:r>
          </a:p>
          <a:p>
            <a:pPr algn="ctr" eaLnBrk="1" fontAlgn="base" hangingPunct="1">
              <a:spcBef>
                <a:spcPct val="0"/>
              </a:spcBef>
              <a:spcAft>
                <a:spcPct val="0"/>
              </a:spcAft>
              <a:defRPr/>
            </a:pPr>
            <a:endParaRPr lang="en-US" sz="800" smtClean="0">
              <a:solidFill>
                <a:srgbClr val="000000"/>
              </a:solidFill>
              <a:latin typeface="Centaur" pitchFamily="18" charset="0"/>
            </a:endParaRPr>
          </a:p>
          <a:p>
            <a:pPr algn="ctr" eaLnBrk="1" fontAlgn="base" hangingPunct="1">
              <a:spcBef>
                <a:spcPct val="50000"/>
              </a:spcBef>
              <a:spcAft>
                <a:spcPct val="0"/>
              </a:spcAft>
              <a:defRPr/>
            </a:pPr>
            <a:endParaRPr lang="en-US" sz="800" smtClean="0">
              <a:solidFill>
                <a:srgbClr val="000000"/>
              </a:solidFill>
              <a:latin typeface="Centaur" pitchFamily="18" charset="0"/>
            </a:endParaRPr>
          </a:p>
        </p:txBody>
      </p:sp>
      <p:pic>
        <p:nvPicPr>
          <p:cNvPr id="8203" name="Picture 16" descr="UA-horiz blk"/>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533400" y="6427788"/>
            <a:ext cx="8143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5" descr="TCAlogo 2x1"/>
          <p:cNvPicPr>
            <a:picLocks noChangeAspect="1" noChangeArrowheads="1"/>
          </p:cNvPicPr>
          <p:nvPr userDrawn="1"/>
        </p:nvPicPr>
        <p:blipFill>
          <a:blip r:embed="rId14" cstate="email">
            <a:grayscl/>
            <a:extLst>
              <a:ext uri="{28A0092B-C50C-407E-A947-70E740481C1C}">
                <a14:useLocalDpi xmlns:a14="http://schemas.microsoft.com/office/drawing/2010/main"/>
              </a:ext>
            </a:extLst>
          </a:blip>
          <a:srcRect/>
          <a:stretch>
            <a:fillRect/>
          </a:stretch>
        </p:blipFill>
        <p:spPr bwMode="auto">
          <a:xfrm>
            <a:off x="8001000" y="6427788"/>
            <a:ext cx="5715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8205" name="Group 3"/>
          <p:cNvGrpSpPr>
            <a:grpSpLocks noChangeAspect="1"/>
          </p:cNvGrpSpPr>
          <p:nvPr userDrawn="1"/>
        </p:nvGrpSpPr>
        <p:grpSpPr bwMode="auto">
          <a:xfrm>
            <a:off x="152400" y="152400"/>
            <a:ext cx="1876425" cy="1905000"/>
            <a:chOff x="96" y="96"/>
            <a:chExt cx="1182" cy="1200"/>
          </a:xfrm>
        </p:grpSpPr>
        <p:sp>
          <p:nvSpPr>
            <p:cNvPr id="8207" name="AutoShape 2"/>
            <p:cNvSpPr>
              <a:spLocks noChangeAspect="1" noChangeArrowheads="1" noTextEdit="1"/>
            </p:cNvSpPr>
            <p:nvPr userDrawn="1"/>
          </p:nvSpPr>
          <p:spPr bwMode="auto">
            <a:xfrm>
              <a:off x="96" y="96"/>
              <a:ext cx="118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208" name="Freeform 4"/>
            <p:cNvSpPr>
              <a:spLocks/>
            </p:cNvSpPr>
            <p:nvPr userDrawn="1"/>
          </p:nvSpPr>
          <p:spPr bwMode="auto">
            <a:xfrm>
              <a:off x="210" y="111"/>
              <a:ext cx="1068" cy="1185"/>
            </a:xfrm>
            <a:custGeom>
              <a:avLst/>
              <a:gdLst>
                <a:gd name="T0" fmla="*/ 655 w 1068"/>
                <a:gd name="T1" fmla="*/ 415 h 1185"/>
                <a:gd name="T2" fmla="*/ 677 w 1068"/>
                <a:gd name="T3" fmla="*/ 405 h 1185"/>
                <a:gd name="T4" fmla="*/ 695 w 1068"/>
                <a:gd name="T5" fmla="*/ 391 h 1185"/>
                <a:gd name="T6" fmla="*/ 710 w 1068"/>
                <a:gd name="T7" fmla="*/ 375 h 1185"/>
                <a:gd name="T8" fmla="*/ 722 w 1068"/>
                <a:gd name="T9" fmla="*/ 354 h 1185"/>
                <a:gd name="T10" fmla="*/ 733 w 1068"/>
                <a:gd name="T11" fmla="*/ 309 h 1185"/>
                <a:gd name="T12" fmla="*/ 726 w 1068"/>
                <a:gd name="T13" fmla="*/ 263 h 1185"/>
                <a:gd name="T14" fmla="*/ 654 w 1068"/>
                <a:gd name="T15" fmla="*/ 68 h 1185"/>
                <a:gd name="T16" fmla="*/ 643 w 1068"/>
                <a:gd name="T17" fmla="*/ 47 h 1185"/>
                <a:gd name="T18" fmla="*/ 626 w 1068"/>
                <a:gd name="T19" fmla="*/ 30 h 1185"/>
                <a:gd name="T20" fmla="*/ 608 w 1068"/>
                <a:gd name="T21" fmla="*/ 17 h 1185"/>
                <a:gd name="T22" fmla="*/ 588 w 1068"/>
                <a:gd name="T23" fmla="*/ 7 h 1185"/>
                <a:gd name="T24" fmla="*/ 565 w 1068"/>
                <a:gd name="T25" fmla="*/ 1 h 1185"/>
                <a:gd name="T26" fmla="*/ 542 w 1068"/>
                <a:gd name="T27" fmla="*/ 0 h 1185"/>
                <a:gd name="T28" fmla="*/ 519 w 1068"/>
                <a:gd name="T29" fmla="*/ 4 h 1185"/>
                <a:gd name="T30" fmla="*/ 127 w 1068"/>
                <a:gd name="T31" fmla="*/ 146 h 1185"/>
                <a:gd name="T32" fmla="*/ 106 w 1068"/>
                <a:gd name="T33" fmla="*/ 156 h 1185"/>
                <a:gd name="T34" fmla="*/ 87 w 1068"/>
                <a:gd name="T35" fmla="*/ 170 h 1185"/>
                <a:gd name="T36" fmla="*/ 72 w 1068"/>
                <a:gd name="T37" fmla="*/ 187 h 1185"/>
                <a:gd name="T38" fmla="*/ 60 w 1068"/>
                <a:gd name="T39" fmla="*/ 208 h 1185"/>
                <a:gd name="T40" fmla="*/ 49 w 1068"/>
                <a:gd name="T41" fmla="*/ 252 h 1185"/>
                <a:gd name="T42" fmla="*/ 56 w 1068"/>
                <a:gd name="T43" fmla="*/ 299 h 1185"/>
                <a:gd name="T44" fmla="*/ 0 w 1068"/>
                <a:gd name="T45" fmla="*/ 555 h 1185"/>
                <a:gd name="T46" fmla="*/ 33 w 1068"/>
                <a:gd name="T47" fmla="*/ 559 h 1185"/>
                <a:gd name="T48" fmla="*/ 64 w 1068"/>
                <a:gd name="T49" fmla="*/ 570 h 1185"/>
                <a:gd name="T50" fmla="*/ 91 w 1068"/>
                <a:gd name="T51" fmla="*/ 586 h 1185"/>
                <a:gd name="T52" fmla="*/ 116 w 1068"/>
                <a:gd name="T53" fmla="*/ 606 h 1185"/>
                <a:gd name="T54" fmla="*/ 135 w 1068"/>
                <a:gd name="T55" fmla="*/ 631 h 1185"/>
                <a:gd name="T56" fmla="*/ 151 w 1068"/>
                <a:gd name="T57" fmla="*/ 659 h 1185"/>
                <a:gd name="T58" fmla="*/ 160 w 1068"/>
                <a:gd name="T59" fmla="*/ 690 h 1185"/>
                <a:gd name="T60" fmla="*/ 163 w 1068"/>
                <a:gd name="T61" fmla="*/ 724 h 1185"/>
                <a:gd name="T62" fmla="*/ 163 w 1068"/>
                <a:gd name="T63" fmla="*/ 741 h 1185"/>
                <a:gd name="T64" fmla="*/ 160 w 1068"/>
                <a:gd name="T65" fmla="*/ 759 h 1185"/>
                <a:gd name="T66" fmla="*/ 166 w 1068"/>
                <a:gd name="T67" fmla="*/ 757 h 1185"/>
                <a:gd name="T68" fmla="*/ 172 w 1068"/>
                <a:gd name="T69" fmla="*/ 757 h 1185"/>
                <a:gd name="T70" fmla="*/ 178 w 1068"/>
                <a:gd name="T71" fmla="*/ 756 h 1185"/>
                <a:gd name="T72" fmla="*/ 184 w 1068"/>
                <a:gd name="T73" fmla="*/ 756 h 1185"/>
                <a:gd name="T74" fmla="*/ 210 w 1068"/>
                <a:gd name="T75" fmla="*/ 759 h 1185"/>
                <a:gd name="T76" fmla="*/ 235 w 1068"/>
                <a:gd name="T77" fmla="*/ 766 h 1185"/>
                <a:gd name="T78" fmla="*/ 257 w 1068"/>
                <a:gd name="T79" fmla="*/ 778 h 1185"/>
                <a:gd name="T80" fmla="*/ 276 w 1068"/>
                <a:gd name="T81" fmla="*/ 795 h 1185"/>
                <a:gd name="T82" fmla="*/ 293 w 1068"/>
                <a:gd name="T83" fmla="*/ 814 h 1185"/>
                <a:gd name="T84" fmla="*/ 305 w 1068"/>
                <a:gd name="T85" fmla="*/ 836 h 1185"/>
                <a:gd name="T86" fmla="*/ 312 w 1068"/>
                <a:gd name="T87" fmla="*/ 861 h 1185"/>
                <a:gd name="T88" fmla="*/ 315 w 1068"/>
                <a:gd name="T89" fmla="*/ 887 h 1185"/>
                <a:gd name="T90" fmla="*/ 309 w 1068"/>
                <a:gd name="T91" fmla="*/ 930 h 1185"/>
                <a:gd name="T92" fmla="*/ 304 w 1068"/>
                <a:gd name="T93" fmla="*/ 944 h 1185"/>
                <a:gd name="T94" fmla="*/ 1068 w 1068"/>
                <a:gd name="T95" fmla="*/ 646 h 1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8" h="1185">
                  <a:moveTo>
                    <a:pt x="598" y="436"/>
                  </a:moveTo>
                  <a:lnTo>
                    <a:pt x="655" y="415"/>
                  </a:lnTo>
                  <a:lnTo>
                    <a:pt x="666" y="410"/>
                  </a:lnTo>
                  <a:lnTo>
                    <a:pt x="677" y="405"/>
                  </a:lnTo>
                  <a:lnTo>
                    <a:pt x="686" y="398"/>
                  </a:lnTo>
                  <a:lnTo>
                    <a:pt x="695" y="391"/>
                  </a:lnTo>
                  <a:lnTo>
                    <a:pt x="703" y="383"/>
                  </a:lnTo>
                  <a:lnTo>
                    <a:pt x="710" y="375"/>
                  </a:lnTo>
                  <a:lnTo>
                    <a:pt x="716" y="364"/>
                  </a:lnTo>
                  <a:lnTo>
                    <a:pt x="722" y="354"/>
                  </a:lnTo>
                  <a:lnTo>
                    <a:pt x="730" y="332"/>
                  </a:lnTo>
                  <a:lnTo>
                    <a:pt x="733" y="309"/>
                  </a:lnTo>
                  <a:lnTo>
                    <a:pt x="732" y="285"/>
                  </a:lnTo>
                  <a:lnTo>
                    <a:pt x="726" y="263"/>
                  </a:lnTo>
                  <a:lnTo>
                    <a:pt x="659" y="79"/>
                  </a:lnTo>
                  <a:lnTo>
                    <a:pt x="654" y="68"/>
                  </a:lnTo>
                  <a:lnTo>
                    <a:pt x="649" y="57"/>
                  </a:lnTo>
                  <a:lnTo>
                    <a:pt x="643" y="47"/>
                  </a:lnTo>
                  <a:lnTo>
                    <a:pt x="635" y="38"/>
                  </a:lnTo>
                  <a:lnTo>
                    <a:pt x="626" y="30"/>
                  </a:lnTo>
                  <a:lnTo>
                    <a:pt x="618" y="23"/>
                  </a:lnTo>
                  <a:lnTo>
                    <a:pt x="608" y="17"/>
                  </a:lnTo>
                  <a:lnTo>
                    <a:pt x="598" y="11"/>
                  </a:lnTo>
                  <a:lnTo>
                    <a:pt x="588" y="7"/>
                  </a:lnTo>
                  <a:lnTo>
                    <a:pt x="576" y="4"/>
                  </a:lnTo>
                  <a:lnTo>
                    <a:pt x="565" y="1"/>
                  </a:lnTo>
                  <a:lnTo>
                    <a:pt x="554" y="1"/>
                  </a:lnTo>
                  <a:lnTo>
                    <a:pt x="542" y="0"/>
                  </a:lnTo>
                  <a:lnTo>
                    <a:pt x="530" y="1"/>
                  </a:lnTo>
                  <a:lnTo>
                    <a:pt x="519" y="4"/>
                  </a:lnTo>
                  <a:lnTo>
                    <a:pt x="507" y="7"/>
                  </a:lnTo>
                  <a:lnTo>
                    <a:pt x="127" y="146"/>
                  </a:lnTo>
                  <a:lnTo>
                    <a:pt x="117" y="151"/>
                  </a:lnTo>
                  <a:lnTo>
                    <a:pt x="106" y="156"/>
                  </a:lnTo>
                  <a:lnTo>
                    <a:pt x="96" y="163"/>
                  </a:lnTo>
                  <a:lnTo>
                    <a:pt x="87" y="170"/>
                  </a:lnTo>
                  <a:lnTo>
                    <a:pt x="80" y="178"/>
                  </a:lnTo>
                  <a:lnTo>
                    <a:pt x="72" y="187"/>
                  </a:lnTo>
                  <a:lnTo>
                    <a:pt x="65" y="197"/>
                  </a:lnTo>
                  <a:lnTo>
                    <a:pt x="60" y="208"/>
                  </a:lnTo>
                  <a:lnTo>
                    <a:pt x="52" y="230"/>
                  </a:lnTo>
                  <a:lnTo>
                    <a:pt x="49" y="252"/>
                  </a:lnTo>
                  <a:lnTo>
                    <a:pt x="51" y="276"/>
                  </a:lnTo>
                  <a:lnTo>
                    <a:pt x="56" y="299"/>
                  </a:lnTo>
                  <a:lnTo>
                    <a:pt x="83" y="372"/>
                  </a:lnTo>
                  <a:lnTo>
                    <a:pt x="0" y="555"/>
                  </a:lnTo>
                  <a:lnTo>
                    <a:pt x="17" y="556"/>
                  </a:lnTo>
                  <a:lnTo>
                    <a:pt x="33" y="559"/>
                  </a:lnTo>
                  <a:lnTo>
                    <a:pt x="49" y="564"/>
                  </a:lnTo>
                  <a:lnTo>
                    <a:pt x="64" y="570"/>
                  </a:lnTo>
                  <a:lnTo>
                    <a:pt x="78" y="577"/>
                  </a:lnTo>
                  <a:lnTo>
                    <a:pt x="91" y="586"/>
                  </a:lnTo>
                  <a:lnTo>
                    <a:pt x="104" y="595"/>
                  </a:lnTo>
                  <a:lnTo>
                    <a:pt x="116" y="606"/>
                  </a:lnTo>
                  <a:lnTo>
                    <a:pt x="126" y="618"/>
                  </a:lnTo>
                  <a:lnTo>
                    <a:pt x="135" y="631"/>
                  </a:lnTo>
                  <a:lnTo>
                    <a:pt x="144" y="645"/>
                  </a:lnTo>
                  <a:lnTo>
                    <a:pt x="151" y="659"/>
                  </a:lnTo>
                  <a:lnTo>
                    <a:pt x="156" y="675"/>
                  </a:lnTo>
                  <a:lnTo>
                    <a:pt x="160" y="690"/>
                  </a:lnTo>
                  <a:lnTo>
                    <a:pt x="163" y="707"/>
                  </a:lnTo>
                  <a:lnTo>
                    <a:pt x="163" y="724"/>
                  </a:lnTo>
                  <a:lnTo>
                    <a:pt x="163" y="733"/>
                  </a:lnTo>
                  <a:lnTo>
                    <a:pt x="163" y="741"/>
                  </a:lnTo>
                  <a:lnTo>
                    <a:pt x="161" y="750"/>
                  </a:lnTo>
                  <a:lnTo>
                    <a:pt x="160" y="759"/>
                  </a:lnTo>
                  <a:lnTo>
                    <a:pt x="163" y="758"/>
                  </a:lnTo>
                  <a:lnTo>
                    <a:pt x="166" y="757"/>
                  </a:lnTo>
                  <a:lnTo>
                    <a:pt x="169" y="757"/>
                  </a:lnTo>
                  <a:lnTo>
                    <a:pt x="172" y="757"/>
                  </a:lnTo>
                  <a:lnTo>
                    <a:pt x="175" y="756"/>
                  </a:lnTo>
                  <a:lnTo>
                    <a:pt x="178" y="756"/>
                  </a:lnTo>
                  <a:lnTo>
                    <a:pt x="181" y="756"/>
                  </a:lnTo>
                  <a:lnTo>
                    <a:pt x="184" y="756"/>
                  </a:lnTo>
                  <a:lnTo>
                    <a:pt x="198" y="757"/>
                  </a:lnTo>
                  <a:lnTo>
                    <a:pt x="210" y="759"/>
                  </a:lnTo>
                  <a:lnTo>
                    <a:pt x="223" y="762"/>
                  </a:lnTo>
                  <a:lnTo>
                    <a:pt x="235" y="766"/>
                  </a:lnTo>
                  <a:lnTo>
                    <a:pt x="247" y="772"/>
                  </a:lnTo>
                  <a:lnTo>
                    <a:pt x="257" y="778"/>
                  </a:lnTo>
                  <a:lnTo>
                    <a:pt x="268" y="786"/>
                  </a:lnTo>
                  <a:lnTo>
                    <a:pt x="276" y="795"/>
                  </a:lnTo>
                  <a:lnTo>
                    <a:pt x="285" y="804"/>
                  </a:lnTo>
                  <a:lnTo>
                    <a:pt x="293" y="814"/>
                  </a:lnTo>
                  <a:lnTo>
                    <a:pt x="299" y="825"/>
                  </a:lnTo>
                  <a:lnTo>
                    <a:pt x="305" y="836"/>
                  </a:lnTo>
                  <a:lnTo>
                    <a:pt x="309" y="848"/>
                  </a:lnTo>
                  <a:lnTo>
                    <a:pt x="312" y="861"/>
                  </a:lnTo>
                  <a:lnTo>
                    <a:pt x="314" y="874"/>
                  </a:lnTo>
                  <a:lnTo>
                    <a:pt x="315" y="887"/>
                  </a:lnTo>
                  <a:lnTo>
                    <a:pt x="313" y="913"/>
                  </a:lnTo>
                  <a:lnTo>
                    <a:pt x="309" y="930"/>
                  </a:lnTo>
                  <a:lnTo>
                    <a:pt x="306" y="941"/>
                  </a:lnTo>
                  <a:lnTo>
                    <a:pt x="304" y="944"/>
                  </a:lnTo>
                  <a:lnTo>
                    <a:pt x="824" y="1185"/>
                  </a:lnTo>
                  <a:lnTo>
                    <a:pt x="1068" y="646"/>
                  </a:lnTo>
                  <a:lnTo>
                    <a:pt x="598" y="4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209" name="Freeform 5"/>
            <p:cNvSpPr>
              <a:spLocks/>
            </p:cNvSpPr>
            <p:nvPr userDrawn="1"/>
          </p:nvSpPr>
          <p:spPr bwMode="auto">
            <a:xfrm>
              <a:off x="583" y="637"/>
              <a:ext cx="273" cy="382"/>
            </a:xfrm>
            <a:custGeom>
              <a:avLst/>
              <a:gdLst>
                <a:gd name="T0" fmla="*/ 272 w 273"/>
                <a:gd name="T1" fmla="*/ 135 h 382"/>
                <a:gd name="T2" fmla="*/ 269 w 273"/>
                <a:gd name="T3" fmla="*/ 92 h 382"/>
                <a:gd name="T4" fmla="*/ 251 w 273"/>
                <a:gd name="T5" fmla="*/ 63 h 382"/>
                <a:gd name="T6" fmla="*/ 227 w 273"/>
                <a:gd name="T7" fmla="*/ 43 h 382"/>
                <a:gd name="T8" fmla="*/ 227 w 273"/>
                <a:gd name="T9" fmla="*/ 8 h 382"/>
                <a:gd name="T10" fmla="*/ 196 w 273"/>
                <a:gd name="T11" fmla="*/ 27 h 382"/>
                <a:gd name="T12" fmla="*/ 174 w 273"/>
                <a:gd name="T13" fmla="*/ 20 h 382"/>
                <a:gd name="T14" fmla="*/ 153 w 273"/>
                <a:gd name="T15" fmla="*/ 18 h 382"/>
                <a:gd name="T16" fmla="*/ 135 w 273"/>
                <a:gd name="T17" fmla="*/ 20 h 382"/>
                <a:gd name="T18" fmla="*/ 118 w 273"/>
                <a:gd name="T19" fmla="*/ 26 h 382"/>
                <a:gd name="T20" fmla="*/ 103 w 273"/>
                <a:gd name="T21" fmla="*/ 35 h 382"/>
                <a:gd name="T22" fmla="*/ 89 w 273"/>
                <a:gd name="T23" fmla="*/ 46 h 382"/>
                <a:gd name="T24" fmla="*/ 78 w 273"/>
                <a:gd name="T25" fmla="*/ 60 h 382"/>
                <a:gd name="T26" fmla="*/ 70 w 273"/>
                <a:gd name="T27" fmla="*/ 76 h 382"/>
                <a:gd name="T28" fmla="*/ 63 w 273"/>
                <a:gd name="T29" fmla="*/ 116 h 382"/>
                <a:gd name="T30" fmla="*/ 73 w 273"/>
                <a:gd name="T31" fmla="*/ 149 h 382"/>
                <a:gd name="T32" fmla="*/ 95 w 273"/>
                <a:gd name="T33" fmla="*/ 176 h 382"/>
                <a:gd name="T34" fmla="*/ 122 w 273"/>
                <a:gd name="T35" fmla="*/ 200 h 382"/>
                <a:gd name="T36" fmla="*/ 75 w 273"/>
                <a:gd name="T37" fmla="*/ 280 h 382"/>
                <a:gd name="T38" fmla="*/ 63 w 273"/>
                <a:gd name="T39" fmla="*/ 265 h 382"/>
                <a:gd name="T40" fmla="*/ 60 w 273"/>
                <a:gd name="T41" fmla="*/ 248 h 382"/>
                <a:gd name="T42" fmla="*/ 64 w 273"/>
                <a:gd name="T43" fmla="*/ 228 h 382"/>
                <a:gd name="T44" fmla="*/ 12 w 273"/>
                <a:gd name="T45" fmla="*/ 194 h 382"/>
                <a:gd name="T46" fmla="*/ 0 w 273"/>
                <a:gd name="T47" fmla="*/ 237 h 382"/>
                <a:gd name="T48" fmla="*/ 4 w 273"/>
                <a:gd name="T49" fmla="*/ 273 h 382"/>
                <a:gd name="T50" fmla="*/ 26 w 273"/>
                <a:gd name="T51" fmla="*/ 305 h 382"/>
                <a:gd name="T52" fmla="*/ 65 w 273"/>
                <a:gd name="T53" fmla="*/ 333 h 382"/>
                <a:gd name="T54" fmla="*/ 67 w 273"/>
                <a:gd name="T55" fmla="*/ 382 h 382"/>
                <a:gd name="T56" fmla="*/ 97 w 273"/>
                <a:gd name="T57" fmla="*/ 345 h 382"/>
                <a:gd name="T58" fmla="*/ 121 w 273"/>
                <a:gd name="T59" fmla="*/ 349 h 382"/>
                <a:gd name="T60" fmla="*/ 143 w 273"/>
                <a:gd name="T61" fmla="*/ 348 h 382"/>
                <a:gd name="T62" fmla="*/ 162 w 273"/>
                <a:gd name="T63" fmla="*/ 343 h 382"/>
                <a:gd name="T64" fmla="*/ 178 w 273"/>
                <a:gd name="T65" fmla="*/ 335 h 382"/>
                <a:gd name="T66" fmla="*/ 192 w 273"/>
                <a:gd name="T67" fmla="*/ 324 h 382"/>
                <a:gd name="T68" fmla="*/ 203 w 273"/>
                <a:gd name="T69" fmla="*/ 312 h 382"/>
                <a:gd name="T70" fmla="*/ 212 w 273"/>
                <a:gd name="T71" fmla="*/ 297 h 382"/>
                <a:gd name="T72" fmla="*/ 220 w 273"/>
                <a:gd name="T73" fmla="*/ 279 h 382"/>
                <a:gd name="T74" fmla="*/ 224 w 273"/>
                <a:gd name="T75" fmla="*/ 244 h 382"/>
                <a:gd name="T76" fmla="*/ 215 w 273"/>
                <a:gd name="T77" fmla="*/ 216 h 382"/>
                <a:gd name="T78" fmla="*/ 206 w 273"/>
                <a:gd name="T79" fmla="*/ 203 h 382"/>
                <a:gd name="T80" fmla="*/ 193 w 273"/>
                <a:gd name="T81" fmla="*/ 187 h 382"/>
                <a:gd name="T82" fmla="*/ 174 w 273"/>
                <a:gd name="T83" fmla="*/ 169 h 382"/>
                <a:gd name="T84" fmla="*/ 196 w 273"/>
                <a:gd name="T85" fmla="*/ 80 h 382"/>
                <a:gd name="T86" fmla="*/ 207 w 273"/>
                <a:gd name="T87" fmla="*/ 87 h 382"/>
                <a:gd name="T88" fmla="*/ 215 w 273"/>
                <a:gd name="T89" fmla="*/ 97 h 382"/>
                <a:gd name="T90" fmla="*/ 217 w 273"/>
                <a:gd name="T91" fmla="*/ 114 h 382"/>
                <a:gd name="T92" fmla="*/ 211 w 273"/>
                <a:gd name="T93" fmla="*/ 138 h 3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3" h="382">
                  <a:moveTo>
                    <a:pt x="265" y="161"/>
                  </a:moveTo>
                  <a:lnTo>
                    <a:pt x="272" y="135"/>
                  </a:lnTo>
                  <a:lnTo>
                    <a:pt x="273" y="112"/>
                  </a:lnTo>
                  <a:lnTo>
                    <a:pt x="269" y="92"/>
                  </a:lnTo>
                  <a:lnTo>
                    <a:pt x="261" y="76"/>
                  </a:lnTo>
                  <a:lnTo>
                    <a:pt x="251" y="63"/>
                  </a:lnTo>
                  <a:lnTo>
                    <a:pt x="239" y="51"/>
                  </a:lnTo>
                  <a:lnTo>
                    <a:pt x="227" y="43"/>
                  </a:lnTo>
                  <a:lnTo>
                    <a:pt x="215" y="36"/>
                  </a:lnTo>
                  <a:lnTo>
                    <a:pt x="227" y="8"/>
                  </a:lnTo>
                  <a:lnTo>
                    <a:pt x="208" y="0"/>
                  </a:lnTo>
                  <a:lnTo>
                    <a:pt x="196" y="27"/>
                  </a:lnTo>
                  <a:lnTo>
                    <a:pt x="184" y="23"/>
                  </a:lnTo>
                  <a:lnTo>
                    <a:pt x="174" y="20"/>
                  </a:lnTo>
                  <a:lnTo>
                    <a:pt x="163" y="18"/>
                  </a:lnTo>
                  <a:lnTo>
                    <a:pt x="153" y="18"/>
                  </a:lnTo>
                  <a:lnTo>
                    <a:pt x="144" y="18"/>
                  </a:lnTo>
                  <a:lnTo>
                    <a:pt x="135" y="20"/>
                  </a:lnTo>
                  <a:lnTo>
                    <a:pt x="126" y="22"/>
                  </a:lnTo>
                  <a:lnTo>
                    <a:pt x="118" y="26"/>
                  </a:lnTo>
                  <a:lnTo>
                    <a:pt x="110" y="30"/>
                  </a:lnTo>
                  <a:lnTo>
                    <a:pt x="103" y="35"/>
                  </a:lnTo>
                  <a:lnTo>
                    <a:pt x="95" y="40"/>
                  </a:lnTo>
                  <a:lnTo>
                    <a:pt x="89" y="46"/>
                  </a:lnTo>
                  <a:lnTo>
                    <a:pt x="84" y="53"/>
                  </a:lnTo>
                  <a:lnTo>
                    <a:pt x="78" y="60"/>
                  </a:lnTo>
                  <a:lnTo>
                    <a:pt x="74" y="68"/>
                  </a:lnTo>
                  <a:lnTo>
                    <a:pt x="70" y="76"/>
                  </a:lnTo>
                  <a:lnTo>
                    <a:pt x="63" y="97"/>
                  </a:lnTo>
                  <a:lnTo>
                    <a:pt x="63" y="116"/>
                  </a:lnTo>
                  <a:lnTo>
                    <a:pt x="66" y="133"/>
                  </a:lnTo>
                  <a:lnTo>
                    <a:pt x="73" y="149"/>
                  </a:lnTo>
                  <a:lnTo>
                    <a:pt x="83" y="163"/>
                  </a:lnTo>
                  <a:lnTo>
                    <a:pt x="95" y="176"/>
                  </a:lnTo>
                  <a:lnTo>
                    <a:pt x="108" y="188"/>
                  </a:lnTo>
                  <a:lnTo>
                    <a:pt x="122" y="200"/>
                  </a:lnTo>
                  <a:lnTo>
                    <a:pt x="84" y="288"/>
                  </a:lnTo>
                  <a:lnTo>
                    <a:pt x="75" y="280"/>
                  </a:lnTo>
                  <a:lnTo>
                    <a:pt x="67" y="273"/>
                  </a:lnTo>
                  <a:lnTo>
                    <a:pt x="63" y="265"/>
                  </a:lnTo>
                  <a:lnTo>
                    <a:pt x="61" y="257"/>
                  </a:lnTo>
                  <a:lnTo>
                    <a:pt x="60" y="248"/>
                  </a:lnTo>
                  <a:lnTo>
                    <a:pt x="61" y="239"/>
                  </a:lnTo>
                  <a:lnTo>
                    <a:pt x="64" y="228"/>
                  </a:lnTo>
                  <a:lnTo>
                    <a:pt x="67" y="218"/>
                  </a:lnTo>
                  <a:lnTo>
                    <a:pt x="12" y="194"/>
                  </a:lnTo>
                  <a:lnTo>
                    <a:pt x="4" y="216"/>
                  </a:lnTo>
                  <a:lnTo>
                    <a:pt x="0" y="237"/>
                  </a:lnTo>
                  <a:lnTo>
                    <a:pt x="0" y="256"/>
                  </a:lnTo>
                  <a:lnTo>
                    <a:pt x="4" y="273"/>
                  </a:lnTo>
                  <a:lnTo>
                    <a:pt x="13" y="289"/>
                  </a:lnTo>
                  <a:lnTo>
                    <a:pt x="26" y="305"/>
                  </a:lnTo>
                  <a:lnTo>
                    <a:pt x="43" y="319"/>
                  </a:lnTo>
                  <a:lnTo>
                    <a:pt x="65" y="333"/>
                  </a:lnTo>
                  <a:lnTo>
                    <a:pt x="48" y="374"/>
                  </a:lnTo>
                  <a:lnTo>
                    <a:pt x="67" y="382"/>
                  </a:lnTo>
                  <a:lnTo>
                    <a:pt x="84" y="340"/>
                  </a:lnTo>
                  <a:lnTo>
                    <a:pt x="97" y="345"/>
                  </a:lnTo>
                  <a:lnTo>
                    <a:pt x="110" y="348"/>
                  </a:lnTo>
                  <a:lnTo>
                    <a:pt x="121" y="349"/>
                  </a:lnTo>
                  <a:lnTo>
                    <a:pt x="132" y="349"/>
                  </a:lnTo>
                  <a:lnTo>
                    <a:pt x="143" y="348"/>
                  </a:lnTo>
                  <a:lnTo>
                    <a:pt x="153" y="346"/>
                  </a:lnTo>
                  <a:lnTo>
                    <a:pt x="162" y="343"/>
                  </a:lnTo>
                  <a:lnTo>
                    <a:pt x="171" y="340"/>
                  </a:lnTo>
                  <a:lnTo>
                    <a:pt x="178" y="335"/>
                  </a:lnTo>
                  <a:lnTo>
                    <a:pt x="185" y="330"/>
                  </a:lnTo>
                  <a:lnTo>
                    <a:pt x="192" y="324"/>
                  </a:lnTo>
                  <a:lnTo>
                    <a:pt x="198" y="318"/>
                  </a:lnTo>
                  <a:lnTo>
                    <a:pt x="203" y="312"/>
                  </a:lnTo>
                  <a:lnTo>
                    <a:pt x="208" y="304"/>
                  </a:lnTo>
                  <a:lnTo>
                    <a:pt x="212" y="297"/>
                  </a:lnTo>
                  <a:lnTo>
                    <a:pt x="216" y="290"/>
                  </a:lnTo>
                  <a:lnTo>
                    <a:pt x="220" y="279"/>
                  </a:lnTo>
                  <a:lnTo>
                    <a:pt x="224" y="264"/>
                  </a:lnTo>
                  <a:lnTo>
                    <a:pt x="224" y="244"/>
                  </a:lnTo>
                  <a:lnTo>
                    <a:pt x="218" y="222"/>
                  </a:lnTo>
                  <a:lnTo>
                    <a:pt x="215" y="216"/>
                  </a:lnTo>
                  <a:lnTo>
                    <a:pt x="211" y="210"/>
                  </a:lnTo>
                  <a:lnTo>
                    <a:pt x="206" y="203"/>
                  </a:lnTo>
                  <a:lnTo>
                    <a:pt x="200" y="196"/>
                  </a:lnTo>
                  <a:lnTo>
                    <a:pt x="193" y="187"/>
                  </a:lnTo>
                  <a:lnTo>
                    <a:pt x="184" y="179"/>
                  </a:lnTo>
                  <a:lnTo>
                    <a:pt x="174" y="169"/>
                  </a:lnTo>
                  <a:lnTo>
                    <a:pt x="162" y="158"/>
                  </a:lnTo>
                  <a:lnTo>
                    <a:pt x="196" y="80"/>
                  </a:lnTo>
                  <a:lnTo>
                    <a:pt x="202" y="83"/>
                  </a:lnTo>
                  <a:lnTo>
                    <a:pt x="207" y="87"/>
                  </a:lnTo>
                  <a:lnTo>
                    <a:pt x="211" y="91"/>
                  </a:lnTo>
                  <a:lnTo>
                    <a:pt x="215" y="97"/>
                  </a:lnTo>
                  <a:lnTo>
                    <a:pt x="216" y="104"/>
                  </a:lnTo>
                  <a:lnTo>
                    <a:pt x="217" y="114"/>
                  </a:lnTo>
                  <a:lnTo>
                    <a:pt x="215" y="124"/>
                  </a:lnTo>
                  <a:lnTo>
                    <a:pt x="211" y="138"/>
                  </a:lnTo>
                  <a:lnTo>
                    <a:pt x="265" y="161"/>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210" name="Freeform 6"/>
            <p:cNvSpPr>
              <a:spLocks/>
            </p:cNvSpPr>
            <p:nvPr userDrawn="1"/>
          </p:nvSpPr>
          <p:spPr bwMode="auto">
            <a:xfrm>
              <a:off x="706" y="706"/>
              <a:ext cx="54" cy="76"/>
            </a:xfrm>
            <a:custGeom>
              <a:avLst/>
              <a:gdLst>
                <a:gd name="T0" fmla="*/ 23 w 54"/>
                <a:gd name="T1" fmla="*/ 76 h 76"/>
                <a:gd name="T2" fmla="*/ 17 w 54"/>
                <a:gd name="T3" fmla="*/ 71 h 76"/>
                <a:gd name="T4" fmla="*/ 12 w 54"/>
                <a:gd name="T5" fmla="*/ 66 h 76"/>
                <a:gd name="T6" fmla="*/ 7 w 54"/>
                <a:gd name="T7" fmla="*/ 60 h 76"/>
                <a:gd name="T8" fmla="*/ 3 w 54"/>
                <a:gd name="T9" fmla="*/ 54 h 76"/>
                <a:gd name="T10" fmla="*/ 0 w 54"/>
                <a:gd name="T11" fmla="*/ 47 h 76"/>
                <a:gd name="T12" fmla="*/ 0 w 54"/>
                <a:gd name="T13" fmla="*/ 39 h 76"/>
                <a:gd name="T14" fmla="*/ 1 w 54"/>
                <a:gd name="T15" fmla="*/ 30 h 76"/>
                <a:gd name="T16" fmla="*/ 4 w 54"/>
                <a:gd name="T17" fmla="*/ 21 h 76"/>
                <a:gd name="T18" fmla="*/ 7 w 54"/>
                <a:gd name="T19" fmla="*/ 15 h 76"/>
                <a:gd name="T20" fmla="*/ 11 w 54"/>
                <a:gd name="T21" fmla="*/ 10 h 76"/>
                <a:gd name="T22" fmla="*/ 15 w 54"/>
                <a:gd name="T23" fmla="*/ 6 h 76"/>
                <a:gd name="T24" fmla="*/ 21 w 54"/>
                <a:gd name="T25" fmla="*/ 3 h 76"/>
                <a:gd name="T26" fmla="*/ 28 w 54"/>
                <a:gd name="T27" fmla="*/ 1 h 76"/>
                <a:gd name="T28" fmla="*/ 36 w 54"/>
                <a:gd name="T29" fmla="*/ 0 h 76"/>
                <a:gd name="T30" fmla="*/ 44 w 54"/>
                <a:gd name="T31" fmla="*/ 1 h 76"/>
                <a:gd name="T32" fmla="*/ 54 w 54"/>
                <a:gd name="T33" fmla="*/ 3 h 76"/>
                <a:gd name="T34" fmla="*/ 23 w 54"/>
                <a:gd name="T35" fmla="*/ 7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76">
                  <a:moveTo>
                    <a:pt x="23" y="76"/>
                  </a:moveTo>
                  <a:lnTo>
                    <a:pt x="17" y="71"/>
                  </a:lnTo>
                  <a:lnTo>
                    <a:pt x="12" y="66"/>
                  </a:lnTo>
                  <a:lnTo>
                    <a:pt x="7" y="60"/>
                  </a:lnTo>
                  <a:lnTo>
                    <a:pt x="3" y="54"/>
                  </a:lnTo>
                  <a:lnTo>
                    <a:pt x="0" y="47"/>
                  </a:lnTo>
                  <a:lnTo>
                    <a:pt x="0" y="39"/>
                  </a:lnTo>
                  <a:lnTo>
                    <a:pt x="1" y="30"/>
                  </a:lnTo>
                  <a:lnTo>
                    <a:pt x="4" y="21"/>
                  </a:lnTo>
                  <a:lnTo>
                    <a:pt x="7" y="15"/>
                  </a:lnTo>
                  <a:lnTo>
                    <a:pt x="11" y="10"/>
                  </a:lnTo>
                  <a:lnTo>
                    <a:pt x="15" y="6"/>
                  </a:lnTo>
                  <a:lnTo>
                    <a:pt x="21" y="3"/>
                  </a:lnTo>
                  <a:lnTo>
                    <a:pt x="28" y="1"/>
                  </a:lnTo>
                  <a:lnTo>
                    <a:pt x="36" y="0"/>
                  </a:lnTo>
                  <a:lnTo>
                    <a:pt x="44" y="1"/>
                  </a:lnTo>
                  <a:lnTo>
                    <a:pt x="54" y="3"/>
                  </a:lnTo>
                  <a:lnTo>
                    <a:pt x="23" y="76"/>
                  </a:lnTo>
                  <a:close/>
                </a:path>
              </a:pathLst>
            </a:custGeom>
            <a:solidFill>
              <a:srgbClr val="3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211" name="Freeform 7"/>
            <p:cNvSpPr>
              <a:spLocks/>
            </p:cNvSpPr>
            <p:nvPr userDrawn="1"/>
          </p:nvSpPr>
          <p:spPr bwMode="auto">
            <a:xfrm>
              <a:off x="686" y="852"/>
              <a:ext cx="58" cy="83"/>
            </a:xfrm>
            <a:custGeom>
              <a:avLst/>
              <a:gdLst>
                <a:gd name="T0" fmla="*/ 35 w 58"/>
                <a:gd name="T1" fmla="*/ 0 h 83"/>
                <a:gd name="T2" fmla="*/ 40 w 58"/>
                <a:gd name="T3" fmla="*/ 5 h 83"/>
                <a:gd name="T4" fmla="*/ 46 w 58"/>
                <a:gd name="T5" fmla="*/ 10 h 83"/>
                <a:gd name="T6" fmla="*/ 50 w 58"/>
                <a:gd name="T7" fmla="*/ 16 h 83"/>
                <a:gd name="T8" fmla="*/ 54 w 58"/>
                <a:gd name="T9" fmla="*/ 23 h 83"/>
                <a:gd name="T10" fmla="*/ 57 w 58"/>
                <a:gd name="T11" fmla="*/ 31 h 83"/>
                <a:gd name="T12" fmla="*/ 58 w 58"/>
                <a:gd name="T13" fmla="*/ 39 h 83"/>
                <a:gd name="T14" fmla="*/ 57 w 58"/>
                <a:gd name="T15" fmla="*/ 47 h 83"/>
                <a:gd name="T16" fmla="*/ 55 w 58"/>
                <a:gd name="T17" fmla="*/ 56 h 83"/>
                <a:gd name="T18" fmla="*/ 49 w 58"/>
                <a:gd name="T19" fmla="*/ 67 h 83"/>
                <a:gd name="T20" fmla="*/ 43 w 58"/>
                <a:gd name="T21" fmla="*/ 74 h 83"/>
                <a:gd name="T22" fmla="*/ 35 w 58"/>
                <a:gd name="T23" fmla="*/ 79 h 83"/>
                <a:gd name="T24" fmla="*/ 28 w 58"/>
                <a:gd name="T25" fmla="*/ 82 h 83"/>
                <a:gd name="T26" fmla="*/ 20 w 58"/>
                <a:gd name="T27" fmla="*/ 83 h 83"/>
                <a:gd name="T28" fmla="*/ 13 w 58"/>
                <a:gd name="T29" fmla="*/ 83 h 83"/>
                <a:gd name="T30" fmla="*/ 6 w 58"/>
                <a:gd name="T31" fmla="*/ 83 h 83"/>
                <a:gd name="T32" fmla="*/ 0 w 58"/>
                <a:gd name="T33" fmla="*/ 81 h 83"/>
                <a:gd name="T34" fmla="*/ 35 w 58"/>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83">
                  <a:moveTo>
                    <a:pt x="35" y="0"/>
                  </a:moveTo>
                  <a:lnTo>
                    <a:pt x="40" y="5"/>
                  </a:lnTo>
                  <a:lnTo>
                    <a:pt x="46" y="10"/>
                  </a:lnTo>
                  <a:lnTo>
                    <a:pt x="50" y="16"/>
                  </a:lnTo>
                  <a:lnTo>
                    <a:pt x="54" y="23"/>
                  </a:lnTo>
                  <a:lnTo>
                    <a:pt x="57" y="31"/>
                  </a:lnTo>
                  <a:lnTo>
                    <a:pt x="58" y="39"/>
                  </a:lnTo>
                  <a:lnTo>
                    <a:pt x="57" y="47"/>
                  </a:lnTo>
                  <a:lnTo>
                    <a:pt x="55" y="56"/>
                  </a:lnTo>
                  <a:lnTo>
                    <a:pt x="49" y="67"/>
                  </a:lnTo>
                  <a:lnTo>
                    <a:pt x="43" y="74"/>
                  </a:lnTo>
                  <a:lnTo>
                    <a:pt x="35" y="79"/>
                  </a:lnTo>
                  <a:lnTo>
                    <a:pt x="28" y="82"/>
                  </a:lnTo>
                  <a:lnTo>
                    <a:pt x="20" y="83"/>
                  </a:lnTo>
                  <a:lnTo>
                    <a:pt x="13" y="83"/>
                  </a:lnTo>
                  <a:lnTo>
                    <a:pt x="6" y="83"/>
                  </a:lnTo>
                  <a:lnTo>
                    <a:pt x="0" y="81"/>
                  </a:lnTo>
                  <a:lnTo>
                    <a:pt x="35" y="0"/>
                  </a:lnTo>
                  <a:close/>
                </a:path>
              </a:pathLst>
            </a:custGeom>
            <a:solidFill>
              <a:srgbClr val="3F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212" name="Freeform 8"/>
            <p:cNvSpPr>
              <a:spLocks/>
            </p:cNvSpPr>
            <p:nvPr userDrawn="1"/>
          </p:nvSpPr>
          <p:spPr bwMode="auto">
            <a:xfrm>
              <a:off x="293" y="145"/>
              <a:ext cx="546" cy="257"/>
            </a:xfrm>
            <a:custGeom>
              <a:avLst/>
              <a:gdLst>
                <a:gd name="T0" fmla="*/ 8 w 546"/>
                <a:gd name="T1" fmla="*/ 188 h 257"/>
                <a:gd name="T2" fmla="*/ 12 w 546"/>
                <a:gd name="T3" fmla="*/ 181 h 257"/>
                <a:gd name="T4" fmla="*/ 16 w 546"/>
                <a:gd name="T5" fmla="*/ 174 h 257"/>
                <a:gd name="T6" fmla="*/ 22 w 546"/>
                <a:gd name="T7" fmla="*/ 167 h 257"/>
                <a:gd name="T8" fmla="*/ 28 w 546"/>
                <a:gd name="T9" fmla="*/ 161 h 257"/>
                <a:gd name="T10" fmla="*/ 34 w 546"/>
                <a:gd name="T11" fmla="*/ 156 h 257"/>
                <a:gd name="T12" fmla="*/ 41 w 546"/>
                <a:gd name="T13" fmla="*/ 151 h 257"/>
                <a:gd name="T14" fmla="*/ 48 w 546"/>
                <a:gd name="T15" fmla="*/ 147 h 257"/>
                <a:gd name="T16" fmla="*/ 56 w 546"/>
                <a:gd name="T17" fmla="*/ 144 h 257"/>
                <a:gd name="T18" fmla="*/ 436 w 546"/>
                <a:gd name="T19" fmla="*/ 5 h 257"/>
                <a:gd name="T20" fmla="*/ 444 w 546"/>
                <a:gd name="T21" fmla="*/ 3 h 257"/>
                <a:gd name="T22" fmla="*/ 452 w 546"/>
                <a:gd name="T23" fmla="*/ 1 h 257"/>
                <a:gd name="T24" fmla="*/ 461 w 546"/>
                <a:gd name="T25" fmla="*/ 0 h 257"/>
                <a:gd name="T26" fmla="*/ 469 w 546"/>
                <a:gd name="T27" fmla="*/ 0 h 257"/>
                <a:gd name="T28" fmla="*/ 477 w 546"/>
                <a:gd name="T29" fmla="*/ 1 h 257"/>
                <a:gd name="T30" fmla="*/ 485 w 546"/>
                <a:gd name="T31" fmla="*/ 3 h 257"/>
                <a:gd name="T32" fmla="*/ 493 w 546"/>
                <a:gd name="T33" fmla="*/ 5 h 257"/>
                <a:gd name="T34" fmla="*/ 501 w 546"/>
                <a:gd name="T35" fmla="*/ 8 h 257"/>
                <a:gd name="T36" fmla="*/ 508 w 546"/>
                <a:gd name="T37" fmla="*/ 12 h 257"/>
                <a:gd name="T38" fmla="*/ 515 w 546"/>
                <a:gd name="T39" fmla="*/ 16 h 257"/>
                <a:gd name="T40" fmla="*/ 521 w 546"/>
                <a:gd name="T41" fmla="*/ 22 h 257"/>
                <a:gd name="T42" fmla="*/ 527 w 546"/>
                <a:gd name="T43" fmla="*/ 28 h 257"/>
                <a:gd name="T44" fmla="*/ 532 w 546"/>
                <a:gd name="T45" fmla="*/ 34 h 257"/>
                <a:gd name="T46" fmla="*/ 537 w 546"/>
                <a:gd name="T47" fmla="*/ 41 h 257"/>
                <a:gd name="T48" fmla="*/ 541 w 546"/>
                <a:gd name="T49" fmla="*/ 49 h 257"/>
                <a:gd name="T50" fmla="*/ 545 w 546"/>
                <a:gd name="T51" fmla="*/ 56 h 257"/>
                <a:gd name="T52" fmla="*/ 546 w 546"/>
                <a:gd name="T53" fmla="*/ 60 h 257"/>
                <a:gd name="T54" fmla="*/ 7 w 546"/>
                <a:gd name="T55" fmla="*/ 257 h 257"/>
                <a:gd name="T56" fmla="*/ 5 w 546"/>
                <a:gd name="T57" fmla="*/ 253 h 257"/>
                <a:gd name="T58" fmla="*/ 1 w 546"/>
                <a:gd name="T59" fmla="*/ 237 h 257"/>
                <a:gd name="T60" fmla="*/ 0 w 546"/>
                <a:gd name="T61" fmla="*/ 220 h 257"/>
                <a:gd name="T62" fmla="*/ 3 w 546"/>
                <a:gd name="T63" fmla="*/ 203 h 257"/>
                <a:gd name="T64" fmla="*/ 8 w 546"/>
                <a:gd name="T65" fmla="*/ 188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46" h="257">
                  <a:moveTo>
                    <a:pt x="8" y="188"/>
                  </a:moveTo>
                  <a:lnTo>
                    <a:pt x="12" y="181"/>
                  </a:lnTo>
                  <a:lnTo>
                    <a:pt x="16" y="174"/>
                  </a:lnTo>
                  <a:lnTo>
                    <a:pt x="22" y="167"/>
                  </a:lnTo>
                  <a:lnTo>
                    <a:pt x="28" y="161"/>
                  </a:lnTo>
                  <a:lnTo>
                    <a:pt x="34" y="156"/>
                  </a:lnTo>
                  <a:lnTo>
                    <a:pt x="41" y="151"/>
                  </a:lnTo>
                  <a:lnTo>
                    <a:pt x="48" y="147"/>
                  </a:lnTo>
                  <a:lnTo>
                    <a:pt x="56" y="144"/>
                  </a:lnTo>
                  <a:lnTo>
                    <a:pt x="436" y="5"/>
                  </a:lnTo>
                  <a:lnTo>
                    <a:pt x="444" y="3"/>
                  </a:lnTo>
                  <a:lnTo>
                    <a:pt x="452" y="1"/>
                  </a:lnTo>
                  <a:lnTo>
                    <a:pt x="461" y="0"/>
                  </a:lnTo>
                  <a:lnTo>
                    <a:pt x="469" y="0"/>
                  </a:lnTo>
                  <a:lnTo>
                    <a:pt x="477" y="1"/>
                  </a:lnTo>
                  <a:lnTo>
                    <a:pt x="485" y="3"/>
                  </a:lnTo>
                  <a:lnTo>
                    <a:pt x="493" y="5"/>
                  </a:lnTo>
                  <a:lnTo>
                    <a:pt x="501" y="8"/>
                  </a:lnTo>
                  <a:lnTo>
                    <a:pt x="508" y="12"/>
                  </a:lnTo>
                  <a:lnTo>
                    <a:pt x="515" y="16"/>
                  </a:lnTo>
                  <a:lnTo>
                    <a:pt x="521" y="22"/>
                  </a:lnTo>
                  <a:lnTo>
                    <a:pt x="527" y="28"/>
                  </a:lnTo>
                  <a:lnTo>
                    <a:pt x="532" y="34"/>
                  </a:lnTo>
                  <a:lnTo>
                    <a:pt x="537" y="41"/>
                  </a:lnTo>
                  <a:lnTo>
                    <a:pt x="541" y="49"/>
                  </a:lnTo>
                  <a:lnTo>
                    <a:pt x="545" y="56"/>
                  </a:lnTo>
                  <a:lnTo>
                    <a:pt x="546" y="60"/>
                  </a:lnTo>
                  <a:lnTo>
                    <a:pt x="7" y="257"/>
                  </a:lnTo>
                  <a:lnTo>
                    <a:pt x="5" y="253"/>
                  </a:lnTo>
                  <a:lnTo>
                    <a:pt x="1" y="237"/>
                  </a:lnTo>
                  <a:lnTo>
                    <a:pt x="0" y="220"/>
                  </a:lnTo>
                  <a:lnTo>
                    <a:pt x="3" y="203"/>
                  </a:lnTo>
                  <a:lnTo>
                    <a:pt x="8" y="188"/>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213" name="Freeform 9"/>
            <p:cNvSpPr>
              <a:spLocks/>
            </p:cNvSpPr>
            <p:nvPr userDrawn="1"/>
          </p:nvSpPr>
          <p:spPr bwMode="auto">
            <a:xfrm>
              <a:off x="96" y="724"/>
              <a:ext cx="222" cy="222"/>
            </a:xfrm>
            <a:custGeom>
              <a:avLst/>
              <a:gdLst>
                <a:gd name="T0" fmla="*/ 100 w 222"/>
                <a:gd name="T1" fmla="*/ 221 h 222"/>
                <a:gd name="T2" fmla="*/ 78 w 222"/>
                <a:gd name="T3" fmla="*/ 217 h 222"/>
                <a:gd name="T4" fmla="*/ 58 w 222"/>
                <a:gd name="T5" fmla="*/ 208 h 222"/>
                <a:gd name="T6" fmla="*/ 41 w 222"/>
                <a:gd name="T7" fmla="*/ 196 h 222"/>
                <a:gd name="T8" fmla="*/ 26 w 222"/>
                <a:gd name="T9" fmla="*/ 181 h 222"/>
                <a:gd name="T10" fmla="*/ 14 w 222"/>
                <a:gd name="T11" fmla="*/ 164 h 222"/>
                <a:gd name="T12" fmla="*/ 5 w 222"/>
                <a:gd name="T13" fmla="*/ 143 h 222"/>
                <a:gd name="T14" fmla="*/ 1 w 222"/>
                <a:gd name="T15" fmla="*/ 122 h 222"/>
                <a:gd name="T16" fmla="*/ 1 w 222"/>
                <a:gd name="T17" fmla="*/ 99 h 222"/>
                <a:gd name="T18" fmla="*/ 5 w 222"/>
                <a:gd name="T19" fmla="*/ 77 h 222"/>
                <a:gd name="T20" fmla="*/ 14 w 222"/>
                <a:gd name="T21" fmla="*/ 58 h 222"/>
                <a:gd name="T22" fmla="*/ 26 w 222"/>
                <a:gd name="T23" fmla="*/ 40 h 222"/>
                <a:gd name="T24" fmla="*/ 41 w 222"/>
                <a:gd name="T25" fmla="*/ 25 h 222"/>
                <a:gd name="T26" fmla="*/ 58 w 222"/>
                <a:gd name="T27" fmla="*/ 13 h 222"/>
                <a:gd name="T28" fmla="*/ 78 w 222"/>
                <a:gd name="T29" fmla="*/ 4 h 222"/>
                <a:gd name="T30" fmla="*/ 100 w 222"/>
                <a:gd name="T31" fmla="*/ 0 h 222"/>
                <a:gd name="T32" fmla="*/ 122 w 222"/>
                <a:gd name="T33" fmla="*/ 0 h 222"/>
                <a:gd name="T34" fmla="*/ 144 w 222"/>
                <a:gd name="T35" fmla="*/ 4 h 222"/>
                <a:gd name="T36" fmla="*/ 164 w 222"/>
                <a:gd name="T37" fmla="*/ 13 h 222"/>
                <a:gd name="T38" fmla="*/ 181 w 222"/>
                <a:gd name="T39" fmla="*/ 25 h 222"/>
                <a:gd name="T40" fmla="*/ 197 w 222"/>
                <a:gd name="T41" fmla="*/ 40 h 222"/>
                <a:gd name="T42" fmla="*/ 209 w 222"/>
                <a:gd name="T43" fmla="*/ 58 h 222"/>
                <a:gd name="T44" fmla="*/ 217 w 222"/>
                <a:gd name="T45" fmla="*/ 77 h 222"/>
                <a:gd name="T46" fmla="*/ 221 w 222"/>
                <a:gd name="T47" fmla="*/ 99 h 222"/>
                <a:gd name="T48" fmla="*/ 221 w 222"/>
                <a:gd name="T49" fmla="*/ 122 h 222"/>
                <a:gd name="T50" fmla="*/ 217 w 222"/>
                <a:gd name="T51" fmla="*/ 143 h 222"/>
                <a:gd name="T52" fmla="*/ 209 w 222"/>
                <a:gd name="T53" fmla="*/ 164 h 222"/>
                <a:gd name="T54" fmla="*/ 197 w 222"/>
                <a:gd name="T55" fmla="*/ 181 h 222"/>
                <a:gd name="T56" fmla="*/ 181 w 222"/>
                <a:gd name="T57" fmla="*/ 196 h 222"/>
                <a:gd name="T58" fmla="*/ 164 w 222"/>
                <a:gd name="T59" fmla="*/ 208 h 222"/>
                <a:gd name="T60" fmla="*/ 144 w 222"/>
                <a:gd name="T61" fmla="*/ 217 h 222"/>
                <a:gd name="T62" fmla="*/ 122 w 222"/>
                <a:gd name="T63" fmla="*/ 221 h 2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2" h="222">
                  <a:moveTo>
                    <a:pt x="111" y="222"/>
                  </a:moveTo>
                  <a:lnTo>
                    <a:pt x="100" y="221"/>
                  </a:lnTo>
                  <a:lnTo>
                    <a:pt x="89" y="219"/>
                  </a:lnTo>
                  <a:lnTo>
                    <a:pt x="78" y="217"/>
                  </a:lnTo>
                  <a:lnTo>
                    <a:pt x="68" y="213"/>
                  </a:lnTo>
                  <a:lnTo>
                    <a:pt x="58" y="208"/>
                  </a:lnTo>
                  <a:lnTo>
                    <a:pt x="49" y="202"/>
                  </a:lnTo>
                  <a:lnTo>
                    <a:pt x="41" y="196"/>
                  </a:lnTo>
                  <a:lnTo>
                    <a:pt x="33" y="189"/>
                  </a:lnTo>
                  <a:lnTo>
                    <a:pt x="26" y="181"/>
                  </a:lnTo>
                  <a:lnTo>
                    <a:pt x="19" y="173"/>
                  </a:lnTo>
                  <a:lnTo>
                    <a:pt x="14" y="164"/>
                  </a:lnTo>
                  <a:lnTo>
                    <a:pt x="9" y="154"/>
                  </a:lnTo>
                  <a:lnTo>
                    <a:pt x="5" y="143"/>
                  </a:lnTo>
                  <a:lnTo>
                    <a:pt x="2" y="133"/>
                  </a:lnTo>
                  <a:lnTo>
                    <a:pt x="1" y="122"/>
                  </a:lnTo>
                  <a:lnTo>
                    <a:pt x="0" y="110"/>
                  </a:lnTo>
                  <a:lnTo>
                    <a:pt x="1" y="99"/>
                  </a:lnTo>
                  <a:lnTo>
                    <a:pt x="2" y="88"/>
                  </a:lnTo>
                  <a:lnTo>
                    <a:pt x="5" y="77"/>
                  </a:lnTo>
                  <a:lnTo>
                    <a:pt x="9" y="67"/>
                  </a:lnTo>
                  <a:lnTo>
                    <a:pt x="14" y="58"/>
                  </a:lnTo>
                  <a:lnTo>
                    <a:pt x="19" y="49"/>
                  </a:lnTo>
                  <a:lnTo>
                    <a:pt x="26" y="40"/>
                  </a:lnTo>
                  <a:lnTo>
                    <a:pt x="33" y="32"/>
                  </a:lnTo>
                  <a:lnTo>
                    <a:pt x="41" y="25"/>
                  </a:lnTo>
                  <a:lnTo>
                    <a:pt x="49" y="19"/>
                  </a:lnTo>
                  <a:lnTo>
                    <a:pt x="58" y="13"/>
                  </a:lnTo>
                  <a:lnTo>
                    <a:pt x="68" y="9"/>
                  </a:lnTo>
                  <a:lnTo>
                    <a:pt x="78" y="4"/>
                  </a:lnTo>
                  <a:lnTo>
                    <a:pt x="89" y="2"/>
                  </a:lnTo>
                  <a:lnTo>
                    <a:pt x="100" y="0"/>
                  </a:lnTo>
                  <a:lnTo>
                    <a:pt x="111" y="0"/>
                  </a:lnTo>
                  <a:lnTo>
                    <a:pt x="122" y="0"/>
                  </a:lnTo>
                  <a:lnTo>
                    <a:pt x="134" y="2"/>
                  </a:lnTo>
                  <a:lnTo>
                    <a:pt x="144" y="4"/>
                  </a:lnTo>
                  <a:lnTo>
                    <a:pt x="154" y="9"/>
                  </a:lnTo>
                  <a:lnTo>
                    <a:pt x="164" y="13"/>
                  </a:lnTo>
                  <a:lnTo>
                    <a:pt x="173" y="19"/>
                  </a:lnTo>
                  <a:lnTo>
                    <a:pt x="181" y="25"/>
                  </a:lnTo>
                  <a:lnTo>
                    <a:pt x="190" y="32"/>
                  </a:lnTo>
                  <a:lnTo>
                    <a:pt x="197" y="40"/>
                  </a:lnTo>
                  <a:lnTo>
                    <a:pt x="203" y="49"/>
                  </a:lnTo>
                  <a:lnTo>
                    <a:pt x="209" y="58"/>
                  </a:lnTo>
                  <a:lnTo>
                    <a:pt x="213" y="67"/>
                  </a:lnTo>
                  <a:lnTo>
                    <a:pt x="217" y="77"/>
                  </a:lnTo>
                  <a:lnTo>
                    <a:pt x="219" y="88"/>
                  </a:lnTo>
                  <a:lnTo>
                    <a:pt x="221" y="99"/>
                  </a:lnTo>
                  <a:lnTo>
                    <a:pt x="222" y="110"/>
                  </a:lnTo>
                  <a:lnTo>
                    <a:pt x="221" y="122"/>
                  </a:lnTo>
                  <a:lnTo>
                    <a:pt x="219" y="133"/>
                  </a:lnTo>
                  <a:lnTo>
                    <a:pt x="217" y="143"/>
                  </a:lnTo>
                  <a:lnTo>
                    <a:pt x="213" y="154"/>
                  </a:lnTo>
                  <a:lnTo>
                    <a:pt x="209" y="164"/>
                  </a:lnTo>
                  <a:lnTo>
                    <a:pt x="203" y="173"/>
                  </a:lnTo>
                  <a:lnTo>
                    <a:pt x="197" y="181"/>
                  </a:lnTo>
                  <a:lnTo>
                    <a:pt x="190" y="189"/>
                  </a:lnTo>
                  <a:lnTo>
                    <a:pt x="181" y="196"/>
                  </a:lnTo>
                  <a:lnTo>
                    <a:pt x="173" y="202"/>
                  </a:lnTo>
                  <a:lnTo>
                    <a:pt x="164" y="208"/>
                  </a:lnTo>
                  <a:lnTo>
                    <a:pt x="154" y="213"/>
                  </a:lnTo>
                  <a:lnTo>
                    <a:pt x="144" y="217"/>
                  </a:lnTo>
                  <a:lnTo>
                    <a:pt x="134" y="219"/>
                  </a:lnTo>
                  <a:lnTo>
                    <a:pt x="122" y="221"/>
                  </a:lnTo>
                  <a:lnTo>
                    <a:pt x="111" y="222"/>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214" name="Freeform 10"/>
            <p:cNvSpPr>
              <a:spLocks/>
            </p:cNvSpPr>
            <p:nvPr userDrawn="1"/>
          </p:nvSpPr>
          <p:spPr bwMode="auto">
            <a:xfrm>
              <a:off x="309" y="928"/>
              <a:ext cx="164" cy="164"/>
            </a:xfrm>
            <a:custGeom>
              <a:avLst/>
              <a:gdLst>
                <a:gd name="T0" fmla="*/ 82 w 164"/>
                <a:gd name="T1" fmla="*/ 164 h 164"/>
                <a:gd name="T2" fmla="*/ 66 w 164"/>
                <a:gd name="T3" fmla="*/ 162 h 164"/>
                <a:gd name="T4" fmla="*/ 50 w 164"/>
                <a:gd name="T5" fmla="*/ 157 h 164"/>
                <a:gd name="T6" fmla="*/ 37 w 164"/>
                <a:gd name="T7" fmla="*/ 150 h 164"/>
                <a:gd name="T8" fmla="*/ 24 w 164"/>
                <a:gd name="T9" fmla="*/ 140 h 164"/>
                <a:gd name="T10" fmla="*/ 15 w 164"/>
                <a:gd name="T11" fmla="*/ 128 h 164"/>
                <a:gd name="T12" fmla="*/ 7 w 164"/>
                <a:gd name="T13" fmla="*/ 113 h 164"/>
                <a:gd name="T14" fmla="*/ 2 w 164"/>
                <a:gd name="T15" fmla="*/ 98 h 164"/>
                <a:gd name="T16" fmla="*/ 0 w 164"/>
                <a:gd name="T17" fmla="*/ 82 h 164"/>
                <a:gd name="T18" fmla="*/ 2 w 164"/>
                <a:gd name="T19" fmla="*/ 65 h 164"/>
                <a:gd name="T20" fmla="*/ 7 w 164"/>
                <a:gd name="T21" fmla="*/ 50 h 164"/>
                <a:gd name="T22" fmla="*/ 15 w 164"/>
                <a:gd name="T23" fmla="*/ 36 h 164"/>
                <a:gd name="T24" fmla="*/ 24 w 164"/>
                <a:gd name="T25" fmla="*/ 24 h 164"/>
                <a:gd name="T26" fmla="*/ 37 w 164"/>
                <a:gd name="T27" fmla="*/ 13 h 164"/>
                <a:gd name="T28" fmla="*/ 50 w 164"/>
                <a:gd name="T29" fmla="*/ 6 h 164"/>
                <a:gd name="T30" fmla="*/ 66 w 164"/>
                <a:gd name="T31" fmla="*/ 1 h 164"/>
                <a:gd name="T32" fmla="*/ 82 w 164"/>
                <a:gd name="T33" fmla="*/ 0 h 164"/>
                <a:gd name="T34" fmla="*/ 99 w 164"/>
                <a:gd name="T35" fmla="*/ 1 h 164"/>
                <a:gd name="T36" fmla="*/ 114 w 164"/>
                <a:gd name="T37" fmla="*/ 6 h 164"/>
                <a:gd name="T38" fmla="*/ 128 w 164"/>
                <a:gd name="T39" fmla="*/ 13 h 164"/>
                <a:gd name="T40" fmla="*/ 141 w 164"/>
                <a:gd name="T41" fmla="*/ 24 h 164"/>
                <a:gd name="T42" fmla="*/ 150 w 164"/>
                <a:gd name="T43" fmla="*/ 36 h 164"/>
                <a:gd name="T44" fmla="*/ 158 w 164"/>
                <a:gd name="T45" fmla="*/ 50 h 164"/>
                <a:gd name="T46" fmla="*/ 163 w 164"/>
                <a:gd name="T47" fmla="*/ 65 h 164"/>
                <a:gd name="T48" fmla="*/ 164 w 164"/>
                <a:gd name="T49" fmla="*/ 82 h 164"/>
                <a:gd name="T50" fmla="*/ 163 w 164"/>
                <a:gd name="T51" fmla="*/ 98 h 164"/>
                <a:gd name="T52" fmla="*/ 158 w 164"/>
                <a:gd name="T53" fmla="*/ 113 h 164"/>
                <a:gd name="T54" fmla="*/ 150 w 164"/>
                <a:gd name="T55" fmla="*/ 128 h 164"/>
                <a:gd name="T56" fmla="*/ 141 w 164"/>
                <a:gd name="T57" fmla="*/ 140 h 164"/>
                <a:gd name="T58" fmla="*/ 128 w 164"/>
                <a:gd name="T59" fmla="*/ 150 h 164"/>
                <a:gd name="T60" fmla="*/ 114 w 164"/>
                <a:gd name="T61" fmla="*/ 157 h 164"/>
                <a:gd name="T62" fmla="*/ 99 w 164"/>
                <a:gd name="T63" fmla="*/ 162 h 164"/>
                <a:gd name="T64" fmla="*/ 82 w 164"/>
                <a:gd name="T65" fmla="*/ 164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164">
                  <a:moveTo>
                    <a:pt x="82" y="164"/>
                  </a:moveTo>
                  <a:lnTo>
                    <a:pt x="66" y="162"/>
                  </a:lnTo>
                  <a:lnTo>
                    <a:pt x="50" y="157"/>
                  </a:lnTo>
                  <a:lnTo>
                    <a:pt x="37" y="150"/>
                  </a:lnTo>
                  <a:lnTo>
                    <a:pt x="24" y="140"/>
                  </a:lnTo>
                  <a:lnTo>
                    <a:pt x="15" y="128"/>
                  </a:lnTo>
                  <a:lnTo>
                    <a:pt x="7" y="113"/>
                  </a:lnTo>
                  <a:lnTo>
                    <a:pt x="2" y="98"/>
                  </a:lnTo>
                  <a:lnTo>
                    <a:pt x="0" y="82"/>
                  </a:lnTo>
                  <a:lnTo>
                    <a:pt x="2" y="65"/>
                  </a:lnTo>
                  <a:lnTo>
                    <a:pt x="7" y="50"/>
                  </a:lnTo>
                  <a:lnTo>
                    <a:pt x="15" y="36"/>
                  </a:lnTo>
                  <a:lnTo>
                    <a:pt x="24" y="24"/>
                  </a:lnTo>
                  <a:lnTo>
                    <a:pt x="37" y="13"/>
                  </a:lnTo>
                  <a:lnTo>
                    <a:pt x="50" y="6"/>
                  </a:lnTo>
                  <a:lnTo>
                    <a:pt x="66" y="1"/>
                  </a:lnTo>
                  <a:lnTo>
                    <a:pt x="82" y="0"/>
                  </a:lnTo>
                  <a:lnTo>
                    <a:pt x="99" y="1"/>
                  </a:lnTo>
                  <a:lnTo>
                    <a:pt x="114" y="6"/>
                  </a:lnTo>
                  <a:lnTo>
                    <a:pt x="128" y="13"/>
                  </a:lnTo>
                  <a:lnTo>
                    <a:pt x="141" y="24"/>
                  </a:lnTo>
                  <a:lnTo>
                    <a:pt x="150" y="36"/>
                  </a:lnTo>
                  <a:lnTo>
                    <a:pt x="158" y="50"/>
                  </a:lnTo>
                  <a:lnTo>
                    <a:pt x="163" y="65"/>
                  </a:lnTo>
                  <a:lnTo>
                    <a:pt x="164" y="82"/>
                  </a:lnTo>
                  <a:lnTo>
                    <a:pt x="163" y="98"/>
                  </a:lnTo>
                  <a:lnTo>
                    <a:pt x="158" y="113"/>
                  </a:lnTo>
                  <a:lnTo>
                    <a:pt x="150" y="128"/>
                  </a:lnTo>
                  <a:lnTo>
                    <a:pt x="141" y="140"/>
                  </a:lnTo>
                  <a:lnTo>
                    <a:pt x="128" y="150"/>
                  </a:lnTo>
                  <a:lnTo>
                    <a:pt x="114" y="157"/>
                  </a:lnTo>
                  <a:lnTo>
                    <a:pt x="99" y="162"/>
                  </a:lnTo>
                  <a:lnTo>
                    <a:pt x="82" y="164"/>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215" name="Freeform 11"/>
            <p:cNvSpPr>
              <a:spLocks/>
            </p:cNvSpPr>
            <p:nvPr userDrawn="1"/>
          </p:nvSpPr>
          <p:spPr bwMode="auto">
            <a:xfrm>
              <a:off x="138" y="1019"/>
              <a:ext cx="133" cy="133"/>
            </a:xfrm>
            <a:custGeom>
              <a:avLst/>
              <a:gdLst>
                <a:gd name="T0" fmla="*/ 66 w 133"/>
                <a:gd name="T1" fmla="*/ 133 h 133"/>
                <a:gd name="T2" fmla="*/ 53 w 133"/>
                <a:gd name="T3" fmla="*/ 132 h 133"/>
                <a:gd name="T4" fmla="*/ 40 w 133"/>
                <a:gd name="T5" fmla="*/ 128 h 133"/>
                <a:gd name="T6" fmla="*/ 29 w 133"/>
                <a:gd name="T7" fmla="*/ 122 h 133"/>
                <a:gd name="T8" fmla="*/ 19 w 133"/>
                <a:gd name="T9" fmla="*/ 113 h 133"/>
                <a:gd name="T10" fmla="*/ 11 w 133"/>
                <a:gd name="T11" fmla="*/ 104 h 133"/>
                <a:gd name="T12" fmla="*/ 5 w 133"/>
                <a:gd name="T13" fmla="*/ 92 h 133"/>
                <a:gd name="T14" fmla="*/ 1 w 133"/>
                <a:gd name="T15" fmla="*/ 80 h 133"/>
                <a:gd name="T16" fmla="*/ 0 w 133"/>
                <a:gd name="T17" fmla="*/ 67 h 133"/>
                <a:gd name="T18" fmla="*/ 1 w 133"/>
                <a:gd name="T19" fmla="*/ 53 h 133"/>
                <a:gd name="T20" fmla="*/ 5 w 133"/>
                <a:gd name="T21" fmla="*/ 40 h 133"/>
                <a:gd name="T22" fmla="*/ 11 w 133"/>
                <a:gd name="T23" fmla="*/ 29 h 133"/>
                <a:gd name="T24" fmla="*/ 19 w 133"/>
                <a:gd name="T25" fmla="*/ 19 h 133"/>
                <a:gd name="T26" fmla="*/ 29 w 133"/>
                <a:gd name="T27" fmla="*/ 11 h 133"/>
                <a:gd name="T28" fmla="*/ 40 w 133"/>
                <a:gd name="T29" fmla="*/ 5 h 133"/>
                <a:gd name="T30" fmla="*/ 53 w 133"/>
                <a:gd name="T31" fmla="*/ 1 h 133"/>
                <a:gd name="T32" fmla="*/ 66 w 133"/>
                <a:gd name="T33" fmla="*/ 0 h 133"/>
                <a:gd name="T34" fmla="*/ 80 w 133"/>
                <a:gd name="T35" fmla="*/ 1 h 133"/>
                <a:gd name="T36" fmla="*/ 92 w 133"/>
                <a:gd name="T37" fmla="*/ 5 h 133"/>
                <a:gd name="T38" fmla="*/ 103 w 133"/>
                <a:gd name="T39" fmla="*/ 11 h 133"/>
                <a:gd name="T40" fmla="*/ 113 w 133"/>
                <a:gd name="T41" fmla="*/ 19 h 133"/>
                <a:gd name="T42" fmla="*/ 121 w 133"/>
                <a:gd name="T43" fmla="*/ 29 h 133"/>
                <a:gd name="T44" fmla="*/ 127 w 133"/>
                <a:gd name="T45" fmla="*/ 40 h 133"/>
                <a:gd name="T46" fmla="*/ 131 w 133"/>
                <a:gd name="T47" fmla="*/ 53 h 133"/>
                <a:gd name="T48" fmla="*/ 133 w 133"/>
                <a:gd name="T49" fmla="*/ 67 h 133"/>
                <a:gd name="T50" fmla="*/ 131 w 133"/>
                <a:gd name="T51" fmla="*/ 80 h 133"/>
                <a:gd name="T52" fmla="*/ 127 w 133"/>
                <a:gd name="T53" fmla="*/ 92 h 133"/>
                <a:gd name="T54" fmla="*/ 121 w 133"/>
                <a:gd name="T55" fmla="*/ 104 h 133"/>
                <a:gd name="T56" fmla="*/ 113 w 133"/>
                <a:gd name="T57" fmla="*/ 113 h 133"/>
                <a:gd name="T58" fmla="*/ 103 w 133"/>
                <a:gd name="T59" fmla="*/ 122 h 133"/>
                <a:gd name="T60" fmla="*/ 92 w 133"/>
                <a:gd name="T61" fmla="*/ 128 h 133"/>
                <a:gd name="T62" fmla="*/ 80 w 133"/>
                <a:gd name="T63" fmla="*/ 132 h 133"/>
                <a:gd name="T64" fmla="*/ 66 w 133"/>
                <a:gd name="T65" fmla="*/ 133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 h="133">
                  <a:moveTo>
                    <a:pt x="66" y="133"/>
                  </a:moveTo>
                  <a:lnTo>
                    <a:pt x="53" y="132"/>
                  </a:lnTo>
                  <a:lnTo>
                    <a:pt x="40" y="128"/>
                  </a:lnTo>
                  <a:lnTo>
                    <a:pt x="29" y="122"/>
                  </a:lnTo>
                  <a:lnTo>
                    <a:pt x="19" y="113"/>
                  </a:lnTo>
                  <a:lnTo>
                    <a:pt x="11" y="104"/>
                  </a:lnTo>
                  <a:lnTo>
                    <a:pt x="5" y="92"/>
                  </a:lnTo>
                  <a:lnTo>
                    <a:pt x="1" y="80"/>
                  </a:lnTo>
                  <a:lnTo>
                    <a:pt x="0" y="67"/>
                  </a:lnTo>
                  <a:lnTo>
                    <a:pt x="1" y="53"/>
                  </a:lnTo>
                  <a:lnTo>
                    <a:pt x="5" y="40"/>
                  </a:lnTo>
                  <a:lnTo>
                    <a:pt x="11" y="29"/>
                  </a:lnTo>
                  <a:lnTo>
                    <a:pt x="19" y="19"/>
                  </a:lnTo>
                  <a:lnTo>
                    <a:pt x="29" y="11"/>
                  </a:lnTo>
                  <a:lnTo>
                    <a:pt x="40" y="5"/>
                  </a:lnTo>
                  <a:lnTo>
                    <a:pt x="53" y="1"/>
                  </a:lnTo>
                  <a:lnTo>
                    <a:pt x="66" y="0"/>
                  </a:lnTo>
                  <a:lnTo>
                    <a:pt x="80" y="1"/>
                  </a:lnTo>
                  <a:lnTo>
                    <a:pt x="92" y="5"/>
                  </a:lnTo>
                  <a:lnTo>
                    <a:pt x="103" y="11"/>
                  </a:lnTo>
                  <a:lnTo>
                    <a:pt x="113" y="19"/>
                  </a:lnTo>
                  <a:lnTo>
                    <a:pt x="121" y="29"/>
                  </a:lnTo>
                  <a:lnTo>
                    <a:pt x="127" y="40"/>
                  </a:lnTo>
                  <a:lnTo>
                    <a:pt x="131" y="53"/>
                  </a:lnTo>
                  <a:lnTo>
                    <a:pt x="133" y="67"/>
                  </a:lnTo>
                  <a:lnTo>
                    <a:pt x="131" y="80"/>
                  </a:lnTo>
                  <a:lnTo>
                    <a:pt x="127" y="92"/>
                  </a:lnTo>
                  <a:lnTo>
                    <a:pt x="121" y="104"/>
                  </a:lnTo>
                  <a:lnTo>
                    <a:pt x="113" y="113"/>
                  </a:lnTo>
                  <a:lnTo>
                    <a:pt x="103" y="122"/>
                  </a:lnTo>
                  <a:lnTo>
                    <a:pt x="92" y="128"/>
                  </a:lnTo>
                  <a:lnTo>
                    <a:pt x="80" y="132"/>
                  </a:lnTo>
                  <a:lnTo>
                    <a:pt x="66" y="133"/>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8216" name="Freeform 12"/>
            <p:cNvSpPr>
              <a:spLocks/>
            </p:cNvSpPr>
            <p:nvPr userDrawn="1"/>
          </p:nvSpPr>
          <p:spPr bwMode="auto">
            <a:xfrm>
              <a:off x="331" y="293"/>
              <a:ext cx="578" cy="344"/>
            </a:xfrm>
            <a:custGeom>
              <a:avLst/>
              <a:gdLst>
                <a:gd name="T0" fmla="*/ 142 w 578"/>
                <a:gd name="T1" fmla="*/ 340 h 344"/>
                <a:gd name="T2" fmla="*/ 134 w 578"/>
                <a:gd name="T3" fmla="*/ 342 h 344"/>
                <a:gd name="T4" fmla="*/ 126 w 578"/>
                <a:gd name="T5" fmla="*/ 344 h 344"/>
                <a:gd name="T6" fmla="*/ 117 w 578"/>
                <a:gd name="T7" fmla="*/ 344 h 344"/>
                <a:gd name="T8" fmla="*/ 110 w 578"/>
                <a:gd name="T9" fmla="*/ 344 h 344"/>
                <a:gd name="T10" fmla="*/ 101 w 578"/>
                <a:gd name="T11" fmla="*/ 344 h 344"/>
                <a:gd name="T12" fmla="*/ 93 w 578"/>
                <a:gd name="T13" fmla="*/ 342 h 344"/>
                <a:gd name="T14" fmla="*/ 85 w 578"/>
                <a:gd name="T15" fmla="*/ 340 h 344"/>
                <a:gd name="T16" fmla="*/ 78 w 578"/>
                <a:gd name="T17" fmla="*/ 337 h 344"/>
                <a:gd name="T18" fmla="*/ 71 w 578"/>
                <a:gd name="T19" fmla="*/ 333 h 344"/>
                <a:gd name="T20" fmla="*/ 64 w 578"/>
                <a:gd name="T21" fmla="*/ 328 h 344"/>
                <a:gd name="T22" fmla="*/ 57 w 578"/>
                <a:gd name="T23" fmla="*/ 323 h 344"/>
                <a:gd name="T24" fmla="*/ 52 w 578"/>
                <a:gd name="T25" fmla="*/ 318 h 344"/>
                <a:gd name="T26" fmla="*/ 46 w 578"/>
                <a:gd name="T27" fmla="*/ 311 h 344"/>
                <a:gd name="T28" fmla="*/ 42 w 578"/>
                <a:gd name="T29" fmla="*/ 304 h 344"/>
                <a:gd name="T30" fmla="*/ 37 w 578"/>
                <a:gd name="T31" fmla="*/ 297 h 344"/>
                <a:gd name="T32" fmla="*/ 34 w 578"/>
                <a:gd name="T33" fmla="*/ 289 h 344"/>
                <a:gd name="T34" fmla="*/ 0 w 578"/>
                <a:gd name="T35" fmla="*/ 197 h 344"/>
                <a:gd name="T36" fmla="*/ 539 w 578"/>
                <a:gd name="T37" fmla="*/ 0 h 344"/>
                <a:gd name="T38" fmla="*/ 573 w 578"/>
                <a:gd name="T39" fmla="*/ 93 h 344"/>
                <a:gd name="T40" fmla="*/ 577 w 578"/>
                <a:gd name="T41" fmla="*/ 109 h 344"/>
                <a:gd name="T42" fmla="*/ 578 w 578"/>
                <a:gd name="T43" fmla="*/ 125 h 344"/>
                <a:gd name="T44" fmla="*/ 576 w 578"/>
                <a:gd name="T45" fmla="*/ 142 h 344"/>
                <a:gd name="T46" fmla="*/ 570 w 578"/>
                <a:gd name="T47" fmla="*/ 158 h 344"/>
                <a:gd name="T48" fmla="*/ 566 w 578"/>
                <a:gd name="T49" fmla="*/ 165 h 344"/>
                <a:gd name="T50" fmla="*/ 561 w 578"/>
                <a:gd name="T51" fmla="*/ 172 h 344"/>
                <a:gd name="T52" fmla="*/ 556 w 578"/>
                <a:gd name="T53" fmla="*/ 179 h 344"/>
                <a:gd name="T54" fmla="*/ 551 w 578"/>
                <a:gd name="T55" fmla="*/ 184 h 344"/>
                <a:gd name="T56" fmla="*/ 544 w 578"/>
                <a:gd name="T57" fmla="*/ 190 h 344"/>
                <a:gd name="T58" fmla="*/ 537 w 578"/>
                <a:gd name="T59" fmla="*/ 194 h 344"/>
                <a:gd name="T60" fmla="*/ 530 w 578"/>
                <a:gd name="T61" fmla="*/ 198 h 344"/>
                <a:gd name="T62" fmla="*/ 522 w 578"/>
                <a:gd name="T63" fmla="*/ 201 h 344"/>
                <a:gd name="T64" fmla="*/ 142 w 578"/>
                <a:gd name="T65" fmla="*/ 340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8" h="344">
                  <a:moveTo>
                    <a:pt x="142" y="340"/>
                  </a:moveTo>
                  <a:lnTo>
                    <a:pt x="134" y="342"/>
                  </a:lnTo>
                  <a:lnTo>
                    <a:pt x="126" y="344"/>
                  </a:lnTo>
                  <a:lnTo>
                    <a:pt x="117" y="344"/>
                  </a:lnTo>
                  <a:lnTo>
                    <a:pt x="110" y="344"/>
                  </a:lnTo>
                  <a:lnTo>
                    <a:pt x="101" y="344"/>
                  </a:lnTo>
                  <a:lnTo>
                    <a:pt x="93" y="342"/>
                  </a:lnTo>
                  <a:lnTo>
                    <a:pt x="85" y="340"/>
                  </a:lnTo>
                  <a:lnTo>
                    <a:pt x="78" y="337"/>
                  </a:lnTo>
                  <a:lnTo>
                    <a:pt x="71" y="333"/>
                  </a:lnTo>
                  <a:lnTo>
                    <a:pt x="64" y="328"/>
                  </a:lnTo>
                  <a:lnTo>
                    <a:pt x="57" y="323"/>
                  </a:lnTo>
                  <a:lnTo>
                    <a:pt x="52" y="318"/>
                  </a:lnTo>
                  <a:lnTo>
                    <a:pt x="46" y="311"/>
                  </a:lnTo>
                  <a:lnTo>
                    <a:pt x="42" y="304"/>
                  </a:lnTo>
                  <a:lnTo>
                    <a:pt x="37" y="297"/>
                  </a:lnTo>
                  <a:lnTo>
                    <a:pt x="34" y="289"/>
                  </a:lnTo>
                  <a:lnTo>
                    <a:pt x="0" y="197"/>
                  </a:lnTo>
                  <a:lnTo>
                    <a:pt x="539" y="0"/>
                  </a:lnTo>
                  <a:lnTo>
                    <a:pt x="573" y="93"/>
                  </a:lnTo>
                  <a:lnTo>
                    <a:pt x="577" y="109"/>
                  </a:lnTo>
                  <a:lnTo>
                    <a:pt x="578" y="125"/>
                  </a:lnTo>
                  <a:lnTo>
                    <a:pt x="576" y="142"/>
                  </a:lnTo>
                  <a:lnTo>
                    <a:pt x="570" y="158"/>
                  </a:lnTo>
                  <a:lnTo>
                    <a:pt x="566" y="165"/>
                  </a:lnTo>
                  <a:lnTo>
                    <a:pt x="561" y="172"/>
                  </a:lnTo>
                  <a:lnTo>
                    <a:pt x="556" y="179"/>
                  </a:lnTo>
                  <a:lnTo>
                    <a:pt x="551" y="184"/>
                  </a:lnTo>
                  <a:lnTo>
                    <a:pt x="544" y="190"/>
                  </a:lnTo>
                  <a:lnTo>
                    <a:pt x="537" y="194"/>
                  </a:lnTo>
                  <a:lnTo>
                    <a:pt x="530" y="198"/>
                  </a:lnTo>
                  <a:lnTo>
                    <a:pt x="522" y="201"/>
                  </a:lnTo>
                  <a:lnTo>
                    <a:pt x="142" y="340"/>
                  </a:lnTo>
                  <a:close/>
                </a:path>
              </a:pathLst>
            </a:custGeom>
            <a:solidFill>
              <a:srgbClr val="007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grpSp>
      <p:sp>
        <p:nvSpPr>
          <p:cNvPr id="8206" name="TextBox 51"/>
          <p:cNvSpPr txBox="1">
            <a:spLocks noChangeArrowheads="1"/>
          </p:cNvSpPr>
          <p:nvPr userDrawn="1"/>
        </p:nvSpPr>
        <p:spPr bwMode="auto">
          <a:xfrm rot="-1172375">
            <a:off x="346075" y="411163"/>
            <a:ext cx="1246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defRPr/>
            </a:pPr>
            <a:r>
              <a:rPr lang="en-US" sz="1100" smtClean="0">
                <a:solidFill>
                  <a:srgbClr val="000000"/>
                </a:solidFill>
                <a:latin typeface="Trajan Pro" pitchFamily="18" charset="0"/>
              </a:rPr>
              <a:t>Credit Card</a:t>
            </a:r>
          </a:p>
        </p:txBody>
      </p:sp>
    </p:spTree>
    <p:extLst>
      <p:ext uri="{BB962C8B-B14F-4D97-AF65-F5344CB8AC3E}">
        <p14:creationId xmlns:p14="http://schemas.microsoft.com/office/powerpoint/2010/main" val="3834782654"/>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ctr" rtl="0" eaLnBrk="0" fontAlgn="base" hangingPunct="0">
        <a:spcBef>
          <a:spcPct val="0"/>
        </a:spcBef>
        <a:spcAft>
          <a:spcPct val="0"/>
        </a:spcAft>
        <a:defRPr sz="4400" kern="1200">
          <a:solidFill>
            <a:schemeClr val="tx1"/>
          </a:solidFill>
          <a:latin typeface="Copperplate Gothic Light" pitchFamily="34" charset="0"/>
          <a:ea typeface="+mj-ea"/>
          <a:cs typeface="+mj-cs"/>
        </a:defRPr>
      </a:lvl1pPr>
      <a:lvl2pPr algn="ctr" rtl="0" eaLnBrk="0" fontAlgn="base" hangingPunct="0">
        <a:spcBef>
          <a:spcPct val="0"/>
        </a:spcBef>
        <a:spcAft>
          <a:spcPct val="0"/>
        </a:spcAft>
        <a:defRPr sz="4400">
          <a:solidFill>
            <a:schemeClr val="tx1"/>
          </a:solidFill>
          <a:latin typeface="Copperplate Gothic Light" pitchFamily="34" charset="0"/>
        </a:defRPr>
      </a:lvl2pPr>
      <a:lvl3pPr algn="ctr" rtl="0" eaLnBrk="0" fontAlgn="base" hangingPunct="0">
        <a:spcBef>
          <a:spcPct val="0"/>
        </a:spcBef>
        <a:spcAft>
          <a:spcPct val="0"/>
        </a:spcAft>
        <a:defRPr sz="4400">
          <a:solidFill>
            <a:schemeClr val="tx1"/>
          </a:solidFill>
          <a:latin typeface="Copperplate Gothic Light" pitchFamily="34" charset="0"/>
        </a:defRPr>
      </a:lvl3pPr>
      <a:lvl4pPr algn="ctr" rtl="0" eaLnBrk="0" fontAlgn="base" hangingPunct="0">
        <a:spcBef>
          <a:spcPct val="0"/>
        </a:spcBef>
        <a:spcAft>
          <a:spcPct val="0"/>
        </a:spcAft>
        <a:defRPr sz="4400">
          <a:solidFill>
            <a:schemeClr val="tx1"/>
          </a:solidFill>
          <a:latin typeface="Copperplate Gothic Light" pitchFamily="34" charset="0"/>
        </a:defRPr>
      </a:lvl4pPr>
      <a:lvl5pPr algn="ctr" rtl="0" eaLnBrk="0" fontAlgn="base" hangingPunct="0">
        <a:spcBef>
          <a:spcPct val="0"/>
        </a:spcBef>
        <a:spcAft>
          <a:spcPct val="0"/>
        </a:spcAft>
        <a:defRPr sz="4400">
          <a:solidFill>
            <a:schemeClr val="tx1"/>
          </a:solidFill>
          <a:latin typeface="Copperplate Gothic Light" pitchFamily="34" charset="0"/>
        </a:defRPr>
      </a:lvl5pPr>
      <a:lvl6pPr marL="457200" algn="ctr" rtl="0" fontAlgn="base">
        <a:spcBef>
          <a:spcPct val="0"/>
        </a:spcBef>
        <a:spcAft>
          <a:spcPct val="0"/>
        </a:spcAft>
        <a:defRPr sz="4400">
          <a:solidFill>
            <a:schemeClr val="tx1"/>
          </a:solidFill>
          <a:latin typeface="Copperplate Gothic Light" pitchFamily="34" charset="0"/>
        </a:defRPr>
      </a:lvl6pPr>
      <a:lvl7pPr marL="914400" algn="ctr" rtl="0" fontAlgn="base">
        <a:spcBef>
          <a:spcPct val="0"/>
        </a:spcBef>
        <a:spcAft>
          <a:spcPct val="0"/>
        </a:spcAft>
        <a:defRPr sz="4400">
          <a:solidFill>
            <a:schemeClr val="tx1"/>
          </a:solidFill>
          <a:latin typeface="Copperplate Gothic Light" pitchFamily="34" charset="0"/>
        </a:defRPr>
      </a:lvl7pPr>
      <a:lvl8pPr marL="1371600" algn="ctr" rtl="0" fontAlgn="base">
        <a:spcBef>
          <a:spcPct val="0"/>
        </a:spcBef>
        <a:spcAft>
          <a:spcPct val="0"/>
        </a:spcAft>
        <a:defRPr sz="4400">
          <a:solidFill>
            <a:schemeClr val="tx1"/>
          </a:solidFill>
          <a:latin typeface="Copperplate Gothic Light" pitchFamily="34" charset="0"/>
        </a:defRPr>
      </a:lvl8pPr>
      <a:lvl9pPr marL="1828800" algn="ctr" rtl="0" fontAlgn="base">
        <a:spcBef>
          <a:spcPct val="0"/>
        </a:spcBef>
        <a:spcAft>
          <a:spcPct val="0"/>
        </a:spcAft>
        <a:defRPr sz="4400">
          <a:solidFill>
            <a:schemeClr val="tx1"/>
          </a:solidFill>
          <a:latin typeface="Copperplate Gothic Light"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Centaur" pitchFamily="18"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Centaur" pitchFamily="18"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entaur" pitchFamily="18"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entaur"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entaur"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UA FEFE PowerPoint3.jpg"/>
          <p:cNvPicPr>
            <a:picLocks noChangeAspect="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76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A85C5C9-6B5F-4046-9F69-F6411F25A6EF}" type="datetimeFigureOut">
              <a:rPr lang="en-US">
                <a:solidFill>
                  <a:prstClr val="black">
                    <a:tint val="75000"/>
                  </a:prstClr>
                </a:solidFill>
              </a:rPr>
              <a:pPr>
                <a:defRPr/>
              </a:pPr>
              <a:t>10/11/2010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7ADB7B-764D-4B34-9133-F886006D61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9641472"/>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Lst>
  <p:timing>
    <p:tnLst>
      <p:par>
        <p:cTn id="1" dur="indefinite" restart="never" nodeType="tmRoot"/>
      </p:par>
    </p:tnLst>
  </p:timing>
  <p:txStyles>
    <p:titleStyle>
      <a:lvl1pPr algn="l" rtl="0" eaLnBrk="0" fontAlgn="base" hangingPunct="0">
        <a:spcBef>
          <a:spcPct val="0"/>
        </a:spcBef>
        <a:spcAft>
          <a:spcPct val="0"/>
        </a:spcAft>
        <a:defRPr sz="4400" b="1" kern="1200" cap="small">
          <a:solidFill>
            <a:schemeClr val="bg1"/>
          </a:solidFill>
          <a:latin typeface="+mn-lt"/>
          <a:ea typeface="+mj-ea"/>
          <a:cs typeface="+mj-cs"/>
        </a:defRPr>
      </a:lvl1pPr>
      <a:lvl2pPr algn="l" rtl="0" eaLnBrk="0" fontAlgn="base" hangingPunct="0">
        <a:spcBef>
          <a:spcPct val="0"/>
        </a:spcBef>
        <a:spcAft>
          <a:spcPct val="0"/>
        </a:spcAft>
        <a:defRPr sz="4400" b="1">
          <a:solidFill>
            <a:schemeClr val="bg1"/>
          </a:solidFill>
          <a:latin typeface="Adobe Jenson Pro" pitchFamily="18" charset="0"/>
        </a:defRPr>
      </a:lvl2pPr>
      <a:lvl3pPr algn="l" rtl="0" eaLnBrk="0" fontAlgn="base" hangingPunct="0">
        <a:spcBef>
          <a:spcPct val="0"/>
        </a:spcBef>
        <a:spcAft>
          <a:spcPct val="0"/>
        </a:spcAft>
        <a:defRPr sz="4400" b="1">
          <a:solidFill>
            <a:schemeClr val="bg1"/>
          </a:solidFill>
          <a:latin typeface="Adobe Jenson Pro" pitchFamily="18" charset="0"/>
        </a:defRPr>
      </a:lvl3pPr>
      <a:lvl4pPr algn="l" rtl="0" eaLnBrk="0" fontAlgn="base" hangingPunct="0">
        <a:spcBef>
          <a:spcPct val="0"/>
        </a:spcBef>
        <a:spcAft>
          <a:spcPct val="0"/>
        </a:spcAft>
        <a:defRPr sz="4400" b="1">
          <a:solidFill>
            <a:schemeClr val="bg1"/>
          </a:solidFill>
          <a:latin typeface="Adobe Jenson Pro" pitchFamily="18" charset="0"/>
        </a:defRPr>
      </a:lvl4pPr>
      <a:lvl5pPr algn="l" rtl="0" eaLnBrk="0" fontAlgn="base" hangingPunct="0">
        <a:spcBef>
          <a:spcPct val="0"/>
        </a:spcBef>
        <a:spcAft>
          <a:spcPct val="0"/>
        </a:spcAft>
        <a:defRPr sz="4400" b="1">
          <a:solidFill>
            <a:schemeClr val="bg1"/>
          </a:solidFill>
          <a:latin typeface="Adobe Jenson Pro" pitchFamily="18" charset="0"/>
        </a:defRPr>
      </a:lvl5pPr>
      <a:lvl6pPr marL="457200" algn="l" rtl="0" fontAlgn="base">
        <a:spcBef>
          <a:spcPct val="0"/>
        </a:spcBef>
        <a:spcAft>
          <a:spcPct val="0"/>
        </a:spcAft>
        <a:defRPr sz="4400" b="1">
          <a:solidFill>
            <a:schemeClr val="bg1"/>
          </a:solidFill>
          <a:latin typeface="Adobe Jenson Pro" pitchFamily="18" charset="0"/>
        </a:defRPr>
      </a:lvl6pPr>
      <a:lvl7pPr marL="914400" algn="l" rtl="0" fontAlgn="base">
        <a:spcBef>
          <a:spcPct val="0"/>
        </a:spcBef>
        <a:spcAft>
          <a:spcPct val="0"/>
        </a:spcAft>
        <a:defRPr sz="4400" b="1">
          <a:solidFill>
            <a:schemeClr val="bg1"/>
          </a:solidFill>
          <a:latin typeface="Adobe Jenson Pro" pitchFamily="18" charset="0"/>
        </a:defRPr>
      </a:lvl7pPr>
      <a:lvl8pPr marL="1371600" algn="l" rtl="0" fontAlgn="base">
        <a:spcBef>
          <a:spcPct val="0"/>
        </a:spcBef>
        <a:spcAft>
          <a:spcPct val="0"/>
        </a:spcAft>
        <a:defRPr sz="4400" b="1">
          <a:solidFill>
            <a:schemeClr val="bg1"/>
          </a:solidFill>
          <a:latin typeface="Adobe Jenson Pro" pitchFamily="18" charset="0"/>
        </a:defRPr>
      </a:lvl8pPr>
      <a:lvl9pPr marL="1828800" algn="l" rtl="0" fontAlgn="base">
        <a:spcBef>
          <a:spcPct val="0"/>
        </a:spcBef>
        <a:spcAft>
          <a:spcPct val="0"/>
        </a:spcAft>
        <a:defRPr sz="4400" b="1">
          <a:solidFill>
            <a:schemeClr val="bg1"/>
          </a:solidFill>
          <a:latin typeface="Adobe Jenson Pro"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C16C4DE-7FF0-494B-AA98-DEA652C273F1}" type="datetimeFigureOut">
              <a:rPr lang="en-US" smtClean="0">
                <a:solidFill>
                  <a:prstClr val="white"/>
                </a:solidFill>
              </a:rPr>
              <a:pPr/>
              <a:t>10/11/2010</a:t>
            </a:fld>
            <a:endParaRPr lang="en-US">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10" name="Rectangle 9"/>
          <p:cNvSpPr>
            <a:spLocks noGrp="1" noChangeArrowheads="1"/>
          </p:cNvSpPr>
          <p:nvPr userDrawn="1"/>
        </p:nvSpPr>
        <p:spPr>
          <a:xfrm>
            <a:off x="7010400" y="6473825"/>
            <a:ext cx="2133600" cy="384175"/>
          </a:xfrm>
          <a:prstGeom prst="rect">
            <a:avLst/>
          </a:prstGeom>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a:lstStyle>
          <a:p>
            <a:pPr algn="r">
              <a:defRPr/>
            </a:pPr>
            <a:fld id="{2A8B3955-B729-4537-B79E-4EFFA23B7521}" type="slidenum">
              <a:rPr lang="en-US" sz="1200" smtClean="0">
                <a:solidFill>
                  <a:prstClr val="white"/>
                </a:solidFill>
              </a:rPr>
              <a:pPr algn="r">
                <a:defRPr/>
              </a:pPr>
              <a:t>‹#›</a:t>
            </a:fld>
            <a:endParaRPr lang="en-US" dirty="0">
              <a:solidFill>
                <a:prstClr val="white"/>
              </a:solidFill>
            </a:endParaRPr>
          </a:p>
        </p:txBody>
      </p:sp>
    </p:spTree>
    <p:extLst>
      <p:ext uri="{BB962C8B-B14F-4D97-AF65-F5344CB8AC3E}">
        <p14:creationId xmlns:p14="http://schemas.microsoft.com/office/powerpoint/2010/main" val="484469877"/>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txStyles>
    <p:titleStyle>
      <a:lvl1pPr marL="484632" algn="l" rtl="0" eaLnBrk="1" latinLnBrk="0" hangingPunct="1">
        <a:spcBef>
          <a:spcPct val="0"/>
        </a:spcBef>
        <a:buNone/>
        <a:defRPr kumimoji="0" sz="4200" kern="1200" cap="small" baseline="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Calibri" pitchFamily="34" charset="0"/>
          <a:ea typeface="+mj-ea"/>
          <a:cs typeface="Calibri" pitchFamily="34" charset="0"/>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Calibri" pitchFamily="34" charset="0"/>
          <a:ea typeface="+mn-ea"/>
          <a:cs typeface="Calibri" pitchFamily="34" charset="0"/>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Calibri" pitchFamily="34" charset="0"/>
          <a:ea typeface="+mn-ea"/>
          <a:cs typeface="Calibri" pitchFamily="34" charset="0"/>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Calibri" pitchFamily="34" charset="0"/>
          <a:ea typeface="+mn-ea"/>
          <a:cs typeface="Calibri" pitchFamily="34" charset="0"/>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Calibri" pitchFamily="34" charset="0"/>
          <a:ea typeface="+mn-ea"/>
          <a:cs typeface="Calibri" pitchFamily="34" charset="0"/>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Calibri" pitchFamily="34" charset="0"/>
          <a:ea typeface="+mn-ea"/>
          <a:cs typeface="Calibri" pitchFamily="34" charset="0"/>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57400" y="274638"/>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057400" y="1600200"/>
            <a:ext cx="6629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userDrawn="1"/>
        </p:nvSpPr>
        <p:spPr>
          <a:xfrm>
            <a:off x="914400" y="6248400"/>
            <a:ext cx="7010400" cy="338138"/>
          </a:xfrm>
          <a:prstGeom prst="rect">
            <a:avLst/>
          </a:prstGeom>
        </p:spPr>
        <p:txBody>
          <a:bodyPr>
            <a:spAutoFit/>
          </a:bodyPr>
          <a:lstStyle/>
          <a:p>
            <a:pPr algn="ctr" eaLnBrk="0" hangingPunct="0">
              <a:defRPr/>
            </a:pPr>
            <a:r>
              <a:rPr lang="en-US" sz="800" dirty="0">
                <a:solidFill>
                  <a:prstClr val="black"/>
                </a:solidFill>
                <a:latin typeface="Centaur" pitchFamily="18" charset="0"/>
              </a:rPr>
              <a:t>© Family Economics &amp; Financial Education – </a:t>
            </a:r>
            <a:r>
              <a:rPr lang="en-US" sz="800" dirty="0" smtClean="0">
                <a:solidFill>
                  <a:prstClr val="black"/>
                </a:solidFill>
                <a:latin typeface="Centaur" pitchFamily="18" charset="0"/>
              </a:rPr>
              <a:t>May 2010 </a:t>
            </a:r>
            <a:r>
              <a:rPr lang="en-US" sz="800" dirty="0">
                <a:solidFill>
                  <a:prstClr val="black"/>
                </a:solidFill>
                <a:latin typeface="Centaur" pitchFamily="18" charset="0"/>
              </a:rPr>
              <a:t>– Savings Unit – Choosing to Save</a:t>
            </a:r>
          </a:p>
          <a:p>
            <a:pPr algn="ctr" eaLnBrk="0" hangingPunct="0">
              <a:defRPr/>
            </a:pPr>
            <a:r>
              <a:rPr lang="en-US" sz="800" dirty="0">
                <a:solidFill>
                  <a:prstClr val="black"/>
                </a:solidFill>
                <a:latin typeface="Centaur" pitchFamily="18" charset="0"/>
              </a:rPr>
              <a:t>Funded by a grant from Take Charge America, Inc. to the Norton School of Family and Consumer Sciences at the University of Arizona</a:t>
            </a:r>
          </a:p>
        </p:txBody>
      </p:sp>
      <p:pic>
        <p:nvPicPr>
          <p:cNvPr id="20484" name="Picture 4" descr="C:\Users\Owner\AppData\Local\Microsoft\Windows\Temporary Internet Files\Content.IE5\HS1524Z4\MCj03392700000[1].wmf"/>
          <p:cNvPicPr>
            <a:picLocks noChangeAspect="1" noChangeArrowheads="1"/>
          </p:cNvPicPr>
          <p:nvPr userDrawn="1"/>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2400" y="380999"/>
            <a:ext cx="1752600" cy="1756133"/>
          </a:xfrm>
          <a:prstGeom prst="rect">
            <a:avLst/>
          </a:prstGeom>
          <a:noFill/>
        </p:spPr>
      </p:pic>
      <p:pic>
        <p:nvPicPr>
          <p:cNvPr id="20485" name="Picture 5" descr="C:\Users\Owner\AppData\Local\Microsoft\Windows\Temporary Internet Files\Content.IE5\IDLCA3ZQ\MCj03392740000[1].wmf"/>
          <p:cNvPicPr>
            <a:picLocks noChangeAspect="1" noChangeArrowheads="1"/>
          </p:cNvPicPr>
          <p:nvPr userDrawn="1"/>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2400" y="4343400"/>
            <a:ext cx="1752600" cy="1756135"/>
          </a:xfrm>
          <a:prstGeom prst="rect">
            <a:avLst/>
          </a:prstGeom>
          <a:noFill/>
        </p:spPr>
      </p:pic>
      <p:pic>
        <p:nvPicPr>
          <p:cNvPr id="20486" name="Picture 6" descr="C:\Users\Owner\AppData\Local\Microsoft\Windows\Temporary Internet Files\Content.IE5\ORN1PCQR\MCj03392720000[1].wmf"/>
          <p:cNvPicPr>
            <a:picLocks noChangeAspect="1" noChangeArrowheads="1"/>
          </p:cNvPicPr>
          <p:nvPr userDrawn="1"/>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2400" y="2362200"/>
            <a:ext cx="1752600" cy="1756135"/>
          </a:xfrm>
          <a:prstGeom prst="rect">
            <a:avLst/>
          </a:prstGeom>
          <a:noFill/>
        </p:spPr>
      </p:pic>
      <p:sp>
        <p:nvSpPr>
          <p:cNvPr id="22" name="Rounded Rectangle 21"/>
          <p:cNvSpPr/>
          <p:nvPr userDrawn="1"/>
        </p:nvSpPr>
        <p:spPr>
          <a:xfrm>
            <a:off x="228600" y="6202363"/>
            <a:ext cx="8534400" cy="46037"/>
          </a:xfrm>
          <a:prstGeom prst="roundRect">
            <a:avLst/>
          </a:prstGeom>
          <a:solidFill>
            <a:schemeClr val="accent6">
              <a:lumMod val="75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grpSp>
        <p:nvGrpSpPr>
          <p:cNvPr id="2" name="Group 16"/>
          <p:cNvGrpSpPr>
            <a:grpSpLocks/>
          </p:cNvGrpSpPr>
          <p:nvPr userDrawn="1"/>
        </p:nvGrpSpPr>
        <p:grpSpPr bwMode="auto">
          <a:xfrm>
            <a:off x="838200" y="6324600"/>
            <a:ext cx="7467600" cy="192088"/>
            <a:chOff x="685800" y="6400800"/>
            <a:chExt cx="8267700" cy="192088"/>
          </a:xfrm>
        </p:grpSpPr>
        <p:pic>
          <p:nvPicPr>
            <p:cNvPr id="13" name="Picture 16" descr="UA-horiz blk"/>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685800" y="6400800"/>
              <a:ext cx="814388" cy="192088"/>
            </a:xfrm>
            <a:prstGeom prst="rect">
              <a:avLst/>
            </a:prstGeom>
            <a:noFill/>
            <a:ln w="9525">
              <a:noFill/>
              <a:miter lim="800000"/>
              <a:headEnd/>
              <a:tailEnd/>
            </a:ln>
          </p:spPr>
        </p:pic>
        <p:pic>
          <p:nvPicPr>
            <p:cNvPr id="14" name="Picture 3" descr="TCA-New-Logo-3-color"/>
            <p:cNvPicPr>
              <a:picLocks noChangeAspect="1" noChangeArrowheads="1"/>
            </p:cNvPicPr>
            <p:nvPr userDrawn="1"/>
          </p:nvPicPr>
          <p:blipFill>
            <a:blip r:embed="rId13" cstate="email">
              <a:grayscl/>
              <a:extLst>
                <a:ext uri="{28A0092B-C50C-407E-A947-70E740481C1C}">
                  <a14:useLocalDpi xmlns:a14="http://schemas.microsoft.com/office/drawing/2010/main"/>
                </a:ext>
              </a:extLst>
            </a:blip>
            <a:srcRect/>
            <a:stretch>
              <a:fillRect/>
            </a:stretch>
          </p:blipFill>
          <p:spPr bwMode="auto">
            <a:xfrm>
              <a:off x="8001000" y="6400800"/>
              <a:ext cx="952500" cy="184150"/>
            </a:xfrm>
            <a:prstGeom prst="rect">
              <a:avLst/>
            </a:prstGeom>
            <a:noFill/>
            <a:ln w="9525">
              <a:noFill/>
              <a:miter lim="800000"/>
              <a:headEnd/>
              <a:tailEnd/>
            </a:ln>
          </p:spPr>
        </p:pic>
      </p:grpSp>
      <p:sp>
        <p:nvSpPr>
          <p:cNvPr id="15" name="Rectangle 14"/>
          <p:cNvSpPr>
            <a:spLocks noGrp="1" noChangeArrowheads="1"/>
          </p:cNvSpPr>
          <p:nvPr userDrawn="1"/>
        </p:nvSpPr>
        <p:spPr>
          <a:xfrm>
            <a:off x="7010400" y="6473825"/>
            <a:ext cx="2133600" cy="384175"/>
          </a:xfrm>
          <a:prstGeom prst="rect">
            <a:avLst/>
          </a:prstGeom>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a:lstStyle>
          <a:p>
            <a:pPr algn="r">
              <a:defRPr/>
            </a:pPr>
            <a:fld id="{2A8B3955-B729-4537-B79E-4EFFA23B7521}" type="slidenum">
              <a:rPr lang="en-US" sz="1200" smtClean="0">
                <a:solidFill>
                  <a:prstClr val="black"/>
                </a:solidFill>
              </a:rPr>
              <a:pPr algn="r">
                <a:defRPr/>
              </a:pPr>
              <a:t>‹#›</a:t>
            </a:fld>
            <a:endParaRPr lang="en-US" dirty="0">
              <a:solidFill>
                <a:prstClr val="black"/>
              </a:solidFill>
            </a:endParaRPr>
          </a:p>
        </p:txBody>
      </p:sp>
    </p:spTree>
    <p:extLst>
      <p:ext uri="{BB962C8B-B14F-4D97-AF65-F5344CB8AC3E}">
        <p14:creationId xmlns:p14="http://schemas.microsoft.com/office/powerpoint/2010/main" val="207285733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Lst>
  <p:timing>
    <p:tnLst>
      <p:par>
        <p:cTn id="1" dur="indefinite" restart="never" nodeType="tmRoot"/>
      </p:par>
    </p:tnLst>
  </p:timing>
  <p:hf hdr="0" ftr="0" dt="0"/>
  <p:txStyles>
    <p:titleStyle>
      <a:lvl1pPr algn="ctr" rtl="0" fontAlgn="base">
        <a:spcBef>
          <a:spcPct val="0"/>
        </a:spcBef>
        <a:spcAft>
          <a:spcPct val="0"/>
        </a:spcAft>
        <a:defRPr sz="4400" kern="1200" cap="small" baseline="0">
          <a:solidFill>
            <a:schemeClr val="tx1"/>
          </a:solidFill>
          <a:latin typeface="Calibri" pitchFamily="34" charset="0"/>
          <a:ea typeface="+mj-ea"/>
          <a:cs typeface="Calibri" pitchFamily="34" charset="0"/>
        </a:defRPr>
      </a:lvl1pPr>
      <a:lvl2pPr algn="ctr" rtl="0" fontAlgn="base">
        <a:spcBef>
          <a:spcPct val="0"/>
        </a:spcBef>
        <a:spcAft>
          <a:spcPct val="0"/>
        </a:spcAft>
        <a:defRPr sz="4400">
          <a:solidFill>
            <a:schemeClr val="tx1"/>
          </a:solidFill>
          <a:latin typeface="Copperplate Gothic Light" pitchFamily="34" charset="0"/>
        </a:defRPr>
      </a:lvl2pPr>
      <a:lvl3pPr algn="ctr" rtl="0" fontAlgn="base">
        <a:spcBef>
          <a:spcPct val="0"/>
        </a:spcBef>
        <a:spcAft>
          <a:spcPct val="0"/>
        </a:spcAft>
        <a:defRPr sz="4400">
          <a:solidFill>
            <a:schemeClr val="tx1"/>
          </a:solidFill>
          <a:latin typeface="Copperplate Gothic Light" pitchFamily="34" charset="0"/>
        </a:defRPr>
      </a:lvl3pPr>
      <a:lvl4pPr algn="ctr" rtl="0" fontAlgn="base">
        <a:spcBef>
          <a:spcPct val="0"/>
        </a:spcBef>
        <a:spcAft>
          <a:spcPct val="0"/>
        </a:spcAft>
        <a:defRPr sz="4400">
          <a:solidFill>
            <a:schemeClr val="tx1"/>
          </a:solidFill>
          <a:latin typeface="Copperplate Gothic Light" pitchFamily="34" charset="0"/>
        </a:defRPr>
      </a:lvl4pPr>
      <a:lvl5pPr algn="ctr" rtl="0" fontAlgn="base">
        <a:spcBef>
          <a:spcPct val="0"/>
        </a:spcBef>
        <a:spcAft>
          <a:spcPct val="0"/>
        </a:spcAft>
        <a:defRPr sz="4400">
          <a:solidFill>
            <a:schemeClr val="tx1"/>
          </a:solidFill>
          <a:latin typeface="Copperplate Gothic Light" pitchFamily="34" charset="0"/>
        </a:defRPr>
      </a:lvl5pPr>
      <a:lvl6pPr marL="457200" algn="ctr" rtl="0" fontAlgn="base">
        <a:spcBef>
          <a:spcPct val="0"/>
        </a:spcBef>
        <a:spcAft>
          <a:spcPct val="0"/>
        </a:spcAft>
        <a:defRPr sz="4400">
          <a:solidFill>
            <a:schemeClr val="tx1"/>
          </a:solidFill>
          <a:latin typeface="Copperplate Gothic Light" pitchFamily="34" charset="0"/>
        </a:defRPr>
      </a:lvl6pPr>
      <a:lvl7pPr marL="914400" algn="ctr" rtl="0" fontAlgn="base">
        <a:spcBef>
          <a:spcPct val="0"/>
        </a:spcBef>
        <a:spcAft>
          <a:spcPct val="0"/>
        </a:spcAft>
        <a:defRPr sz="4400">
          <a:solidFill>
            <a:schemeClr val="tx1"/>
          </a:solidFill>
          <a:latin typeface="Copperplate Gothic Light" pitchFamily="34" charset="0"/>
        </a:defRPr>
      </a:lvl7pPr>
      <a:lvl8pPr marL="1371600" algn="ctr" rtl="0" fontAlgn="base">
        <a:spcBef>
          <a:spcPct val="0"/>
        </a:spcBef>
        <a:spcAft>
          <a:spcPct val="0"/>
        </a:spcAft>
        <a:defRPr sz="4400">
          <a:solidFill>
            <a:schemeClr val="tx1"/>
          </a:solidFill>
          <a:latin typeface="Copperplate Gothic Light" pitchFamily="34" charset="0"/>
        </a:defRPr>
      </a:lvl8pPr>
      <a:lvl9pPr marL="1828800" algn="ctr" rtl="0" fontAlgn="base">
        <a:spcBef>
          <a:spcPct val="0"/>
        </a:spcBef>
        <a:spcAft>
          <a:spcPct val="0"/>
        </a:spcAft>
        <a:defRPr sz="4400">
          <a:solidFill>
            <a:schemeClr val="tx1"/>
          </a:solidFill>
          <a:latin typeface="Copperplate Gothic Light" pitchFamily="34" charset="0"/>
        </a:defRPr>
      </a:lvl9pPr>
    </p:titleStyle>
    <p:bodyStyle>
      <a:lvl1pPr marL="342900" indent="-342900" algn="l" rtl="0" fontAlgn="base">
        <a:spcBef>
          <a:spcPct val="20000"/>
        </a:spcBef>
        <a:spcAft>
          <a:spcPct val="0"/>
        </a:spcAft>
        <a:buFont typeface="Arial" charset="0"/>
        <a:buChar char="•"/>
        <a:defRPr sz="3200" kern="1200" baseline="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Font typeface="Arial" charset="0"/>
        <a:buChar char="–"/>
        <a:defRPr sz="2800" kern="1200" baseline="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Font typeface="Arial" charset="0"/>
        <a:buChar char="•"/>
        <a:defRPr sz="2400" kern="1200" baseline="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Font typeface="Arial" charset="0"/>
        <a:buChar char="–"/>
        <a:defRPr sz="2000" kern="1200" baseline="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Font typeface="Arial"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81200" y="304800"/>
            <a:ext cx="640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Master</a:t>
            </a:r>
          </a:p>
        </p:txBody>
      </p:sp>
      <p:sp>
        <p:nvSpPr>
          <p:cNvPr id="1027" name="Rectangle 3"/>
          <p:cNvSpPr>
            <a:spLocks noGrp="1" noChangeArrowheads="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Line 10"/>
          <p:cNvSpPr>
            <a:spLocks noChangeShapeType="1"/>
          </p:cNvSpPr>
          <p:nvPr userDrawn="1"/>
        </p:nvSpPr>
        <p:spPr bwMode="auto">
          <a:xfrm>
            <a:off x="457200" y="6096000"/>
            <a:ext cx="8229600" cy="0"/>
          </a:xfrm>
          <a:prstGeom prst="line">
            <a:avLst/>
          </a:prstGeom>
          <a:noFill/>
          <a:ln w="38100">
            <a:solidFill>
              <a:schemeClr val="accent3"/>
            </a:solidFill>
            <a:round/>
            <a:headEnd/>
            <a:tailEnd/>
          </a:ln>
          <a:effectLst/>
        </p:spPr>
        <p:txBody>
          <a:bodyPr/>
          <a:lstStyle/>
          <a:p>
            <a:pPr algn="ctr">
              <a:defRPr/>
            </a:pPr>
            <a:endParaRPr lang="en-US">
              <a:solidFill>
                <a:srgbClr val="000000"/>
              </a:solidFill>
            </a:endParaRPr>
          </a:p>
        </p:txBody>
      </p:sp>
      <p:sp>
        <p:nvSpPr>
          <p:cNvPr id="1048" name="Line 24"/>
          <p:cNvSpPr>
            <a:spLocks noChangeShapeType="1"/>
          </p:cNvSpPr>
          <p:nvPr userDrawn="1"/>
        </p:nvSpPr>
        <p:spPr bwMode="auto">
          <a:xfrm flipV="1">
            <a:off x="8524875" y="461963"/>
            <a:ext cx="0" cy="1066800"/>
          </a:xfrm>
          <a:prstGeom prst="line">
            <a:avLst/>
          </a:prstGeom>
          <a:noFill/>
          <a:ln w="38100">
            <a:solidFill>
              <a:schemeClr val="accent3"/>
            </a:solidFill>
            <a:round/>
            <a:headEnd/>
            <a:tailEnd/>
          </a:ln>
          <a:effectLst/>
        </p:spPr>
        <p:txBody>
          <a:bodyPr/>
          <a:lstStyle/>
          <a:p>
            <a:pPr algn="ctr">
              <a:defRPr/>
            </a:pPr>
            <a:endParaRPr lang="en-US">
              <a:solidFill>
                <a:srgbClr val="000000"/>
              </a:solidFill>
            </a:endParaRPr>
          </a:p>
        </p:txBody>
      </p:sp>
      <p:sp>
        <p:nvSpPr>
          <p:cNvPr id="1053" name="Text Box 29"/>
          <p:cNvSpPr txBox="1">
            <a:spLocks noChangeArrowheads="1"/>
          </p:cNvSpPr>
          <p:nvPr userDrawn="1"/>
        </p:nvSpPr>
        <p:spPr bwMode="auto">
          <a:xfrm>
            <a:off x="990600" y="6096000"/>
            <a:ext cx="7086600" cy="396875"/>
          </a:xfrm>
          <a:prstGeom prst="rect">
            <a:avLst/>
          </a:prstGeom>
          <a:noFill/>
          <a:ln w="9525">
            <a:noFill/>
            <a:miter lim="800000"/>
            <a:headEnd/>
            <a:tailEnd/>
          </a:ln>
          <a:effectLst/>
        </p:spPr>
        <p:txBody>
          <a:bodyPr>
            <a:spAutoFit/>
          </a:bodyPr>
          <a:lstStyle/>
          <a:p>
            <a:pPr algn="ctr">
              <a:defRPr/>
            </a:pPr>
            <a:r>
              <a:rPr lang="en-US" sz="1000" dirty="0">
                <a:solidFill>
                  <a:srgbClr val="000000"/>
                </a:solidFill>
                <a:cs typeface="Times New Roman" pitchFamily="18" charset="0"/>
              </a:rPr>
              <a:t>© Family Economics &amp; Financial Education – </a:t>
            </a:r>
            <a:r>
              <a:rPr lang="en-US" sz="1000" dirty="0" smtClean="0">
                <a:solidFill>
                  <a:srgbClr val="000000"/>
                </a:solidFill>
                <a:cs typeface="Times New Roman" pitchFamily="18" charset="0"/>
              </a:rPr>
              <a:t>May 2010 </a:t>
            </a:r>
            <a:r>
              <a:rPr lang="en-US" sz="1000" dirty="0">
                <a:solidFill>
                  <a:srgbClr val="000000"/>
                </a:solidFill>
                <a:cs typeface="Times New Roman" pitchFamily="18" charset="0"/>
              </a:rPr>
              <a:t>– Saving Unit – Savings </a:t>
            </a:r>
            <a:r>
              <a:rPr lang="en-US" sz="1000" dirty="0" smtClean="0">
                <a:solidFill>
                  <a:srgbClr val="000000"/>
                </a:solidFill>
                <a:cs typeface="Times New Roman" pitchFamily="18" charset="0"/>
              </a:rPr>
              <a:t>Tools – Slide </a:t>
            </a:r>
            <a:fld id="{7A60636A-3EFE-485A-8E93-51158B127ADB}" type="slidenum">
              <a:rPr lang="en-US" sz="1000" smtClean="0">
                <a:solidFill>
                  <a:srgbClr val="000000"/>
                </a:solidFill>
                <a:cs typeface="Times New Roman" pitchFamily="18" charset="0"/>
              </a:rPr>
              <a:pPr algn="ctr">
                <a:defRPr/>
              </a:pPr>
              <a:t>‹#›</a:t>
            </a:fld>
            <a:endParaRPr lang="en-US" sz="1000" dirty="0">
              <a:solidFill>
                <a:srgbClr val="000000"/>
              </a:solidFill>
              <a:cs typeface="Times New Roman" pitchFamily="18" charset="0"/>
            </a:endParaRPr>
          </a:p>
          <a:p>
            <a:pPr algn="ctr">
              <a:defRPr/>
            </a:pPr>
            <a:r>
              <a:rPr lang="en-US" sz="1000" dirty="0">
                <a:solidFill>
                  <a:srgbClr val="000000"/>
                </a:solidFill>
                <a:cs typeface="Times New Roman" pitchFamily="18" charset="0"/>
              </a:rPr>
              <a:t>Funded by a grant from Take Charge America, Inc. to the Norton School of Family and Consumer Sciences at the University of Arizona</a:t>
            </a:r>
          </a:p>
        </p:txBody>
      </p:sp>
      <p:grpSp>
        <p:nvGrpSpPr>
          <p:cNvPr id="2" name="Group 4"/>
          <p:cNvGrpSpPr>
            <a:grpSpLocks noChangeAspect="1"/>
          </p:cNvGrpSpPr>
          <p:nvPr userDrawn="1"/>
        </p:nvGrpSpPr>
        <p:grpSpPr bwMode="auto">
          <a:xfrm>
            <a:off x="228600" y="152400"/>
            <a:ext cx="1490663" cy="1530350"/>
            <a:chOff x="144" y="96"/>
            <a:chExt cx="1251" cy="1284"/>
          </a:xfrm>
        </p:grpSpPr>
        <p:sp>
          <p:nvSpPr>
            <p:cNvPr id="3075" name="AutoShape 3"/>
            <p:cNvSpPr>
              <a:spLocks noChangeAspect="1" noChangeArrowheads="1" noTextEdit="1"/>
            </p:cNvSpPr>
            <p:nvPr userDrawn="1"/>
          </p:nvSpPr>
          <p:spPr bwMode="auto">
            <a:xfrm>
              <a:off x="144" y="96"/>
              <a:ext cx="1251" cy="1284"/>
            </a:xfrm>
            <a:prstGeom prst="rect">
              <a:avLst/>
            </a:prstGeom>
            <a:noFill/>
            <a:ln w="9525">
              <a:noFill/>
              <a:miter lim="800000"/>
              <a:headEnd/>
              <a:tailEnd/>
            </a:ln>
          </p:spPr>
          <p:txBody>
            <a:bodyPr/>
            <a:lstStyle/>
            <a:p>
              <a:pPr algn="ctr">
                <a:defRPr/>
              </a:pPr>
              <a:endParaRPr lang="en-US">
                <a:solidFill>
                  <a:srgbClr val="000000"/>
                </a:solidFill>
              </a:endParaRPr>
            </a:p>
          </p:txBody>
        </p:sp>
        <p:sp>
          <p:nvSpPr>
            <p:cNvPr id="3077" name="Freeform 5"/>
            <p:cNvSpPr>
              <a:spLocks/>
            </p:cNvSpPr>
            <p:nvPr userDrawn="1"/>
          </p:nvSpPr>
          <p:spPr bwMode="auto">
            <a:xfrm>
              <a:off x="201" y="199"/>
              <a:ext cx="709" cy="1099"/>
            </a:xfrm>
            <a:custGeom>
              <a:avLst/>
              <a:gdLst/>
              <a:ahLst/>
              <a:cxnLst>
                <a:cxn ang="0">
                  <a:pos x="709" y="0"/>
                </a:cxn>
                <a:cxn ang="0">
                  <a:pos x="3" y="15"/>
                </a:cxn>
                <a:cxn ang="0">
                  <a:pos x="0" y="516"/>
                </a:cxn>
                <a:cxn ang="0">
                  <a:pos x="26" y="1081"/>
                </a:cxn>
                <a:cxn ang="0">
                  <a:pos x="461" y="1100"/>
                </a:cxn>
                <a:cxn ang="0">
                  <a:pos x="501" y="599"/>
                </a:cxn>
                <a:cxn ang="0">
                  <a:pos x="570" y="159"/>
                </a:cxn>
                <a:cxn ang="0">
                  <a:pos x="697" y="138"/>
                </a:cxn>
                <a:cxn ang="0">
                  <a:pos x="709" y="0"/>
                </a:cxn>
                <a:cxn ang="0">
                  <a:pos x="709" y="0"/>
                </a:cxn>
              </a:cxnLst>
              <a:rect l="0" t="0" r="r" b="b"/>
              <a:pathLst>
                <a:path w="709" h="1100">
                  <a:moveTo>
                    <a:pt x="709" y="0"/>
                  </a:moveTo>
                  <a:lnTo>
                    <a:pt x="3" y="15"/>
                  </a:lnTo>
                  <a:lnTo>
                    <a:pt x="0" y="516"/>
                  </a:lnTo>
                  <a:lnTo>
                    <a:pt x="26" y="1081"/>
                  </a:lnTo>
                  <a:lnTo>
                    <a:pt x="461" y="1100"/>
                  </a:lnTo>
                  <a:lnTo>
                    <a:pt x="501" y="599"/>
                  </a:lnTo>
                  <a:lnTo>
                    <a:pt x="570" y="159"/>
                  </a:lnTo>
                  <a:lnTo>
                    <a:pt x="697" y="138"/>
                  </a:lnTo>
                  <a:lnTo>
                    <a:pt x="709" y="0"/>
                  </a:lnTo>
                  <a:lnTo>
                    <a:pt x="709" y="0"/>
                  </a:lnTo>
                  <a:close/>
                </a:path>
              </a:pathLst>
            </a:custGeom>
            <a:solidFill>
              <a:srgbClr val="63B863"/>
            </a:solidFill>
            <a:ln w="9525">
              <a:noFill/>
              <a:round/>
              <a:headEnd/>
              <a:tailEnd/>
            </a:ln>
          </p:spPr>
          <p:txBody>
            <a:bodyPr/>
            <a:lstStyle/>
            <a:p>
              <a:pPr algn="ctr">
                <a:defRPr/>
              </a:pPr>
              <a:endParaRPr lang="en-US">
                <a:solidFill>
                  <a:srgbClr val="000000"/>
                </a:solidFill>
              </a:endParaRPr>
            </a:p>
          </p:txBody>
        </p:sp>
        <p:sp>
          <p:nvSpPr>
            <p:cNvPr id="3078" name="Freeform 6"/>
            <p:cNvSpPr>
              <a:spLocks/>
            </p:cNvSpPr>
            <p:nvPr userDrawn="1"/>
          </p:nvSpPr>
          <p:spPr bwMode="auto">
            <a:xfrm>
              <a:off x="657" y="196"/>
              <a:ext cx="646" cy="915"/>
            </a:xfrm>
            <a:custGeom>
              <a:avLst/>
              <a:gdLst/>
              <a:ahLst/>
              <a:cxnLst>
                <a:cxn ang="0">
                  <a:pos x="281" y="541"/>
                </a:cxn>
                <a:cxn ang="0">
                  <a:pos x="44" y="444"/>
                </a:cxn>
                <a:cxn ang="0">
                  <a:pos x="0" y="315"/>
                </a:cxn>
                <a:cxn ang="0">
                  <a:pos x="20" y="204"/>
                </a:cxn>
                <a:cxn ang="0">
                  <a:pos x="247" y="135"/>
                </a:cxn>
                <a:cxn ang="0">
                  <a:pos x="253" y="0"/>
                </a:cxn>
                <a:cxn ang="0">
                  <a:pos x="638" y="2"/>
                </a:cxn>
                <a:cxn ang="0">
                  <a:pos x="646" y="915"/>
                </a:cxn>
                <a:cxn ang="0">
                  <a:pos x="487" y="676"/>
                </a:cxn>
                <a:cxn ang="0">
                  <a:pos x="356" y="566"/>
                </a:cxn>
                <a:cxn ang="0">
                  <a:pos x="281" y="541"/>
                </a:cxn>
                <a:cxn ang="0">
                  <a:pos x="281" y="541"/>
                </a:cxn>
              </a:cxnLst>
              <a:rect l="0" t="0" r="r" b="b"/>
              <a:pathLst>
                <a:path w="646" h="915">
                  <a:moveTo>
                    <a:pt x="281" y="541"/>
                  </a:moveTo>
                  <a:lnTo>
                    <a:pt x="44" y="444"/>
                  </a:lnTo>
                  <a:lnTo>
                    <a:pt x="0" y="315"/>
                  </a:lnTo>
                  <a:lnTo>
                    <a:pt x="20" y="204"/>
                  </a:lnTo>
                  <a:lnTo>
                    <a:pt x="247" y="135"/>
                  </a:lnTo>
                  <a:lnTo>
                    <a:pt x="253" y="0"/>
                  </a:lnTo>
                  <a:lnTo>
                    <a:pt x="638" y="2"/>
                  </a:lnTo>
                  <a:lnTo>
                    <a:pt x="646" y="915"/>
                  </a:lnTo>
                  <a:lnTo>
                    <a:pt x="487" y="676"/>
                  </a:lnTo>
                  <a:lnTo>
                    <a:pt x="356" y="566"/>
                  </a:lnTo>
                  <a:lnTo>
                    <a:pt x="281" y="541"/>
                  </a:lnTo>
                  <a:lnTo>
                    <a:pt x="281" y="541"/>
                  </a:lnTo>
                  <a:close/>
                </a:path>
              </a:pathLst>
            </a:custGeom>
            <a:solidFill>
              <a:srgbClr val="FFE600"/>
            </a:solidFill>
            <a:ln w="9525">
              <a:noFill/>
              <a:round/>
              <a:headEnd/>
              <a:tailEnd/>
            </a:ln>
          </p:spPr>
          <p:txBody>
            <a:bodyPr/>
            <a:lstStyle/>
            <a:p>
              <a:pPr algn="ctr">
                <a:defRPr/>
              </a:pPr>
              <a:endParaRPr lang="en-US">
                <a:solidFill>
                  <a:srgbClr val="000000"/>
                </a:solidFill>
              </a:endParaRPr>
            </a:p>
          </p:txBody>
        </p:sp>
        <p:sp>
          <p:nvSpPr>
            <p:cNvPr id="3079" name="Freeform 7"/>
            <p:cNvSpPr>
              <a:spLocks/>
            </p:cNvSpPr>
            <p:nvPr userDrawn="1"/>
          </p:nvSpPr>
          <p:spPr bwMode="auto">
            <a:xfrm>
              <a:off x="662" y="853"/>
              <a:ext cx="316" cy="452"/>
            </a:xfrm>
            <a:custGeom>
              <a:avLst/>
              <a:gdLst/>
              <a:ahLst/>
              <a:cxnLst>
                <a:cxn ang="0">
                  <a:pos x="29" y="0"/>
                </a:cxn>
                <a:cxn ang="0">
                  <a:pos x="0" y="452"/>
                </a:cxn>
                <a:cxn ang="0">
                  <a:pos x="127" y="435"/>
                </a:cxn>
                <a:cxn ang="0">
                  <a:pos x="251" y="369"/>
                </a:cxn>
                <a:cxn ang="0">
                  <a:pos x="316" y="296"/>
                </a:cxn>
                <a:cxn ang="0">
                  <a:pos x="316" y="179"/>
                </a:cxn>
                <a:cxn ang="0">
                  <a:pos x="158" y="66"/>
                </a:cxn>
                <a:cxn ang="0">
                  <a:pos x="29" y="0"/>
                </a:cxn>
                <a:cxn ang="0">
                  <a:pos x="29" y="0"/>
                </a:cxn>
              </a:cxnLst>
              <a:rect l="0" t="0" r="r" b="b"/>
              <a:pathLst>
                <a:path w="316" h="452">
                  <a:moveTo>
                    <a:pt x="29" y="0"/>
                  </a:moveTo>
                  <a:lnTo>
                    <a:pt x="0" y="452"/>
                  </a:lnTo>
                  <a:lnTo>
                    <a:pt x="127" y="435"/>
                  </a:lnTo>
                  <a:lnTo>
                    <a:pt x="251" y="369"/>
                  </a:lnTo>
                  <a:lnTo>
                    <a:pt x="316" y="296"/>
                  </a:lnTo>
                  <a:lnTo>
                    <a:pt x="316" y="179"/>
                  </a:lnTo>
                  <a:lnTo>
                    <a:pt x="158" y="66"/>
                  </a:lnTo>
                  <a:lnTo>
                    <a:pt x="29" y="0"/>
                  </a:lnTo>
                  <a:lnTo>
                    <a:pt x="29" y="0"/>
                  </a:lnTo>
                  <a:close/>
                </a:path>
              </a:pathLst>
            </a:custGeom>
            <a:solidFill>
              <a:srgbClr val="FFE600"/>
            </a:solidFill>
            <a:ln w="9525">
              <a:noFill/>
              <a:round/>
              <a:headEnd/>
              <a:tailEnd/>
            </a:ln>
          </p:spPr>
          <p:txBody>
            <a:bodyPr/>
            <a:lstStyle/>
            <a:p>
              <a:pPr algn="ctr">
                <a:defRPr/>
              </a:pPr>
              <a:endParaRPr lang="en-US">
                <a:solidFill>
                  <a:srgbClr val="000000"/>
                </a:solidFill>
              </a:endParaRPr>
            </a:p>
          </p:txBody>
        </p:sp>
        <p:sp>
          <p:nvSpPr>
            <p:cNvPr id="3080" name="Freeform 8"/>
            <p:cNvSpPr>
              <a:spLocks/>
            </p:cNvSpPr>
            <p:nvPr userDrawn="1"/>
          </p:nvSpPr>
          <p:spPr bwMode="auto">
            <a:xfrm>
              <a:off x="372" y="931"/>
              <a:ext cx="181" cy="182"/>
            </a:xfrm>
            <a:custGeom>
              <a:avLst/>
              <a:gdLst/>
              <a:ahLst/>
              <a:cxnLst>
                <a:cxn ang="0">
                  <a:pos x="91" y="183"/>
                </a:cxn>
                <a:cxn ang="0">
                  <a:pos x="109" y="181"/>
                </a:cxn>
                <a:cxn ang="0">
                  <a:pos x="125" y="175"/>
                </a:cxn>
                <a:cxn ang="0">
                  <a:pos x="140" y="166"/>
                </a:cxn>
                <a:cxn ang="0">
                  <a:pos x="154" y="156"/>
                </a:cxn>
                <a:cxn ang="0">
                  <a:pos x="165" y="142"/>
                </a:cxn>
                <a:cxn ang="0">
                  <a:pos x="173" y="126"/>
                </a:cxn>
                <a:cxn ang="0">
                  <a:pos x="179" y="109"/>
                </a:cxn>
                <a:cxn ang="0">
                  <a:pos x="181" y="91"/>
                </a:cxn>
                <a:cxn ang="0">
                  <a:pos x="179" y="73"/>
                </a:cxn>
                <a:cxn ang="0">
                  <a:pos x="173" y="56"/>
                </a:cxn>
                <a:cxn ang="0">
                  <a:pos x="165" y="40"/>
                </a:cxn>
                <a:cxn ang="0">
                  <a:pos x="154" y="27"/>
                </a:cxn>
                <a:cxn ang="0">
                  <a:pos x="140" y="16"/>
                </a:cxn>
                <a:cxn ang="0">
                  <a:pos x="125" y="7"/>
                </a:cxn>
                <a:cxn ang="0">
                  <a:pos x="109" y="2"/>
                </a:cxn>
                <a:cxn ang="0">
                  <a:pos x="91" y="0"/>
                </a:cxn>
                <a:cxn ang="0">
                  <a:pos x="72" y="2"/>
                </a:cxn>
                <a:cxn ang="0">
                  <a:pos x="54" y="7"/>
                </a:cxn>
                <a:cxn ang="0">
                  <a:pos x="39" y="16"/>
                </a:cxn>
                <a:cxn ang="0">
                  <a:pos x="27" y="27"/>
                </a:cxn>
                <a:cxn ang="0">
                  <a:pos x="15" y="40"/>
                </a:cxn>
                <a:cxn ang="0">
                  <a:pos x="7" y="56"/>
                </a:cxn>
                <a:cxn ang="0">
                  <a:pos x="2" y="73"/>
                </a:cxn>
                <a:cxn ang="0">
                  <a:pos x="0" y="91"/>
                </a:cxn>
                <a:cxn ang="0">
                  <a:pos x="2" y="109"/>
                </a:cxn>
                <a:cxn ang="0">
                  <a:pos x="7" y="126"/>
                </a:cxn>
                <a:cxn ang="0">
                  <a:pos x="15" y="142"/>
                </a:cxn>
                <a:cxn ang="0">
                  <a:pos x="27" y="156"/>
                </a:cxn>
                <a:cxn ang="0">
                  <a:pos x="39" y="166"/>
                </a:cxn>
                <a:cxn ang="0">
                  <a:pos x="54" y="175"/>
                </a:cxn>
                <a:cxn ang="0">
                  <a:pos x="72" y="181"/>
                </a:cxn>
                <a:cxn ang="0">
                  <a:pos x="91" y="183"/>
                </a:cxn>
                <a:cxn ang="0">
                  <a:pos x="91" y="183"/>
                </a:cxn>
              </a:cxnLst>
              <a:rect l="0" t="0" r="r" b="b"/>
              <a:pathLst>
                <a:path w="181" h="183">
                  <a:moveTo>
                    <a:pt x="91" y="183"/>
                  </a:moveTo>
                  <a:lnTo>
                    <a:pt x="109" y="181"/>
                  </a:lnTo>
                  <a:lnTo>
                    <a:pt x="125" y="175"/>
                  </a:lnTo>
                  <a:lnTo>
                    <a:pt x="140" y="166"/>
                  </a:lnTo>
                  <a:lnTo>
                    <a:pt x="154" y="156"/>
                  </a:lnTo>
                  <a:lnTo>
                    <a:pt x="165" y="142"/>
                  </a:lnTo>
                  <a:lnTo>
                    <a:pt x="173" y="126"/>
                  </a:lnTo>
                  <a:lnTo>
                    <a:pt x="179" y="109"/>
                  </a:lnTo>
                  <a:lnTo>
                    <a:pt x="181" y="91"/>
                  </a:lnTo>
                  <a:lnTo>
                    <a:pt x="179" y="73"/>
                  </a:lnTo>
                  <a:lnTo>
                    <a:pt x="173" y="56"/>
                  </a:lnTo>
                  <a:lnTo>
                    <a:pt x="165" y="40"/>
                  </a:lnTo>
                  <a:lnTo>
                    <a:pt x="154" y="27"/>
                  </a:lnTo>
                  <a:lnTo>
                    <a:pt x="140" y="16"/>
                  </a:lnTo>
                  <a:lnTo>
                    <a:pt x="125" y="7"/>
                  </a:lnTo>
                  <a:lnTo>
                    <a:pt x="109" y="2"/>
                  </a:lnTo>
                  <a:lnTo>
                    <a:pt x="91" y="0"/>
                  </a:lnTo>
                  <a:lnTo>
                    <a:pt x="72" y="2"/>
                  </a:lnTo>
                  <a:lnTo>
                    <a:pt x="54" y="7"/>
                  </a:lnTo>
                  <a:lnTo>
                    <a:pt x="39" y="16"/>
                  </a:lnTo>
                  <a:lnTo>
                    <a:pt x="27" y="27"/>
                  </a:lnTo>
                  <a:lnTo>
                    <a:pt x="15" y="40"/>
                  </a:lnTo>
                  <a:lnTo>
                    <a:pt x="7" y="56"/>
                  </a:lnTo>
                  <a:lnTo>
                    <a:pt x="2" y="73"/>
                  </a:lnTo>
                  <a:lnTo>
                    <a:pt x="0" y="91"/>
                  </a:lnTo>
                  <a:lnTo>
                    <a:pt x="2" y="109"/>
                  </a:lnTo>
                  <a:lnTo>
                    <a:pt x="7" y="126"/>
                  </a:lnTo>
                  <a:lnTo>
                    <a:pt x="15" y="142"/>
                  </a:lnTo>
                  <a:lnTo>
                    <a:pt x="27" y="156"/>
                  </a:lnTo>
                  <a:lnTo>
                    <a:pt x="39" y="166"/>
                  </a:lnTo>
                  <a:lnTo>
                    <a:pt x="54" y="175"/>
                  </a:lnTo>
                  <a:lnTo>
                    <a:pt x="72" y="181"/>
                  </a:lnTo>
                  <a:lnTo>
                    <a:pt x="91" y="183"/>
                  </a:lnTo>
                  <a:lnTo>
                    <a:pt x="91" y="183"/>
                  </a:lnTo>
                  <a:close/>
                </a:path>
              </a:pathLst>
            </a:custGeom>
            <a:solidFill>
              <a:srgbClr val="5E75FC"/>
            </a:solidFill>
            <a:ln w="9525">
              <a:noFill/>
              <a:round/>
              <a:headEnd/>
              <a:tailEnd/>
            </a:ln>
          </p:spPr>
          <p:txBody>
            <a:bodyPr/>
            <a:lstStyle/>
            <a:p>
              <a:pPr algn="ctr">
                <a:defRPr/>
              </a:pPr>
              <a:endParaRPr lang="en-US">
                <a:solidFill>
                  <a:srgbClr val="000000"/>
                </a:solidFill>
              </a:endParaRPr>
            </a:p>
          </p:txBody>
        </p:sp>
        <p:sp>
          <p:nvSpPr>
            <p:cNvPr id="3081" name="Freeform 9"/>
            <p:cNvSpPr>
              <a:spLocks/>
            </p:cNvSpPr>
            <p:nvPr userDrawn="1"/>
          </p:nvSpPr>
          <p:spPr bwMode="auto">
            <a:xfrm>
              <a:off x="979" y="420"/>
              <a:ext cx="163" cy="161"/>
            </a:xfrm>
            <a:custGeom>
              <a:avLst/>
              <a:gdLst/>
              <a:ahLst/>
              <a:cxnLst>
                <a:cxn ang="0">
                  <a:pos x="82" y="162"/>
                </a:cxn>
                <a:cxn ang="0">
                  <a:pos x="98" y="160"/>
                </a:cxn>
                <a:cxn ang="0">
                  <a:pos x="113" y="156"/>
                </a:cxn>
                <a:cxn ang="0">
                  <a:pos x="127" y="148"/>
                </a:cxn>
                <a:cxn ang="0">
                  <a:pos x="140" y="138"/>
                </a:cxn>
                <a:cxn ang="0">
                  <a:pos x="149" y="126"/>
                </a:cxn>
                <a:cxn ang="0">
                  <a:pos x="157" y="113"/>
                </a:cxn>
                <a:cxn ang="0">
                  <a:pos x="162" y="97"/>
                </a:cxn>
                <a:cxn ang="0">
                  <a:pos x="163" y="80"/>
                </a:cxn>
                <a:cxn ang="0">
                  <a:pos x="162" y="64"/>
                </a:cxn>
                <a:cxn ang="0">
                  <a:pos x="157" y="49"/>
                </a:cxn>
                <a:cxn ang="0">
                  <a:pos x="149" y="35"/>
                </a:cxn>
                <a:cxn ang="0">
                  <a:pos x="140" y="23"/>
                </a:cxn>
                <a:cxn ang="0">
                  <a:pos x="127" y="13"/>
                </a:cxn>
                <a:cxn ang="0">
                  <a:pos x="113" y="6"/>
                </a:cxn>
                <a:cxn ang="0">
                  <a:pos x="98" y="1"/>
                </a:cxn>
                <a:cxn ang="0">
                  <a:pos x="82" y="0"/>
                </a:cxn>
                <a:cxn ang="0">
                  <a:pos x="65" y="1"/>
                </a:cxn>
                <a:cxn ang="0">
                  <a:pos x="50" y="6"/>
                </a:cxn>
                <a:cxn ang="0">
                  <a:pos x="37" y="13"/>
                </a:cxn>
                <a:cxn ang="0">
                  <a:pos x="24" y="23"/>
                </a:cxn>
                <a:cxn ang="0">
                  <a:pos x="14" y="35"/>
                </a:cxn>
                <a:cxn ang="0">
                  <a:pos x="6" y="49"/>
                </a:cxn>
                <a:cxn ang="0">
                  <a:pos x="2" y="64"/>
                </a:cxn>
                <a:cxn ang="0">
                  <a:pos x="0" y="80"/>
                </a:cxn>
                <a:cxn ang="0">
                  <a:pos x="2" y="97"/>
                </a:cxn>
                <a:cxn ang="0">
                  <a:pos x="6" y="113"/>
                </a:cxn>
                <a:cxn ang="0">
                  <a:pos x="14" y="126"/>
                </a:cxn>
                <a:cxn ang="0">
                  <a:pos x="24" y="138"/>
                </a:cxn>
                <a:cxn ang="0">
                  <a:pos x="37" y="148"/>
                </a:cxn>
                <a:cxn ang="0">
                  <a:pos x="50" y="156"/>
                </a:cxn>
                <a:cxn ang="0">
                  <a:pos x="65" y="160"/>
                </a:cxn>
                <a:cxn ang="0">
                  <a:pos x="82" y="162"/>
                </a:cxn>
                <a:cxn ang="0">
                  <a:pos x="82" y="162"/>
                </a:cxn>
              </a:cxnLst>
              <a:rect l="0" t="0" r="r" b="b"/>
              <a:pathLst>
                <a:path w="163" h="162">
                  <a:moveTo>
                    <a:pt x="82" y="162"/>
                  </a:moveTo>
                  <a:lnTo>
                    <a:pt x="98" y="160"/>
                  </a:lnTo>
                  <a:lnTo>
                    <a:pt x="113" y="156"/>
                  </a:lnTo>
                  <a:lnTo>
                    <a:pt x="127" y="148"/>
                  </a:lnTo>
                  <a:lnTo>
                    <a:pt x="140" y="138"/>
                  </a:lnTo>
                  <a:lnTo>
                    <a:pt x="149" y="126"/>
                  </a:lnTo>
                  <a:lnTo>
                    <a:pt x="157" y="113"/>
                  </a:lnTo>
                  <a:lnTo>
                    <a:pt x="162" y="97"/>
                  </a:lnTo>
                  <a:lnTo>
                    <a:pt x="163" y="80"/>
                  </a:lnTo>
                  <a:lnTo>
                    <a:pt x="162" y="64"/>
                  </a:lnTo>
                  <a:lnTo>
                    <a:pt x="157" y="49"/>
                  </a:lnTo>
                  <a:lnTo>
                    <a:pt x="149" y="35"/>
                  </a:lnTo>
                  <a:lnTo>
                    <a:pt x="140" y="23"/>
                  </a:lnTo>
                  <a:lnTo>
                    <a:pt x="127" y="13"/>
                  </a:lnTo>
                  <a:lnTo>
                    <a:pt x="113" y="6"/>
                  </a:lnTo>
                  <a:lnTo>
                    <a:pt x="98" y="1"/>
                  </a:lnTo>
                  <a:lnTo>
                    <a:pt x="82" y="0"/>
                  </a:lnTo>
                  <a:lnTo>
                    <a:pt x="65" y="1"/>
                  </a:lnTo>
                  <a:lnTo>
                    <a:pt x="50" y="6"/>
                  </a:lnTo>
                  <a:lnTo>
                    <a:pt x="37" y="13"/>
                  </a:lnTo>
                  <a:lnTo>
                    <a:pt x="24" y="23"/>
                  </a:lnTo>
                  <a:lnTo>
                    <a:pt x="14" y="35"/>
                  </a:lnTo>
                  <a:lnTo>
                    <a:pt x="6" y="49"/>
                  </a:lnTo>
                  <a:lnTo>
                    <a:pt x="2" y="64"/>
                  </a:lnTo>
                  <a:lnTo>
                    <a:pt x="0" y="80"/>
                  </a:lnTo>
                  <a:lnTo>
                    <a:pt x="2" y="97"/>
                  </a:lnTo>
                  <a:lnTo>
                    <a:pt x="6" y="113"/>
                  </a:lnTo>
                  <a:lnTo>
                    <a:pt x="14" y="126"/>
                  </a:lnTo>
                  <a:lnTo>
                    <a:pt x="24" y="138"/>
                  </a:lnTo>
                  <a:lnTo>
                    <a:pt x="37" y="148"/>
                  </a:lnTo>
                  <a:lnTo>
                    <a:pt x="50" y="156"/>
                  </a:lnTo>
                  <a:lnTo>
                    <a:pt x="65" y="160"/>
                  </a:lnTo>
                  <a:lnTo>
                    <a:pt x="82" y="162"/>
                  </a:lnTo>
                  <a:lnTo>
                    <a:pt x="82" y="162"/>
                  </a:lnTo>
                  <a:close/>
                </a:path>
              </a:pathLst>
            </a:custGeom>
            <a:solidFill>
              <a:srgbClr val="5E75FC"/>
            </a:solidFill>
            <a:ln w="9525">
              <a:noFill/>
              <a:round/>
              <a:headEnd/>
              <a:tailEnd/>
            </a:ln>
          </p:spPr>
          <p:txBody>
            <a:bodyPr/>
            <a:lstStyle/>
            <a:p>
              <a:pPr algn="ctr">
                <a:defRPr/>
              </a:pPr>
              <a:endParaRPr lang="en-US">
                <a:solidFill>
                  <a:srgbClr val="000000"/>
                </a:solidFill>
              </a:endParaRPr>
            </a:p>
          </p:txBody>
        </p:sp>
        <p:sp>
          <p:nvSpPr>
            <p:cNvPr id="3082" name="Freeform 10"/>
            <p:cNvSpPr>
              <a:spLocks/>
            </p:cNvSpPr>
            <p:nvPr userDrawn="1"/>
          </p:nvSpPr>
          <p:spPr bwMode="auto">
            <a:xfrm>
              <a:off x="541" y="418"/>
              <a:ext cx="771" cy="888"/>
            </a:xfrm>
            <a:custGeom>
              <a:avLst/>
              <a:gdLst/>
              <a:ahLst/>
              <a:cxnLst>
                <a:cxn ang="0">
                  <a:pos x="323" y="866"/>
                </a:cxn>
                <a:cxn ang="0">
                  <a:pos x="432" y="727"/>
                </a:cxn>
                <a:cxn ang="0">
                  <a:pos x="414" y="599"/>
                </a:cxn>
                <a:cxn ang="0">
                  <a:pos x="246" y="479"/>
                </a:cxn>
                <a:cxn ang="0">
                  <a:pos x="50" y="348"/>
                </a:cxn>
                <a:cxn ang="0">
                  <a:pos x="0" y="201"/>
                </a:cxn>
                <a:cxn ang="0">
                  <a:pos x="8" y="87"/>
                </a:cxn>
                <a:cxn ang="0">
                  <a:pos x="108" y="0"/>
                </a:cxn>
                <a:cxn ang="0">
                  <a:pos x="117" y="120"/>
                </a:cxn>
                <a:cxn ang="0">
                  <a:pos x="197" y="236"/>
                </a:cxn>
                <a:cxn ang="0">
                  <a:pos x="335" y="302"/>
                </a:cxn>
                <a:cxn ang="0">
                  <a:pos x="539" y="388"/>
                </a:cxn>
                <a:cxn ang="0">
                  <a:pos x="656" y="496"/>
                </a:cxn>
                <a:cxn ang="0">
                  <a:pos x="748" y="653"/>
                </a:cxn>
                <a:cxn ang="0">
                  <a:pos x="771" y="797"/>
                </a:cxn>
                <a:cxn ang="0">
                  <a:pos x="769" y="877"/>
                </a:cxn>
                <a:cxn ang="0">
                  <a:pos x="470" y="889"/>
                </a:cxn>
                <a:cxn ang="0">
                  <a:pos x="323" y="866"/>
                </a:cxn>
                <a:cxn ang="0">
                  <a:pos x="323" y="866"/>
                </a:cxn>
              </a:cxnLst>
              <a:rect l="0" t="0" r="r" b="b"/>
              <a:pathLst>
                <a:path w="771" h="889">
                  <a:moveTo>
                    <a:pt x="323" y="866"/>
                  </a:moveTo>
                  <a:lnTo>
                    <a:pt x="432" y="727"/>
                  </a:lnTo>
                  <a:lnTo>
                    <a:pt x="414" y="599"/>
                  </a:lnTo>
                  <a:lnTo>
                    <a:pt x="246" y="479"/>
                  </a:lnTo>
                  <a:lnTo>
                    <a:pt x="50" y="348"/>
                  </a:lnTo>
                  <a:lnTo>
                    <a:pt x="0" y="201"/>
                  </a:lnTo>
                  <a:lnTo>
                    <a:pt x="8" y="87"/>
                  </a:lnTo>
                  <a:lnTo>
                    <a:pt x="108" y="0"/>
                  </a:lnTo>
                  <a:lnTo>
                    <a:pt x="117" y="120"/>
                  </a:lnTo>
                  <a:lnTo>
                    <a:pt x="197" y="236"/>
                  </a:lnTo>
                  <a:lnTo>
                    <a:pt x="335" y="302"/>
                  </a:lnTo>
                  <a:lnTo>
                    <a:pt x="539" y="388"/>
                  </a:lnTo>
                  <a:lnTo>
                    <a:pt x="656" y="496"/>
                  </a:lnTo>
                  <a:lnTo>
                    <a:pt x="748" y="653"/>
                  </a:lnTo>
                  <a:lnTo>
                    <a:pt x="771" y="797"/>
                  </a:lnTo>
                  <a:lnTo>
                    <a:pt x="769" y="877"/>
                  </a:lnTo>
                  <a:lnTo>
                    <a:pt x="470" y="889"/>
                  </a:lnTo>
                  <a:lnTo>
                    <a:pt x="323" y="866"/>
                  </a:lnTo>
                  <a:lnTo>
                    <a:pt x="323" y="866"/>
                  </a:lnTo>
                  <a:close/>
                </a:path>
              </a:pathLst>
            </a:custGeom>
            <a:solidFill>
              <a:srgbClr val="5E75FC"/>
            </a:solidFill>
            <a:ln w="9525">
              <a:noFill/>
              <a:round/>
              <a:headEnd/>
              <a:tailEnd/>
            </a:ln>
          </p:spPr>
          <p:txBody>
            <a:bodyPr/>
            <a:lstStyle/>
            <a:p>
              <a:pPr algn="ctr">
                <a:defRPr/>
              </a:pPr>
              <a:endParaRPr lang="en-US">
                <a:solidFill>
                  <a:srgbClr val="000000"/>
                </a:solidFill>
              </a:endParaRPr>
            </a:p>
          </p:txBody>
        </p:sp>
        <p:sp>
          <p:nvSpPr>
            <p:cNvPr id="3083" name="Freeform 11"/>
            <p:cNvSpPr>
              <a:spLocks/>
            </p:cNvSpPr>
            <p:nvPr userDrawn="1"/>
          </p:nvSpPr>
          <p:spPr bwMode="auto">
            <a:xfrm>
              <a:off x="1187" y="111"/>
              <a:ext cx="113" cy="28"/>
            </a:xfrm>
            <a:custGeom>
              <a:avLst/>
              <a:gdLst/>
              <a:ahLst/>
              <a:cxnLst>
                <a:cxn ang="0">
                  <a:pos x="97" y="11"/>
                </a:cxn>
                <a:cxn ang="0">
                  <a:pos x="113" y="27"/>
                </a:cxn>
                <a:cxn ang="0">
                  <a:pos x="104" y="26"/>
                </a:cxn>
                <a:cxn ang="0">
                  <a:pos x="92" y="25"/>
                </a:cxn>
                <a:cxn ang="0">
                  <a:pos x="76" y="22"/>
                </a:cxn>
                <a:cxn ang="0">
                  <a:pos x="58" y="20"/>
                </a:cxn>
                <a:cxn ang="0">
                  <a:pos x="39" y="16"/>
                </a:cxn>
                <a:cxn ang="0">
                  <a:pos x="23" y="14"/>
                </a:cxn>
                <a:cxn ang="0">
                  <a:pos x="9" y="11"/>
                </a:cxn>
                <a:cxn ang="0">
                  <a:pos x="0" y="10"/>
                </a:cxn>
                <a:cxn ang="0">
                  <a:pos x="10" y="4"/>
                </a:cxn>
                <a:cxn ang="0">
                  <a:pos x="22" y="2"/>
                </a:cxn>
                <a:cxn ang="0">
                  <a:pos x="35" y="0"/>
                </a:cxn>
                <a:cxn ang="0">
                  <a:pos x="48" y="2"/>
                </a:cxn>
                <a:cxn ang="0">
                  <a:pos x="61" y="3"/>
                </a:cxn>
                <a:cxn ang="0">
                  <a:pos x="74" y="6"/>
                </a:cxn>
                <a:cxn ang="0">
                  <a:pos x="86" y="8"/>
                </a:cxn>
                <a:cxn ang="0">
                  <a:pos x="97" y="11"/>
                </a:cxn>
                <a:cxn ang="0">
                  <a:pos x="97" y="11"/>
                </a:cxn>
              </a:cxnLst>
              <a:rect l="0" t="0" r="r" b="b"/>
              <a:pathLst>
                <a:path w="113" h="27">
                  <a:moveTo>
                    <a:pt x="97" y="11"/>
                  </a:moveTo>
                  <a:lnTo>
                    <a:pt x="113" y="27"/>
                  </a:lnTo>
                  <a:lnTo>
                    <a:pt x="104" y="26"/>
                  </a:lnTo>
                  <a:lnTo>
                    <a:pt x="92" y="25"/>
                  </a:lnTo>
                  <a:lnTo>
                    <a:pt x="76" y="22"/>
                  </a:lnTo>
                  <a:lnTo>
                    <a:pt x="58" y="20"/>
                  </a:lnTo>
                  <a:lnTo>
                    <a:pt x="39" y="16"/>
                  </a:lnTo>
                  <a:lnTo>
                    <a:pt x="23" y="14"/>
                  </a:lnTo>
                  <a:lnTo>
                    <a:pt x="9" y="11"/>
                  </a:lnTo>
                  <a:lnTo>
                    <a:pt x="0" y="10"/>
                  </a:lnTo>
                  <a:lnTo>
                    <a:pt x="10" y="4"/>
                  </a:lnTo>
                  <a:lnTo>
                    <a:pt x="22" y="2"/>
                  </a:lnTo>
                  <a:lnTo>
                    <a:pt x="35" y="0"/>
                  </a:lnTo>
                  <a:lnTo>
                    <a:pt x="48" y="2"/>
                  </a:lnTo>
                  <a:lnTo>
                    <a:pt x="61" y="3"/>
                  </a:lnTo>
                  <a:lnTo>
                    <a:pt x="74" y="6"/>
                  </a:lnTo>
                  <a:lnTo>
                    <a:pt x="86" y="8"/>
                  </a:lnTo>
                  <a:lnTo>
                    <a:pt x="97" y="11"/>
                  </a:lnTo>
                  <a:lnTo>
                    <a:pt x="97" y="11"/>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84" name="Freeform 12"/>
            <p:cNvSpPr>
              <a:spLocks/>
            </p:cNvSpPr>
            <p:nvPr userDrawn="1"/>
          </p:nvSpPr>
          <p:spPr bwMode="auto">
            <a:xfrm>
              <a:off x="1153" y="133"/>
              <a:ext cx="108" cy="17"/>
            </a:xfrm>
            <a:custGeom>
              <a:avLst/>
              <a:gdLst/>
              <a:ahLst/>
              <a:cxnLst>
                <a:cxn ang="0">
                  <a:pos x="109" y="16"/>
                </a:cxn>
                <a:cxn ang="0">
                  <a:pos x="98" y="17"/>
                </a:cxn>
                <a:cxn ang="0">
                  <a:pos x="83" y="17"/>
                </a:cxn>
                <a:cxn ang="0">
                  <a:pos x="65" y="15"/>
                </a:cxn>
                <a:cxn ang="0">
                  <a:pos x="47" y="13"/>
                </a:cxn>
                <a:cxn ang="0">
                  <a:pos x="28" y="11"/>
                </a:cxn>
                <a:cxn ang="0">
                  <a:pos x="13" y="9"/>
                </a:cxn>
                <a:cxn ang="0">
                  <a:pos x="4" y="7"/>
                </a:cxn>
                <a:cxn ang="0">
                  <a:pos x="0" y="7"/>
                </a:cxn>
                <a:cxn ang="0">
                  <a:pos x="7" y="1"/>
                </a:cxn>
                <a:cxn ang="0">
                  <a:pos x="19" y="0"/>
                </a:cxn>
                <a:cxn ang="0">
                  <a:pos x="33" y="1"/>
                </a:cxn>
                <a:cxn ang="0">
                  <a:pos x="49" y="3"/>
                </a:cxn>
                <a:cxn ang="0">
                  <a:pos x="65" y="6"/>
                </a:cxn>
                <a:cxn ang="0">
                  <a:pos x="81" y="9"/>
                </a:cxn>
                <a:cxn ang="0">
                  <a:pos x="96" y="13"/>
                </a:cxn>
                <a:cxn ang="0">
                  <a:pos x="109" y="16"/>
                </a:cxn>
                <a:cxn ang="0">
                  <a:pos x="109" y="16"/>
                </a:cxn>
              </a:cxnLst>
              <a:rect l="0" t="0" r="r" b="b"/>
              <a:pathLst>
                <a:path w="109" h="17">
                  <a:moveTo>
                    <a:pt x="109" y="16"/>
                  </a:moveTo>
                  <a:lnTo>
                    <a:pt x="98" y="17"/>
                  </a:lnTo>
                  <a:lnTo>
                    <a:pt x="83" y="17"/>
                  </a:lnTo>
                  <a:lnTo>
                    <a:pt x="65" y="15"/>
                  </a:lnTo>
                  <a:lnTo>
                    <a:pt x="47" y="13"/>
                  </a:lnTo>
                  <a:lnTo>
                    <a:pt x="28" y="11"/>
                  </a:lnTo>
                  <a:lnTo>
                    <a:pt x="13" y="9"/>
                  </a:lnTo>
                  <a:lnTo>
                    <a:pt x="4" y="7"/>
                  </a:lnTo>
                  <a:lnTo>
                    <a:pt x="0" y="7"/>
                  </a:lnTo>
                  <a:lnTo>
                    <a:pt x="7" y="1"/>
                  </a:lnTo>
                  <a:lnTo>
                    <a:pt x="19" y="0"/>
                  </a:lnTo>
                  <a:lnTo>
                    <a:pt x="33" y="1"/>
                  </a:lnTo>
                  <a:lnTo>
                    <a:pt x="49" y="3"/>
                  </a:lnTo>
                  <a:lnTo>
                    <a:pt x="65" y="6"/>
                  </a:lnTo>
                  <a:lnTo>
                    <a:pt x="81" y="9"/>
                  </a:lnTo>
                  <a:lnTo>
                    <a:pt x="96" y="13"/>
                  </a:lnTo>
                  <a:lnTo>
                    <a:pt x="109" y="16"/>
                  </a:lnTo>
                  <a:lnTo>
                    <a:pt x="109" y="16"/>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85" name="Freeform 13"/>
            <p:cNvSpPr>
              <a:spLocks/>
            </p:cNvSpPr>
            <p:nvPr userDrawn="1"/>
          </p:nvSpPr>
          <p:spPr bwMode="auto">
            <a:xfrm>
              <a:off x="722" y="119"/>
              <a:ext cx="629" cy="677"/>
            </a:xfrm>
            <a:custGeom>
              <a:avLst/>
              <a:gdLst/>
              <a:ahLst/>
              <a:cxnLst>
                <a:cxn ang="0">
                  <a:pos x="320" y="34"/>
                </a:cxn>
                <a:cxn ang="0">
                  <a:pos x="310" y="39"/>
                </a:cxn>
                <a:cxn ang="0">
                  <a:pos x="296" y="41"/>
                </a:cxn>
                <a:cxn ang="0">
                  <a:pos x="282" y="43"/>
                </a:cxn>
                <a:cxn ang="0">
                  <a:pos x="287" y="46"/>
                </a:cxn>
                <a:cxn ang="0">
                  <a:pos x="370" y="48"/>
                </a:cxn>
                <a:cxn ang="0">
                  <a:pos x="489" y="45"/>
                </a:cxn>
                <a:cxn ang="0">
                  <a:pos x="581" y="43"/>
                </a:cxn>
                <a:cxn ang="0">
                  <a:pos x="595" y="61"/>
                </a:cxn>
                <a:cxn ang="0">
                  <a:pos x="595" y="147"/>
                </a:cxn>
                <a:cxn ang="0">
                  <a:pos x="596" y="256"/>
                </a:cxn>
                <a:cxn ang="0">
                  <a:pos x="599" y="336"/>
                </a:cxn>
                <a:cxn ang="0">
                  <a:pos x="606" y="348"/>
                </a:cxn>
                <a:cxn ang="0">
                  <a:pos x="614" y="334"/>
                </a:cxn>
                <a:cxn ang="0">
                  <a:pos x="620" y="315"/>
                </a:cxn>
                <a:cxn ang="0">
                  <a:pos x="623" y="299"/>
                </a:cxn>
                <a:cxn ang="0">
                  <a:pos x="627" y="317"/>
                </a:cxn>
                <a:cxn ang="0">
                  <a:pos x="629" y="360"/>
                </a:cxn>
                <a:cxn ang="0">
                  <a:pos x="628" y="403"/>
                </a:cxn>
                <a:cxn ang="0">
                  <a:pos x="626" y="446"/>
                </a:cxn>
                <a:cxn ang="0">
                  <a:pos x="623" y="469"/>
                </a:cxn>
                <a:cxn ang="0">
                  <a:pos x="615" y="454"/>
                </a:cxn>
                <a:cxn ang="0">
                  <a:pos x="608" y="425"/>
                </a:cxn>
                <a:cxn ang="0">
                  <a:pos x="601" y="402"/>
                </a:cxn>
                <a:cxn ang="0">
                  <a:pos x="599" y="418"/>
                </a:cxn>
                <a:cxn ang="0">
                  <a:pos x="599" y="494"/>
                </a:cxn>
                <a:cxn ang="0">
                  <a:pos x="599" y="587"/>
                </a:cxn>
                <a:cxn ang="0">
                  <a:pos x="599" y="659"/>
                </a:cxn>
                <a:cxn ang="0">
                  <a:pos x="553" y="671"/>
                </a:cxn>
                <a:cxn ang="0">
                  <a:pos x="547" y="506"/>
                </a:cxn>
                <a:cxn ang="0">
                  <a:pos x="550" y="328"/>
                </a:cxn>
                <a:cxn ang="0">
                  <a:pos x="553" y="178"/>
                </a:cxn>
                <a:cxn ang="0">
                  <a:pos x="550" y="95"/>
                </a:cxn>
                <a:cxn ang="0">
                  <a:pos x="434" y="97"/>
                </a:cxn>
                <a:cxn ang="0">
                  <a:pos x="287" y="97"/>
                </a:cxn>
                <a:cxn ang="0">
                  <a:pos x="138" y="95"/>
                </a:cxn>
                <a:cxn ang="0">
                  <a:pos x="16" y="94"/>
                </a:cxn>
                <a:cxn ang="0">
                  <a:pos x="7" y="63"/>
                </a:cxn>
                <a:cxn ang="0">
                  <a:pos x="64" y="61"/>
                </a:cxn>
                <a:cxn ang="0">
                  <a:pos x="141" y="58"/>
                </a:cxn>
                <a:cxn ang="0">
                  <a:pos x="199" y="55"/>
                </a:cxn>
                <a:cxn ang="0">
                  <a:pos x="37" y="37"/>
                </a:cxn>
                <a:cxn ang="0">
                  <a:pos x="101" y="4"/>
                </a:cxn>
                <a:cxn ang="0">
                  <a:pos x="176" y="0"/>
                </a:cxn>
                <a:cxn ang="0">
                  <a:pos x="253" y="13"/>
                </a:cxn>
                <a:cxn ang="0">
                  <a:pos x="321" y="30"/>
                </a:cxn>
              </a:cxnLst>
              <a:rect l="0" t="0" r="r" b="b"/>
              <a:pathLst>
                <a:path w="629" h="676">
                  <a:moveTo>
                    <a:pt x="321" y="30"/>
                  </a:moveTo>
                  <a:lnTo>
                    <a:pt x="320" y="34"/>
                  </a:lnTo>
                  <a:lnTo>
                    <a:pt x="315" y="37"/>
                  </a:lnTo>
                  <a:lnTo>
                    <a:pt x="310" y="39"/>
                  </a:lnTo>
                  <a:lnTo>
                    <a:pt x="303" y="40"/>
                  </a:lnTo>
                  <a:lnTo>
                    <a:pt x="296" y="41"/>
                  </a:lnTo>
                  <a:lnTo>
                    <a:pt x="289" y="42"/>
                  </a:lnTo>
                  <a:lnTo>
                    <a:pt x="282" y="43"/>
                  </a:lnTo>
                  <a:lnTo>
                    <a:pt x="278" y="43"/>
                  </a:lnTo>
                  <a:lnTo>
                    <a:pt x="287" y="46"/>
                  </a:lnTo>
                  <a:lnTo>
                    <a:pt x="320" y="49"/>
                  </a:lnTo>
                  <a:lnTo>
                    <a:pt x="370" y="48"/>
                  </a:lnTo>
                  <a:lnTo>
                    <a:pt x="430" y="47"/>
                  </a:lnTo>
                  <a:lnTo>
                    <a:pt x="489" y="45"/>
                  </a:lnTo>
                  <a:lnTo>
                    <a:pt x="542" y="43"/>
                  </a:lnTo>
                  <a:lnTo>
                    <a:pt x="581" y="43"/>
                  </a:lnTo>
                  <a:lnTo>
                    <a:pt x="596" y="43"/>
                  </a:lnTo>
                  <a:lnTo>
                    <a:pt x="595" y="61"/>
                  </a:lnTo>
                  <a:lnTo>
                    <a:pt x="595" y="98"/>
                  </a:lnTo>
                  <a:lnTo>
                    <a:pt x="595" y="147"/>
                  </a:lnTo>
                  <a:lnTo>
                    <a:pt x="596" y="202"/>
                  </a:lnTo>
                  <a:lnTo>
                    <a:pt x="596" y="256"/>
                  </a:lnTo>
                  <a:lnTo>
                    <a:pt x="597" y="303"/>
                  </a:lnTo>
                  <a:lnTo>
                    <a:pt x="599" y="336"/>
                  </a:lnTo>
                  <a:lnTo>
                    <a:pt x="600" y="349"/>
                  </a:lnTo>
                  <a:lnTo>
                    <a:pt x="606" y="348"/>
                  </a:lnTo>
                  <a:lnTo>
                    <a:pt x="611" y="343"/>
                  </a:lnTo>
                  <a:lnTo>
                    <a:pt x="614" y="334"/>
                  </a:lnTo>
                  <a:lnTo>
                    <a:pt x="617" y="325"/>
                  </a:lnTo>
                  <a:lnTo>
                    <a:pt x="620" y="315"/>
                  </a:lnTo>
                  <a:lnTo>
                    <a:pt x="622" y="307"/>
                  </a:lnTo>
                  <a:lnTo>
                    <a:pt x="623" y="299"/>
                  </a:lnTo>
                  <a:lnTo>
                    <a:pt x="626" y="296"/>
                  </a:lnTo>
                  <a:lnTo>
                    <a:pt x="627" y="317"/>
                  </a:lnTo>
                  <a:lnTo>
                    <a:pt x="629" y="339"/>
                  </a:lnTo>
                  <a:lnTo>
                    <a:pt x="629" y="360"/>
                  </a:lnTo>
                  <a:lnTo>
                    <a:pt x="629" y="382"/>
                  </a:lnTo>
                  <a:lnTo>
                    <a:pt x="628" y="403"/>
                  </a:lnTo>
                  <a:lnTo>
                    <a:pt x="627" y="424"/>
                  </a:lnTo>
                  <a:lnTo>
                    <a:pt x="626" y="446"/>
                  </a:lnTo>
                  <a:lnTo>
                    <a:pt x="626" y="468"/>
                  </a:lnTo>
                  <a:lnTo>
                    <a:pt x="623" y="469"/>
                  </a:lnTo>
                  <a:lnTo>
                    <a:pt x="619" y="465"/>
                  </a:lnTo>
                  <a:lnTo>
                    <a:pt x="615" y="454"/>
                  </a:lnTo>
                  <a:lnTo>
                    <a:pt x="611" y="440"/>
                  </a:lnTo>
                  <a:lnTo>
                    <a:pt x="608" y="425"/>
                  </a:lnTo>
                  <a:lnTo>
                    <a:pt x="605" y="412"/>
                  </a:lnTo>
                  <a:lnTo>
                    <a:pt x="601" y="402"/>
                  </a:lnTo>
                  <a:lnTo>
                    <a:pt x="599" y="398"/>
                  </a:lnTo>
                  <a:lnTo>
                    <a:pt x="599" y="418"/>
                  </a:lnTo>
                  <a:lnTo>
                    <a:pt x="599" y="452"/>
                  </a:lnTo>
                  <a:lnTo>
                    <a:pt x="599" y="494"/>
                  </a:lnTo>
                  <a:lnTo>
                    <a:pt x="599" y="541"/>
                  </a:lnTo>
                  <a:lnTo>
                    <a:pt x="599" y="587"/>
                  </a:lnTo>
                  <a:lnTo>
                    <a:pt x="599" y="628"/>
                  </a:lnTo>
                  <a:lnTo>
                    <a:pt x="599" y="659"/>
                  </a:lnTo>
                  <a:lnTo>
                    <a:pt x="599" y="676"/>
                  </a:lnTo>
                  <a:lnTo>
                    <a:pt x="553" y="671"/>
                  </a:lnTo>
                  <a:lnTo>
                    <a:pt x="549" y="592"/>
                  </a:lnTo>
                  <a:lnTo>
                    <a:pt x="547" y="506"/>
                  </a:lnTo>
                  <a:lnTo>
                    <a:pt x="548" y="416"/>
                  </a:lnTo>
                  <a:lnTo>
                    <a:pt x="550" y="328"/>
                  </a:lnTo>
                  <a:lnTo>
                    <a:pt x="552" y="247"/>
                  </a:lnTo>
                  <a:lnTo>
                    <a:pt x="553" y="178"/>
                  </a:lnTo>
                  <a:lnTo>
                    <a:pt x="553" y="126"/>
                  </a:lnTo>
                  <a:lnTo>
                    <a:pt x="550" y="95"/>
                  </a:lnTo>
                  <a:lnTo>
                    <a:pt x="497" y="96"/>
                  </a:lnTo>
                  <a:lnTo>
                    <a:pt x="434" y="97"/>
                  </a:lnTo>
                  <a:lnTo>
                    <a:pt x="362" y="97"/>
                  </a:lnTo>
                  <a:lnTo>
                    <a:pt x="287" y="97"/>
                  </a:lnTo>
                  <a:lnTo>
                    <a:pt x="211" y="96"/>
                  </a:lnTo>
                  <a:lnTo>
                    <a:pt x="138" y="95"/>
                  </a:lnTo>
                  <a:lnTo>
                    <a:pt x="72" y="95"/>
                  </a:lnTo>
                  <a:lnTo>
                    <a:pt x="16" y="94"/>
                  </a:lnTo>
                  <a:lnTo>
                    <a:pt x="0" y="65"/>
                  </a:lnTo>
                  <a:lnTo>
                    <a:pt x="7" y="63"/>
                  </a:lnTo>
                  <a:lnTo>
                    <a:pt x="31" y="62"/>
                  </a:lnTo>
                  <a:lnTo>
                    <a:pt x="64" y="61"/>
                  </a:lnTo>
                  <a:lnTo>
                    <a:pt x="102" y="61"/>
                  </a:lnTo>
                  <a:lnTo>
                    <a:pt x="141" y="58"/>
                  </a:lnTo>
                  <a:lnTo>
                    <a:pt x="175" y="58"/>
                  </a:lnTo>
                  <a:lnTo>
                    <a:pt x="199" y="55"/>
                  </a:lnTo>
                  <a:lnTo>
                    <a:pt x="208" y="52"/>
                  </a:lnTo>
                  <a:lnTo>
                    <a:pt x="37" y="37"/>
                  </a:lnTo>
                  <a:lnTo>
                    <a:pt x="67" y="16"/>
                  </a:lnTo>
                  <a:lnTo>
                    <a:pt x="101" y="4"/>
                  </a:lnTo>
                  <a:lnTo>
                    <a:pt x="138" y="0"/>
                  </a:lnTo>
                  <a:lnTo>
                    <a:pt x="176" y="0"/>
                  </a:lnTo>
                  <a:lnTo>
                    <a:pt x="214" y="6"/>
                  </a:lnTo>
                  <a:lnTo>
                    <a:pt x="253" y="13"/>
                  </a:lnTo>
                  <a:lnTo>
                    <a:pt x="289" y="21"/>
                  </a:lnTo>
                  <a:lnTo>
                    <a:pt x="321" y="30"/>
                  </a:lnTo>
                  <a:lnTo>
                    <a:pt x="321" y="3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86" name="Freeform 14"/>
            <p:cNvSpPr>
              <a:spLocks/>
            </p:cNvSpPr>
            <p:nvPr userDrawn="1"/>
          </p:nvSpPr>
          <p:spPr bwMode="auto">
            <a:xfrm>
              <a:off x="179" y="181"/>
              <a:ext cx="585" cy="437"/>
            </a:xfrm>
            <a:custGeom>
              <a:avLst/>
              <a:gdLst/>
              <a:ahLst/>
              <a:cxnLst>
                <a:cxn ang="0">
                  <a:pos x="583" y="1"/>
                </a:cxn>
                <a:cxn ang="0">
                  <a:pos x="584" y="8"/>
                </a:cxn>
                <a:cxn ang="0">
                  <a:pos x="582" y="20"/>
                </a:cxn>
                <a:cxn ang="0">
                  <a:pos x="580" y="31"/>
                </a:cxn>
                <a:cxn ang="0">
                  <a:pos x="551" y="35"/>
                </a:cxn>
                <a:cxn ang="0">
                  <a:pos x="446" y="36"/>
                </a:cxn>
                <a:cxn ang="0">
                  <a:pos x="320" y="40"/>
                </a:cxn>
                <a:cxn ang="0">
                  <a:pos x="229" y="49"/>
                </a:cxn>
                <a:cxn ang="0">
                  <a:pos x="226" y="57"/>
                </a:cxn>
                <a:cxn ang="0">
                  <a:pos x="260" y="60"/>
                </a:cxn>
                <a:cxn ang="0">
                  <a:pos x="294" y="65"/>
                </a:cxn>
                <a:cxn ang="0">
                  <a:pos x="327" y="70"/>
                </a:cxn>
                <a:cxn ang="0">
                  <a:pos x="342" y="82"/>
                </a:cxn>
                <a:cxn ang="0">
                  <a:pos x="284" y="100"/>
                </a:cxn>
                <a:cxn ang="0">
                  <a:pos x="192" y="112"/>
                </a:cxn>
                <a:cxn ang="0">
                  <a:pos x="119" y="103"/>
                </a:cxn>
                <a:cxn ang="0">
                  <a:pos x="122" y="86"/>
                </a:cxn>
                <a:cxn ang="0">
                  <a:pos x="156" y="87"/>
                </a:cxn>
                <a:cxn ang="0">
                  <a:pos x="189" y="88"/>
                </a:cxn>
                <a:cxn ang="0">
                  <a:pos x="222" y="88"/>
                </a:cxn>
                <a:cxn ang="0">
                  <a:pos x="241" y="78"/>
                </a:cxn>
                <a:cxn ang="0">
                  <a:pos x="210" y="74"/>
                </a:cxn>
                <a:cxn ang="0">
                  <a:pos x="178" y="73"/>
                </a:cxn>
                <a:cxn ang="0">
                  <a:pos x="146" y="72"/>
                </a:cxn>
                <a:cxn ang="0">
                  <a:pos x="115" y="70"/>
                </a:cxn>
                <a:cxn ang="0">
                  <a:pos x="122" y="66"/>
                </a:cxn>
                <a:cxn ang="0">
                  <a:pos x="136" y="59"/>
                </a:cxn>
                <a:cxn ang="0">
                  <a:pos x="152" y="54"/>
                </a:cxn>
                <a:cxn ang="0">
                  <a:pos x="162" y="51"/>
                </a:cxn>
                <a:cxn ang="0">
                  <a:pos x="133" y="52"/>
                </a:cxn>
                <a:cxn ang="0">
                  <a:pos x="104" y="56"/>
                </a:cxn>
                <a:cxn ang="0">
                  <a:pos x="76" y="59"/>
                </a:cxn>
                <a:cxn ang="0">
                  <a:pos x="49" y="60"/>
                </a:cxn>
                <a:cxn ang="0">
                  <a:pos x="45" y="149"/>
                </a:cxn>
                <a:cxn ang="0">
                  <a:pos x="43" y="244"/>
                </a:cxn>
                <a:cxn ang="0">
                  <a:pos x="43" y="338"/>
                </a:cxn>
                <a:cxn ang="0">
                  <a:pos x="46" y="428"/>
                </a:cxn>
                <a:cxn ang="0">
                  <a:pos x="37" y="428"/>
                </a:cxn>
                <a:cxn ang="0">
                  <a:pos x="31" y="431"/>
                </a:cxn>
                <a:cxn ang="0">
                  <a:pos x="20" y="435"/>
                </a:cxn>
                <a:cxn ang="0">
                  <a:pos x="11" y="437"/>
                </a:cxn>
                <a:cxn ang="0">
                  <a:pos x="6" y="435"/>
                </a:cxn>
                <a:cxn ang="0">
                  <a:pos x="6" y="345"/>
                </a:cxn>
                <a:cxn ang="0">
                  <a:pos x="3" y="229"/>
                </a:cxn>
                <a:cxn ang="0">
                  <a:pos x="0" y="112"/>
                </a:cxn>
                <a:cxn ang="0">
                  <a:pos x="2" y="23"/>
                </a:cxn>
                <a:cxn ang="0">
                  <a:pos x="103" y="11"/>
                </a:cxn>
                <a:cxn ang="0">
                  <a:pos x="280" y="4"/>
                </a:cxn>
                <a:cxn ang="0">
                  <a:pos x="462" y="1"/>
                </a:cxn>
                <a:cxn ang="0">
                  <a:pos x="581" y="0"/>
                </a:cxn>
              </a:cxnLst>
              <a:rect l="0" t="0" r="r" b="b"/>
              <a:pathLst>
                <a:path w="585" h="437">
                  <a:moveTo>
                    <a:pt x="581" y="0"/>
                  </a:moveTo>
                  <a:lnTo>
                    <a:pt x="583" y="1"/>
                  </a:lnTo>
                  <a:lnTo>
                    <a:pt x="585" y="5"/>
                  </a:lnTo>
                  <a:lnTo>
                    <a:pt x="584" y="8"/>
                  </a:lnTo>
                  <a:lnTo>
                    <a:pt x="583" y="15"/>
                  </a:lnTo>
                  <a:lnTo>
                    <a:pt x="582" y="20"/>
                  </a:lnTo>
                  <a:lnTo>
                    <a:pt x="581" y="26"/>
                  </a:lnTo>
                  <a:lnTo>
                    <a:pt x="580" y="31"/>
                  </a:lnTo>
                  <a:lnTo>
                    <a:pt x="581" y="35"/>
                  </a:lnTo>
                  <a:lnTo>
                    <a:pt x="551" y="35"/>
                  </a:lnTo>
                  <a:lnTo>
                    <a:pt x="504" y="36"/>
                  </a:lnTo>
                  <a:lnTo>
                    <a:pt x="446" y="36"/>
                  </a:lnTo>
                  <a:lnTo>
                    <a:pt x="382" y="38"/>
                  </a:lnTo>
                  <a:lnTo>
                    <a:pt x="320" y="40"/>
                  </a:lnTo>
                  <a:lnTo>
                    <a:pt x="267" y="44"/>
                  </a:lnTo>
                  <a:lnTo>
                    <a:pt x="229" y="49"/>
                  </a:lnTo>
                  <a:lnTo>
                    <a:pt x="211" y="57"/>
                  </a:lnTo>
                  <a:lnTo>
                    <a:pt x="226" y="57"/>
                  </a:lnTo>
                  <a:lnTo>
                    <a:pt x="242" y="59"/>
                  </a:lnTo>
                  <a:lnTo>
                    <a:pt x="260" y="60"/>
                  </a:lnTo>
                  <a:lnTo>
                    <a:pt x="277" y="63"/>
                  </a:lnTo>
                  <a:lnTo>
                    <a:pt x="294" y="65"/>
                  </a:lnTo>
                  <a:lnTo>
                    <a:pt x="311" y="67"/>
                  </a:lnTo>
                  <a:lnTo>
                    <a:pt x="327" y="70"/>
                  </a:lnTo>
                  <a:lnTo>
                    <a:pt x="343" y="73"/>
                  </a:lnTo>
                  <a:lnTo>
                    <a:pt x="342" y="82"/>
                  </a:lnTo>
                  <a:lnTo>
                    <a:pt x="320" y="91"/>
                  </a:lnTo>
                  <a:lnTo>
                    <a:pt x="284" y="100"/>
                  </a:lnTo>
                  <a:lnTo>
                    <a:pt x="238" y="109"/>
                  </a:lnTo>
                  <a:lnTo>
                    <a:pt x="192" y="112"/>
                  </a:lnTo>
                  <a:lnTo>
                    <a:pt x="150" y="110"/>
                  </a:lnTo>
                  <a:lnTo>
                    <a:pt x="119" y="103"/>
                  </a:lnTo>
                  <a:lnTo>
                    <a:pt x="106" y="87"/>
                  </a:lnTo>
                  <a:lnTo>
                    <a:pt x="122" y="86"/>
                  </a:lnTo>
                  <a:lnTo>
                    <a:pt x="139" y="86"/>
                  </a:lnTo>
                  <a:lnTo>
                    <a:pt x="156" y="87"/>
                  </a:lnTo>
                  <a:lnTo>
                    <a:pt x="172" y="88"/>
                  </a:lnTo>
                  <a:lnTo>
                    <a:pt x="189" y="88"/>
                  </a:lnTo>
                  <a:lnTo>
                    <a:pt x="205" y="88"/>
                  </a:lnTo>
                  <a:lnTo>
                    <a:pt x="222" y="88"/>
                  </a:lnTo>
                  <a:lnTo>
                    <a:pt x="239" y="87"/>
                  </a:lnTo>
                  <a:lnTo>
                    <a:pt x="241" y="78"/>
                  </a:lnTo>
                  <a:lnTo>
                    <a:pt x="226" y="75"/>
                  </a:lnTo>
                  <a:lnTo>
                    <a:pt x="210" y="74"/>
                  </a:lnTo>
                  <a:lnTo>
                    <a:pt x="194" y="73"/>
                  </a:lnTo>
                  <a:lnTo>
                    <a:pt x="178" y="73"/>
                  </a:lnTo>
                  <a:lnTo>
                    <a:pt x="162" y="72"/>
                  </a:lnTo>
                  <a:lnTo>
                    <a:pt x="146" y="72"/>
                  </a:lnTo>
                  <a:lnTo>
                    <a:pt x="130" y="71"/>
                  </a:lnTo>
                  <a:lnTo>
                    <a:pt x="115" y="70"/>
                  </a:lnTo>
                  <a:lnTo>
                    <a:pt x="116" y="68"/>
                  </a:lnTo>
                  <a:lnTo>
                    <a:pt x="122" y="66"/>
                  </a:lnTo>
                  <a:lnTo>
                    <a:pt x="128" y="62"/>
                  </a:lnTo>
                  <a:lnTo>
                    <a:pt x="136" y="59"/>
                  </a:lnTo>
                  <a:lnTo>
                    <a:pt x="144" y="56"/>
                  </a:lnTo>
                  <a:lnTo>
                    <a:pt x="152" y="54"/>
                  </a:lnTo>
                  <a:lnTo>
                    <a:pt x="157" y="51"/>
                  </a:lnTo>
                  <a:lnTo>
                    <a:pt x="162" y="51"/>
                  </a:lnTo>
                  <a:lnTo>
                    <a:pt x="147" y="51"/>
                  </a:lnTo>
                  <a:lnTo>
                    <a:pt x="133" y="52"/>
                  </a:lnTo>
                  <a:lnTo>
                    <a:pt x="119" y="54"/>
                  </a:lnTo>
                  <a:lnTo>
                    <a:pt x="104" y="56"/>
                  </a:lnTo>
                  <a:lnTo>
                    <a:pt x="90" y="57"/>
                  </a:lnTo>
                  <a:lnTo>
                    <a:pt x="76" y="59"/>
                  </a:lnTo>
                  <a:lnTo>
                    <a:pt x="63" y="60"/>
                  </a:lnTo>
                  <a:lnTo>
                    <a:pt x="49" y="60"/>
                  </a:lnTo>
                  <a:lnTo>
                    <a:pt x="46" y="103"/>
                  </a:lnTo>
                  <a:lnTo>
                    <a:pt x="45" y="149"/>
                  </a:lnTo>
                  <a:lnTo>
                    <a:pt x="43" y="195"/>
                  </a:lnTo>
                  <a:lnTo>
                    <a:pt x="43" y="244"/>
                  </a:lnTo>
                  <a:lnTo>
                    <a:pt x="43" y="291"/>
                  </a:lnTo>
                  <a:lnTo>
                    <a:pt x="43" y="338"/>
                  </a:lnTo>
                  <a:lnTo>
                    <a:pt x="44" y="384"/>
                  </a:lnTo>
                  <a:lnTo>
                    <a:pt x="46" y="428"/>
                  </a:lnTo>
                  <a:lnTo>
                    <a:pt x="36" y="431"/>
                  </a:lnTo>
                  <a:lnTo>
                    <a:pt x="37" y="428"/>
                  </a:lnTo>
                  <a:lnTo>
                    <a:pt x="34" y="429"/>
                  </a:lnTo>
                  <a:lnTo>
                    <a:pt x="31" y="431"/>
                  </a:lnTo>
                  <a:lnTo>
                    <a:pt x="25" y="432"/>
                  </a:lnTo>
                  <a:lnTo>
                    <a:pt x="20" y="435"/>
                  </a:lnTo>
                  <a:lnTo>
                    <a:pt x="15" y="435"/>
                  </a:lnTo>
                  <a:lnTo>
                    <a:pt x="11" y="437"/>
                  </a:lnTo>
                  <a:lnTo>
                    <a:pt x="8" y="437"/>
                  </a:lnTo>
                  <a:lnTo>
                    <a:pt x="6" y="435"/>
                  </a:lnTo>
                  <a:lnTo>
                    <a:pt x="7" y="395"/>
                  </a:lnTo>
                  <a:lnTo>
                    <a:pt x="6" y="345"/>
                  </a:lnTo>
                  <a:lnTo>
                    <a:pt x="4" y="288"/>
                  </a:lnTo>
                  <a:lnTo>
                    <a:pt x="3" y="229"/>
                  </a:lnTo>
                  <a:lnTo>
                    <a:pt x="0" y="168"/>
                  </a:lnTo>
                  <a:lnTo>
                    <a:pt x="0" y="112"/>
                  </a:lnTo>
                  <a:lnTo>
                    <a:pt x="0" y="63"/>
                  </a:lnTo>
                  <a:lnTo>
                    <a:pt x="2" y="23"/>
                  </a:lnTo>
                  <a:lnTo>
                    <a:pt x="39" y="16"/>
                  </a:lnTo>
                  <a:lnTo>
                    <a:pt x="103" y="11"/>
                  </a:lnTo>
                  <a:lnTo>
                    <a:pt x="186" y="7"/>
                  </a:lnTo>
                  <a:lnTo>
                    <a:pt x="280" y="4"/>
                  </a:lnTo>
                  <a:lnTo>
                    <a:pt x="375" y="2"/>
                  </a:lnTo>
                  <a:lnTo>
                    <a:pt x="462" y="1"/>
                  </a:lnTo>
                  <a:lnTo>
                    <a:pt x="534" y="0"/>
                  </a:lnTo>
                  <a:lnTo>
                    <a:pt x="581" y="0"/>
                  </a:lnTo>
                  <a:lnTo>
                    <a:pt x="581"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87" name="Freeform 15"/>
            <p:cNvSpPr>
              <a:spLocks/>
            </p:cNvSpPr>
            <p:nvPr userDrawn="1"/>
          </p:nvSpPr>
          <p:spPr bwMode="auto">
            <a:xfrm>
              <a:off x="464" y="187"/>
              <a:ext cx="834" cy="1083"/>
            </a:xfrm>
            <a:custGeom>
              <a:avLst/>
              <a:gdLst/>
              <a:ahLst/>
              <a:cxnLst>
                <a:cxn ang="0">
                  <a:pos x="472" y="136"/>
                </a:cxn>
                <a:cxn ang="0">
                  <a:pos x="561" y="137"/>
                </a:cxn>
                <a:cxn ang="0">
                  <a:pos x="637" y="130"/>
                </a:cxn>
                <a:cxn ang="0">
                  <a:pos x="620" y="172"/>
                </a:cxn>
                <a:cxn ang="0">
                  <a:pos x="612" y="411"/>
                </a:cxn>
                <a:cxn ang="0">
                  <a:pos x="692" y="408"/>
                </a:cxn>
                <a:cxn ang="0">
                  <a:pos x="651" y="433"/>
                </a:cxn>
                <a:cxn ang="0">
                  <a:pos x="708" y="435"/>
                </a:cxn>
                <a:cxn ang="0">
                  <a:pos x="550" y="396"/>
                </a:cxn>
                <a:cxn ang="0">
                  <a:pos x="591" y="364"/>
                </a:cxn>
                <a:cxn ang="0">
                  <a:pos x="570" y="336"/>
                </a:cxn>
                <a:cxn ang="0">
                  <a:pos x="665" y="335"/>
                </a:cxn>
                <a:cxn ang="0">
                  <a:pos x="655" y="299"/>
                </a:cxn>
                <a:cxn ang="0">
                  <a:pos x="557" y="258"/>
                </a:cxn>
                <a:cxn ang="0">
                  <a:pos x="561" y="239"/>
                </a:cxn>
                <a:cxn ang="0">
                  <a:pos x="240" y="246"/>
                </a:cxn>
                <a:cxn ang="0">
                  <a:pos x="531" y="561"/>
                </a:cxn>
                <a:cxn ang="0">
                  <a:pos x="506" y="524"/>
                </a:cxn>
                <a:cxn ang="0">
                  <a:pos x="482" y="489"/>
                </a:cxn>
                <a:cxn ang="0">
                  <a:pos x="649" y="568"/>
                </a:cxn>
                <a:cxn ang="0">
                  <a:pos x="578" y="543"/>
                </a:cxn>
                <a:cxn ang="0">
                  <a:pos x="622" y="584"/>
                </a:cxn>
                <a:cxn ang="0">
                  <a:pos x="599" y="602"/>
                </a:cxn>
                <a:cxn ang="0">
                  <a:pos x="833" y="867"/>
                </a:cxn>
                <a:cxn ang="0">
                  <a:pos x="756" y="801"/>
                </a:cxn>
                <a:cxn ang="0">
                  <a:pos x="651" y="699"/>
                </a:cxn>
                <a:cxn ang="0">
                  <a:pos x="514" y="632"/>
                </a:cxn>
                <a:cxn ang="0">
                  <a:pos x="576" y="623"/>
                </a:cxn>
                <a:cxn ang="0">
                  <a:pos x="322" y="528"/>
                </a:cxn>
                <a:cxn ang="0">
                  <a:pos x="305" y="537"/>
                </a:cxn>
                <a:cxn ang="0">
                  <a:pos x="268" y="531"/>
                </a:cxn>
                <a:cxn ang="0">
                  <a:pos x="199" y="439"/>
                </a:cxn>
                <a:cxn ang="0">
                  <a:pos x="198" y="480"/>
                </a:cxn>
                <a:cxn ang="0">
                  <a:pos x="161" y="387"/>
                </a:cxn>
                <a:cxn ang="0">
                  <a:pos x="170" y="337"/>
                </a:cxn>
                <a:cxn ang="0">
                  <a:pos x="135" y="525"/>
                </a:cxn>
                <a:cxn ang="0">
                  <a:pos x="146" y="476"/>
                </a:cxn>
                <a:cxn ang="0">
                  <a:pos x="201" y="547"/>
                </a:cxn>
                <a:cxn ang="0">
                  <a:pos x="216" y="540"/>
                </a:cxn>
                <a:cxn ang="0">
                  <a:pos x="218" y="600"/>
                </a:cxn>
                <a:cxn ang="0">
                  <a:pos x="532" y="905"/>
                </a:cxn>
                <a:cxn ang="0">
                  <a:pos x="589" y="911"/>
                </a:cxn>
                <a:cxn ang="0">
                  <a:pos x="507" y="1039"/>
                </a:cxn>
                <a:cxn ang="0">
                  <a:pos x="520" y="1006"/>
                </a:cxn>
                <a:cxn ang="0">
                  <a:pos x="481" y="1029"/>
                </a:cxn>
                <a:cxn ang="0">
                  <a:pos x="429" y="1076"/>
                </a:cxn>
                <a:cxn ang="0">
                  <a:pos x="454" y="1003"/>
                </a:cxn>
                <a:cxn ang="0">
                  <a:pos x="273" y="736"/>
                </a:cxn>
                <a:cxn ang="0">
                  <a:pos x="221" y="709"/>
                </a:cxn>
                <a:cxn ang="0">
                  <a:pos x="60" y="427"/>
                </a:cxn>
                <a:cxn ang="0">
                  <a:pos x="37" y="411"/>
                </a:cxn>
                <a:cxn ang="0">
                  <a:pos x="25" y="396"/>
                </a:cxn>
                <a:cxn ang="0">
                  <a:pos x="29" y="342"/>
                </a:cxn>
                <a:cxn ang="0">
                  <a:pos x="66" y="240"/>
                </a:cxn>
                <a:cxn ang="0">
                  <a:pos x="94" y="315"/>
                </a:cxn>
                <a:cxn ang="0">
                  <a:pos x="294" y="114"/>
                </a:cxn>
                <a:cxn ang="0">
                  <a:pos x="347" y="47"/>
                </a:cxn>
                <a:cxn ang="0">
                  <a:pos x="392" y="132"/>
                </a:cxn>
                <a:cxn ang="0">
                  <a:pos x="415" y="13"/>
                </a:cxn>
                <a:cxn ang="0">
                  <a:pos x="462" y="0"/>
                </a:cxn>
              </a:cxnLst>
              <a:rect l="0" t="0" r="r" b="b"/>
              <a:pathLst>
                <a:path w="834" h="1083">
                  <a:moveTo>
                    <a:pt x="462" y="0"/>
                  </a:moveTo>
                  <a:lnTo>
                    <a:pt x="460" y="14"/>
                  </a:lnTo>
                  <a:lnTo>
                    <a:pt x="459" y="31"/>
                  </a:lnTo>
                  <a:lnTo>
                    <a:pt x="457" y="49"/>
                  </a:lnTo>
                  <a:lnTo>
                    <a:pt x="457" y="68"/>
                  </a:lnTo>
                  <a:lnTo>
                    <a:pt x="455" y="86"/>
                  </a:lnTo>
                  <a:lnTo>
                    <a:pt x="454" y="105"/>
                  </a:lnTo>
                  <a:lnTo>
                    <a:pt x="454" y="122"/>
                  </a:lnTo>
                  <a:lnTo>
                    <a:pt x="454" y="137"/>
                  </a:lnTo>
                  <a:lnTo>
                    <a:pt x="472" y="136"/>
                  </a:lnTo>
                  <a:lnTo>
                    <a:pt x="488" y="137"/>
                  </a:lnTo>
                  <a:lnTo>
                    <a:pt x="500" y="138"/>
                  </a:lnTo>
                  <a:lnTo>
                    <a:pt x="513" y="141"/>
                  </a:lnTo>
                  <a:lnTo>
                    <a:pt x="525" y="144"/>
                  </a:lnTo>
                  <a:lnTo>
                    <a:pt x="539" y="149"/>
                  </a:lnTo>
                  <a:lnTo>
                    <a:pt x="552" y="153"/>
                  </a:lnTo>
                  <a:lnTo>
                    <a:pt x="569" y="157"/>
                  </a:lnTo>
                  <a:lnTo>
                    <a:pt x="569" y="150"/>
                  </a:lnTo>
                  <a:lnTo>
                    <a:pt x="566" y="144"/>
                  </a:lnTo>
                  <a:lnTo>
                    <a:pt x="561" y="137"/>
                  </a:lnTo>
                  <a:lnTo>
                    <a:pt x="554" y="132"/>
                  </a:lnTo>
                  <a:lnTo>
                    <a:pt x="546" y="126"/>
                  </a:lnTo>
                  <a:lnTo>
                    <a:pt x="537" y="120"/>
                  </a:lnTo>
                  <a:lnTo>
                    <a:pt x="529" y="115"/>
                  </a:lnTo>
                  <a:lnTo>
                    <a:pt x="521" y="110"/>
                  </a:lnTo>
                  <a:lnTo>
                    <a:pt x="537" y="108"/>
                  </a:lnTo>
                  <a:lnTo>
                    <a:pt x="561" y="110"/>
                  </a:lnTo>
                  <a:lnTo>
                    <a:pt x="588" y="114"/>
                  </a:lnTo>
                  <a:lnTo>
                    <a:pt x="615" y="121"/>
                  </a:lnTo>
                  <a:lnTo>
                    <a:pt x="637" y="130"/>
                  </a:lnTo>
                  <a:lnTo>
                    <a:pt x="652" y="142"/>
                  </a:lnTo>
                  <a:lnTo>
                    <a:pt x="656" y="156"/>
                  </a:lnTo>
                  <a:lnTo>
                    <a:pt x="646" y="172"/>
                  </a:lnTo>
                  <a:lnTo>
                    <a:pt x="643" y="171"/>
                  </a:lnTo>
                  <a:lnTo>
                    <a:pt x="640" y="170"/>
                  </a:lnTo>
                  <a:lnTo>
                    <a:pt x="636" y="169"/>
                  </a:lnTo>
                  <a:lnTo>
                    <a:pt x="632" y="169"/>
                  </a:lnTo>
                  <a:lnTo>
                    <a:pt x="628" y="169"/>
                  </a:lnTo>
                  <a:lnTo>
                    <a:pt x="624" y="170"/>
                  </a:lnTo>
                  <a:lnTo>
                    <a:pt x="620" y="172"/>
                  </a:lnTo>
                  <a:lnTo>
                    <a:pt x="618" y="174"/>
                  </a:lnTo>
                  <a:lnTo>
                    <a:pt x="653" y="191"/>
                  </a:lnTo>
                  <a:lnTo>
                    <a:pt x="682" y="224"/>
                  </a:lnTo>
                  <a:lnTo>
                    <a:pt x="701" y="264"/>
                  </a:lnTo>
                  <a:lnTo>
                    <a:pt x="711" y="308"/>
                  </a:lnTo>
                  <a:lnTo>
                    <a:pt x="708" y="350"/>
                  </a:lnTo>
                  <a:lnTo>
                    <a:pt x="693" y="382"/>
                  </a:lnTo>
                  <a:lnTo>
                    <a:pt x="663" y="401"/>
                  </a:lnTo>
                  <a:lnTo>
                    <a:pt x="618" y="401"/>
                  </a:lnTo>
                  <a:lnTo>
                    <a:pt x="612" y="411"/>
                  </a:lnTo>
                  <a:lnTo>
                    <a:pt x="623" y="413"/>
                  </a:lnTo>
                  <a:lnTo>
                    <a:pt x="637" y="413"/>
                  </a:lnTo>
                  <a:lnTo>
                    <a:pt x="651" y="411"/>
                  </a:lnTo>
                  <a:lnTo>
                    <a:pt x="667" y="408"/>
                  </a:lnTo>
                  <a:lnTo>
                    <a:pt x="680" y="405"/>
                  </a:lnTo>
                  <a:lnTo>
                    <a:pt x="693" y="401"/>
                  </a:lnTo>
                  <a:lnTo>
                    <a:pt x="703" y="398"/>
                  </a:lnTo>
                  <a:lnTo>
                    <a:pt x="710" y="395"/>
                  </a:lnTo>
                  <a:lnTo>
                    <a:pt x="701" y="402"/>
                  </a:lnTo>
                  <a:lnTo>
                    <a:pt x="692" y="408"/>
                  </a:lnTo>
                  <a:lnTo>
                    <a:pt x="682" y="413"/>
                  </a:lnTo>
                  <a:lnTo>
                    <a:pt x="672" y="417"/>
                  </a:lnTo>
                  <a:lnTo>
                    <a:pt x="663" y="419"/>
                  </a:lnTo>
                  <a:lnTo>
                    <a:pt x="655" y="421"/>
                  </a:lnTo>
                  <a:lnTo>
                    <a:pt x="649" y="422"/>
                  </a:lnTo>
                  <a:lnTo>
                    <a:pt x="646" y="423"/>
                  </a:lnTo>
                  <a:lnTo>
                    <a:pt x="645" y="426"/>
                  </a:lnTo>
                  <a:lnTo>
                    <a:pt x="646" y="429"/>
                  </a:lnTo>
                  <a:lnTo>
                    <a:pt x="647" y="432"/>
                  </a:lnTo>
                  <a:lnTo>
                    <a:pt x="651" y="433"/>
                  </a:lnTo>
                  <a:lnTo>
                    <a:pt x="661" y="430"/>
                  </a:lnTo>
                  <a:lnTo>
                    <a:pt x="671" y="428"/>
                  </a:lnTo>
                  <a:lnTo>
                    <a:pt x="680" y="425"/>
                  </a:lnTo>
                  <a:lnTo>
                    <a:pt x="689" y="423"/>
                  </a:lnTo>
                  <a:lnTo>
                    <a:pt x="697" y="419"/>
                  </a:lnTo>
                  <a:lnTo>
                    <a:pt x="705" y="415"/>
                  </a:lnTo>
                  <a:lnTo>
                    <a:pt x="713" y="411"/>
                  </a:lnTo>
                  <a:lnTo>
                    <a:pt x="723" y="407"/>
                  </a:lnTo>
                  <a:lnTo>
                    <a:pt x="722" y="420"/>
                  </a:lnTo>
                  <a:lnTo>
                    <a:pt x="708" y="435"/>
                  </a:lnTo>
                  <a:lnTo>
                    <a:pt x="685" y="447"/>
                  </a:lnTo>
                  <a:lnTo>
                    <a:pt x="657" y="456"/>
                  </a:lnTo>
                  <a:lnTo>
                    <a:pt x="627" y="458"/>
                  </a:lnTo>
                  <a:lnTo>
                    <a:pt x="601" y="454"/>
                  </a:lnTo>
                  <a:lnTo>
                    <a:pt x="582" y="441"/>
                  </a:lnTo>
                  <a:lnTo>
                    <a:pt x="575" y="415"/>
                  </a:lnTo>
                  <a:lnTo>
                    <a:pt x="570" y="411"/>
                  </a:lnTo>
                  <a:lnTo>
                    <a:pt x="564" y="406"/>
                  </a:lnTo>
                  <a:lnTo>
                    <a:pt x="557" y="402"/>
                  </a:lnTo>
                  <a:lnTo>
                    <a:pt x="550" y="396"/>
                  </a:lnTo>
                  <a:lnTo>
                    <a:pt x="542" y="391"/>
                  </a:lnTo>
                  <a:lnTo>
                    <a:pt x="534" y="387"/>
                  </a:lnTo>
                  <a:lnTo>
                    <a:pt x="528" y="382"/>
                  </a:lnTo>
                  <a:lnTo>
                    <a:pt x="523" y="378"/>
                  </a:lnTo>
                  <a:lnTo>
                    <a:pt x="532" y="346"/>
                  </a:lnTo>
                  <a:lnTo>
                    <a:pt x="539" y="349"/>
                  </a:lnTo>
                  <a:lnTo>
                    <a:pt x="550" y="353"/>
                  </a:lnTo>
                  <a:lnTo>
                    <a:pt x="563" y="357"/>
                  </a:lnTo>
                  <a:lnTo>
                    <a:pt x="577" y="361"/>
                  </a:lnTo>
                  <a:lnTo>
                    <a:pt x="591" y="364"/>
                  </a:lnTo>
                  <a:lnTo>
                    <a:pt x="604" y="366"/>
                  </a:lnTo>
                  <a:lnTo>
                    <a:pt x="614" y="365"/>
                  </a:lnTo>
                  <a:lnTo>
                    <a:pt x="621" y="362"/>
                  </a:lnTo>
                  <a:lnTo>
                    <a:pt x="613" y="359"/>
                  </a:lnTo>
                  <a:lnTo>
                    <a:pt x="606" y="357"/>
                  </a:lnTo>
                  <a:lnTo>
                    <a:pt x="598" y="353"/>
                  </a:lnTo>
                  <a:lnTo>
                    <a:pt x="591" y="349"/>
                  </a:lnTo>
                  <a:lnTo>
                    <a:pt x="584" y="344"/>
                  </a:lnTo>
                  <a:lnTo>
                    <a:pt x="577" y="340"/>
                  </a:lnTo>
                  <a:lnTo>
                    <a:pt x="570" y="336"/>
                  </a:lnTo>
                  <a:lnTo>
                    <a:pt x="564" y="333"/>
                  </a:lnTo>
                  <a:lnTo>
                    <a:pt x="576" y="333"/>
                  </a:lnTo>
                  <a:lnTo>
                    <a:pt x="588" y="335"/>
                  </a:lnTo>
                  <a:lnTo>
                    <a:pt x="600" y="337"/>
                  </a:lnTo>
                  <a:lnTo>
                    <a:pt x="612" y="339"/>
                  </a:lnTo>
                  <a:lnTo>
                    <a:pt x="623" y="341"/>
                  </a:lnTo>
                  <a:lnTo>
                    <a:pt x="635" y="344"/>
                  </a:lnTo>
                  <a:lnTo>
                    <a:pt x="647" y="345"/>
                  </a:lnTo>
                  <a:lnTo>
                    <a:pt x="659" y="346"/>
                  </a:lnTo>
                  <a:lnTo>
                    <a:pt x="665" y="335"/>
                  </a:lnTo>
                  <a:lnTo>
                    <a:pt x="659" y="334"/>
                  </a:lnTo>
                  <a:lnTo>
                    <a:pt x="654" y="332"/>
                  </a:lnTo>
                  <a:lnTo>
                    <a:pt x="648" y="328"/>
                  </a:lnTo>
                  <a:lnTo>
                    <a:pt x="643" y="327"/>
                  </a:lnTo>
                  <a:lnTo>
                    <a:pt x="637" y="324"/>
                  </a:lnTo>
                  <a:lnTo>
                    <a:pt x="631" y="322"/>
                  </a:lnTo>
                  <a:lnTo>
                    <a:pt x="626" y="319"/>
                  </a:lnTo>
                  <a:lnTo>
                    <a:pt x="621" y="316"/>
                  </a:lnTo>
                  <a:lnTo>
                    <a:pt x="658" y="309"/>
                  </a:lnTo>
                  <a:lnTo>
                    <a:pt x="655" y="299"/>
                  </a:lnTo>
                  <a:lnTo>
                    <a:pt x="649" y="291"/>
                  </a:lnTo>
                  <a:lnTo>
                    <a:pt x="640" y="282"/>
                  </a:lnTo>
                  <a:lnTo>
                    <a:pt x="628" y="275"/>
                  </a:lnTo>
                  <a:lnTo>
                    <a:pt x="613" y="268"/>
                  </a:lnTo>
                  <a:lnTo>
                    <a:pt x="599" y="264"/>
                  </a:lnTo>
                  <a:lnTo>
                    <a:pt x="584" y="263"/>
                  </a:lnTo>
                  <a:lnTo>
                    <a:pt x="570" y="264"/>
                  </a:lnTo>
                  <a:lnTo>
                    <a:pt x="567" y="261"/>
                  </a:lnTo>
                  <a:lnTo>
                    <a:pt x="562" y="259"/>
                  </a:lnTo>
                  <a:lnTo>
                    <a:pt x="557" y="258"/>
                  </a:lnTo>
                  <a:lnTo>
                    <a:pt x="551" y="257"/>
                  </a:lnTo>
                  <a:lnTo>
                    <a:pt x="545" y="256"/>
                  </a:lnTo>
                  <a:lnTo>
                    <a:pt x="539" y="255"/>
                  </a:lnTo>
                  <a:lnTo>
                    <a:pt x="533" y="254"/>
                  </a:lnTo>
                  <a:lnTo>
                    <a:pt x="530" y="252"/>
                  </a:lnTo>
                  <a:lnTo>
                    <a:pt x="533" y="249"/>
                  </a:lnTo>
                  <a:lnTo>
                    <a:pt x="539" y="246"/>
                  </a:lnTo>
                  <a:lnTo>
                    <a:pt x="546" y="243"/>
                  </a:lnTo>
                  <a:lnTo>
                    <a:pt x="553" y="241"/>
                  </a:lnTo>
                  <a:lnTo>
                    <a:pt x="561" y="239"/>
                  </a:lnTo>
                  <a:lnTo>
                    <a:pt x="569" y="237"/>
                  </a:lnTo>
                  <a:lnTo>
                    <a:pt x="576" y="237"/>
                  </a:lnTo>
                  <a:lnTo>
                    <a:pt x="584" y="237"/>
                  </a:lnTo>
                  <a:lnTo>
                    <a:pt x="544" y="206"/>
                  </a:lnTo>
                  <a:lnTo>
                    <a:pt x="494" y="187"/>
                  </a:lnTo>
                  <a:lnTo>
                    <a:pt x="438" y="181"/>
                  </a:lnTo>
                  <a:lnTo>
                    <a:pt x="380" y="184"/>
                  </a:lnTo>
                  <a:lnTo>
                    <a:pt x="324" y="197"/>
                  </a:lnTo>
                  <a:lnTo>
                    <a:pt x="276" y="218"/>
                  </a:lnTo>
                  <a:lnTo>
                    <a:pt x="240" y="246"/>
                  </a:lnTo>
                  <a:lnTo>
                    <a:pt x="219" y="280"/>
                  </a:lnTo>
                  <a:lnTo>
                    <a:pt x="214" y="340"/>
                  </a:lnTo>
                  <a:lnTo>
                    <a:pt x="232" y="391"/>
                  </a:lnTo>
                  <a:lnTo>
                    <a:pt x="268" y="434"/>
                  </a:lnTo>
                  <a:lnTo>
                    <a:pt x="316" y="469"/>
                  </a:lnTo>
                  <a:lnTo>
                    <a:pt x="371" y="500"/>
                  </a:lnTo>
                  <a:lnTo>
                    <a:pt x="429" y="524"/>
                  </a:lnTo>
                  <a:lnTo>
                    <a:pt x="484" y="544"/>
                  </a:lnTo>
                  <a:lnTo>
                    <a:pt x="530" y="561"/>
                  </a:lnTo>
                  <a:lnTo>
                    <a:pt x="531" y="561"/>
                  </a:lnTo>
                  <a:lnTo>
                    <a:pt x="533" y="560"/>
                  </a:lnTo>
                  <a:lnTo>
                    <a:pt x="536" y="558"/>
                  </a:lnTo>
                  <a:lnTo>
                    <a:pt x="537" y="558"/>
                  </a:lnTo>
                  <a:lnTo>
                    <a:pt x="540" y="555"/>
                  </a:lnTo>
                  <a:lnTo>
                    <a:pt x="541" y="552"/>
                  </a:lnTo>
                  <a:lnTo>
                    <a:pt x="536" y="545"/>
                  </a:lnTo>
                  <a:lnTo>
                    <a:pt x="529" y="539"/>
                  </a:lnTo>
                  <a:lnTo>
                    <a:pt x="521" y="533"/>
                  </a:lnTo>
                  <a:lnTo>
                    <a:pt x="514" y="528"/>
                  </a:lnTo>
                  <a:lnTo>
                    <a:pt x="506" y="524"/>
                  </a:lnTo>
                  <a:lnTo>
                    <a:pt x="497" y="520"/>
                  </a:lnTo>
                  <a:lnTo>
                    <a:pt x="490" y="516"/>
                  </a:lnTo>
                  <a:lnTo>
                    <a:pt x="483" y="514"/>
                  </a:lnTo>
                  <a:lnTo>
                    <a:pt x="481" y="512"/>
                  </a:lnTo>
                  <a:lnTo>
                    <a:pt x="480" y="508"/>
                  </a:lnTo>
                  <a:lnTo>
                    <a:pt x="478" y="504"/>
                  </a:lnTo>
                  <a:lnTo>
                    <a:pt x="478" y="500"/>
                  </a:lnTo>
                  <a:lnTo>
                    <a:pt x="479" y="495"/>
                  </a:lnTo>
                  <a:lnTo>
                    <a:pt x="481" y="492"/>
                  </a:lnTo>
                  <a:lnTo>
                    <a:pt x="482" y="489"/>
                  </a:lnTo>
                  <a:lnTo>
                    <a:pt x="486" y="488"/>
                  </a:lnTo>
                  <a:lnTo>
                    <a:pt x="509" y="489"/>
                  </a:lnTo>
                  <a:lnTo>
                    <a:pt x="533" y="494"/>
                  </a:lnTo>
                  <a:lnTo>
                    <a:pt x="557" y="502"/>
                  </a:lnTo>
                  <a:lnTo>
                    <a:pt x="580" y="513"/>
                  </a:lnTo>
                  <a:lnTo>
                    <a:pt x="602" y="527"/>
                  </a:lnTo>
                  <a:lnTo>
                    <a:pt x="623" y="543"/>
                  </a:lnTo>
                  <a:lnTo>
                    <a:pt x="642" y="558"/>
                  </a:lnTo>
                  <a:lnTo>
                    <a:pt x="659" y="575"/>
                  </a:lnTo>
                  <a:lnTo>
                    <a:pt x="649" y="568"/>
                  </a:lnTo>
                  <a:lnTo>
                    <a:pt x="634" y="556"/>
                  </a:lnTo>
                  <a:lnTo>
                    <a:pt x="613" y="543"/>
                  </a:lnTo>
                  <a:lnTo>
                    <a:pt x="591" y="531"/>
                  </a:lnTo>
                  <a:lnTo>
                    <a:pt x="569" y="521"/>
                  </a:lnTo>
                  <a:lnTo>
                    <a:pt x="549" y="515"/>
                  </a:lnTo>
                  <a:lnTo>
                    <a:pt x="536" y="513"/>
                  </a:lnTo>
                  <a:lnTo>
                    <a:pt x="530" y="521"/>
                  </a:lnTo>
                  <a:lnTo>
                    <a:pt x="541" y="525"/>
                  </a:lnTo>
                  <a:lnTo>
                    <a:pt x="558" y="533"/>
                  </a:lnTo>
                  <a:lnTo>
                    <a:pt x="578" y="543"/>
                  </a:lnTo>
                  <a:lnTo>
                    <a:pt x="600" y="553"/>
                  </a:lnTo>
                  <a:lnTo>
                    <a:pt x="619" y="565"/>
                  </a:lnTo>
                  <a:lnTo>
                    <a:pt x="635" y="577"/>
                  </a:lnTo>
                  <a:lnTo>
                    <a:pt x="644" y="588"/>
                  </a:lnTo>
                  <a:lnTo>
                    <a:pt x="646" y="598"/>
                  </a:lnTo>
                  <a:lnTo>
                    <a:pt x="641" y="595"/>
                  </a:lnTo>
                  <a:lnTo>
                    <a:pt x="637" y="592"/>
                  </a:lnTo>
                  <a:lnTo>
                    <a:pt x="631" y="590"/>
                  </a:lnTo>
                  <a:lnTo>
                    <a:pt x="627" y="587"/>
                  </a:lnTo>
                  <a:lnTo>
                    <a:pt x="622" y="584"/>
                  </a:lnTo>
                  <a:lnTo>
                    <a:pt x="617" y="583"/>
                  </a:lnTo>
                  <a:lnTo>
                    <a:pt x="612" y="582"/>
                  </a:lnTo>
                  <a:lnTo>
                    <a:pt x="607" y="582"/>
                  </a:lnTo>
                  <a:lnTo>
                    <a:pt x="606" y="583"/>
                  </a:lnTo>
                  <a:lnTo>
                    <a:pt x="604" y="586"/>
                  </a:lnTo>
                  <a:lnTo>
                    <a:pt x="603" y="589"/>
                  </a:lnTo>
                  <a:lnTo>
                    <a:pt x="601" y="593"/>
                  </a:lnTo>
                  <a:lnTo>
                    <a:pt x="600" y="596"/>
                  </a:lnTo>
                  <a:lnTo>
                    <a:pt x="600" y="599"/>
                  </a:lnTo>
                  <a:lnTo>
                    <a:pt x="599" y="602"/>
                  </a:lnTo>
                  <a:lnTo>
                    <a:pt x="599" y="604"/>
                  </a:lnTo>
                  <a:lnTo>
                    <a:pt x="635" y="627"/>
                  </a:lnTo>
                  <a:lnTo>
                    <a:pt x="668" y="653"/>
                  </a:lnTo>
                  <a:lnTo>
                    <a:pt x="699" y="683"/>
                  </a:lnTo>
                  <a:lnTo>
                    <a:pt x="728" y="716"/>
                  </a:lnTo>
                  <a:lnTo>
                    <a:pt x="755" y="750"/>
                  </a:lnTo>
                  <a:lnTo>
                    <a:pt x="781" y="785"/>
                  </a:lnTo>
                  <a:lnTo>
                    <a:pt x="808" y="822"/>
                  </a:lnTo>
                  <a:lnTo>
                    <a:pt x="834" y="860"/>
                  </a:lnTo>
                  <a:lnTo>
                    <a:pt x="833" y="867"/>
                  </a:lnTo>
                  <a:lnTo>
                    <a:pt x="832" y="876"/>
                  </a:lnTo>
                  <a:lnTo>
                    <a:pt x="829" y="884"/>
                  </a:lnTo>
                  <a:lnTo>
                    <a:pt x="826" y="892"/>
                  </a:lnTo>
                  <a:lnTo>
                    <a:pt x="821" y="897"/>
                  </a:lnTo>
                  <a:lnTo>
                    <a:pt x="817" y="899"/>
                  </a:lnTo>
                  <a:lnTo>
                    <a:pt x="813" y="898"/>
                  </a:lnTo>
                  <a:lnTo>
                    <a:pt x="809" y="891"/>
                  </a:lnTo>
                  <a:lnTo>
                    <a:pt x="797" y="868"/>
                  </a:lnTo>
                  <a:lnTo>
                    <a:pt x="779" y="838"/>
                  </a:lnTo>
                  <a:lnTo>
                    <a:pt x="756" y="801"/>
                  </a:lnTo>
                  <a:lnTo>
                    <a:pt x="729" y="764"/>
                  </a:lnTo>
                  <a:lnTo>
                    <a:pt x="701" y="727"/>
                  </a:lnTo>
                  <a:lnTo>
                    <a:pt x="674" y="695"/>
                  </a:lnTo>
                  <a:lnTo>
                    <a:pt x="648" y="672"/>
                  </a:lnTo>
                  <a:lnTo>
                    <a:pt x="625" y="663"/>
                  </a:lnTo>
                  <a:lnTo>
                    <a:pt x="618" y="670"/>
                  </a:lnTo>
                  <a:lnTo>
                    <a:pt x="626" y="677"/>
                  </a:lnTo>
                  <a:lnTo>
                    <a:pt x="634" y="684"/>
                  </a:lnTo>
                  <a:lnTo>
                    <a:pt x="643" y="692"/>
                  </a:lnTo>
                  <a:lnTo>
                    <a:pt x="651" y="699"/>
                  </a:lnTo>
                  <a:lnTo>
                    <a:pt x="658" y="707"/>
                  </a:lnTo>
                  <a:lnTo>
                    <a:pt x="665" y="715"/>
                  </a:lnTo>
                  <a:lnTo>
                    <a:pt x="673" y="723"/>
                  </a:lnTo>
                  <a:lnTo>
                    <a:pt x="680" y="732"/>
                  </a:lnTo>
                  <a:lnTo>
                    <a:pt x="665" y="723"/>
                  </a:lnTo>
                  <a:lnTo>
                    <a:pt x="640" y="709"/>
                  </a:lnTo>
                  <a:lnTo>
                    <a:pt x="609" y="689"/>
                  </a:lnTo>
                  <a:lnTo>
                    <a:pt x="576" y="669"/>
                  </a:lnTo>
                  <a:lnTo>
                    <a:pt x="542" y="648"/>
                  </a:lnTo>
                  <a:lnTo>
                    <a:pt x="514" y="632"/>
                  </a:lnTo>
                  <a:lnTo>
                    <a:pt x="495" y="619"/>
                  </a:lnTo>
                  <a:lnTo>
                    <a:pt x="488" y="614"/>
                  </a:lnTo>
                  <a:lnTo>
                    <a:pt x="497" y="613"/>
                  </a:lnTo>
                  <a:lnTo>
                    <a:pt x="509" y="614"/>
                  </a:lnTo>
                  <a:lnTo>
                    <a:pt x="523" y="616"/>
                  </a:lnTo>
                  <a:lnTo>
                    <a:pt x="538" y="618"/>
                  </a:lnTo>
                  <a:lnTo>
                    <a:pt x="552" y="620"/>
                  </a:lnTo>
                  <a:lnTo>
                    <a:pt x="564" y="623"/>
                  </a:lnTo>
                  <a:lnTo>
                    <a:pt x="573" y="623"/>
                  </a:lnTo>
                  <a:lnTo>
                    <a:pt x="576" y="623"/>
                  </a:lnTo>
                  <a:lnTo>
                    <a:pt x="546" y="611"/>
                  </a:lnTo>
                  <a:lnTo>
                    <a:pt x="513" y="595"/>
                  </a:lnTo>
                  <a:lnTo>
                    <a:pt x="479" y="579"/>
                  </a:lnTo>
                  <a:lnTo>
                    <a:pt x="446" y="563"/>
                  </a:lnTo>
                  <a:lnTo>
                    <a:pt x="412" y="548"/>
                  </a:lnTo>
                  <a:lnTo>
                    <a:pt x="378" y="534"/>
                  </a:lnTo>
                  <a:lnTo>
                    <a:pt x="347" y="524"/>
                  </a:lnTo>
                  <a:lnTo>
                    <a:pt x="316" y="517"/>
                  </a:lnTo>
                  <a:lnTo>
                    <a:pt x="319" y="522"/>
                  </a:lnTo>
                  <a:lnTo>
                    <a:pt x="322" y="528"/>
                  </a:lnTo>
                  <a:lnTo>
                    <a:pt x="325" y="537"/>
                  </a:lnTo>
                  <a:lnTo>
                    <a:pt x="326" y="546"/>
                  </a:lnTo>
                  <a:lnTo>
                    <a:pt x="326" y="555"/>
                  </a:lnTo>
                  <a:lnTo>
                    <a:pt x="324" y="564"/>
                  </a:lnTo>
                  <a:lnTo>
                    <a:pt x="319" y="571"/>
                  </a:lnTo>
                  <a:lnTo>
                    <a:pt x="311" y="576"/>
                  </a:lnTo>
                  <a:lnTo>
                    <a:pt x="309" y="568"/>
                  </a:lnTo>
                  <a:lnTo>
                    <a:pt x="308" y="557"/>
                  </a:lnTo>
                  <a:lnTo>
                    <a:pt x="307" y="547"/>
                  </a:lnTo>
                  <a:lnTo>
                    <a:pt x="305" y="537"/>
                  </a:lnTo>
                  <a:lnTo>
                    <a:pt x="302" y="528"/>
                  </a:lnTo>
                  <a:lnTo>
                    <a:pt x="298" y="522"/>
                  </a:lnTo>
                  <a:lnTo>
                    <a:pt x="292" y="517"/>
                  </a:lnTo>
                  <a:lnTo>
                    <a:pt x="283" y="515"/>
                  </a:lnTo>
                  <a:lnTo>
                    <a:pt x="295" y="575"/>
                  </a:lnTo>
                  <a:lnTo>
                    <a:pt x="285" y="574"/>
                  </a:lnTo>
                  <a:lnTo>
                    <a:pt x="278" y="568"/>
                  </a:lnTo>
                  <a:lnTo>
                    <a:pt x="273" y="558"/>
                  </a:lnTo>
                  <a:lnTo>
                    <a:pt x="270" y="545"/>
                  </a:lnTo>
                  <a:lnTo>
                    <a:pt x="268" y="531"/>
                  </a:lnTo>
                  <a:lnTo>
                    <a:pt x="268" y="517"/>
                  </a:lnTo>
                  <a:lnTo>
                    <a:pt x="267" y="506"/>
                  </a:lnTo>
                  <a:lnTo>
                    <a:pt x="267" y="499"/>
                  </a:lnTo>
                  <a:lnTo>
                    <a:pt x="260" y="493"/>
                  </a:lnTo>
                  <a:lnTo>
                    <a:pt x="252" y="484"/>
                  </a:lnTo>
                  <a:lnTo>
                    <a:pt x="241" y="473"/>
                  </a:lnTo>
                  <a:lnTo>
                    <a:pt x="230" y="461"/>
                  </a:lnTo>
                  <a:lnTo>
                    <a:pt x="218" y="451"/>
                  </a:lnTo>
                  <a:lnTo>
                    <a:pt x="208" y="443"/>
                  </a:lnTo>
                  <a:lnTo>
                    <a:pt x="199" y="439"/>
                  </a:lnTo>
                  <a:lnTo>
                    <a:pt x="194" y="441"/>
                  </a:lnTo>
                  <a:lnTo>
                    <a:pt x="196" y="445"/>
                  </a:lnTo>
                  <a:lnTo>
                    <a:pt x="199" y="450"/>
                  </a:lnTo>
                  <a:lnTo>
                    <a:pt x="204" y="455"/>
                  </a:lnTo>
                  <a:lnTo>
                    <a:pt x="209" y="461"/>
                  </a:lnTo>
                  <a:lnTo>
                    <a:pt x="213" y="467"/>
                  </a:lnTo>
                  <a:lnTo>
                    <a:pt x="217" y="473"/>
                  </a:lnTo>
                  <a:lnTo>
                    <a:pt x="219" y="477"/>
                  </a:lnTo>
                  <a:lnTo>
                    <a:pt x="221" y="481"/>
                  </a:lnTo>
                  <a:lnTo>
                    <a:pt x="198" y="480"/>
                  </a:lnTo>
                  <a:lnTo>
                    <a:pt x="191" y="473"/>
                  </a:lnTo>
                  <a:lnTo>
                    <a:pt x="184" y="461"/>
                  </a:lnTo>
                  <a:lnTo>
                    <a:pt x="173" y="448"/>
                  </a:lnTo>
                  <a:lnTo>
                    <a:pt x="164" y="433"/>
                  </a:lnTo>
                  <a:lnTo>
                    <a:pt x="156" y="417"/>
                  </a:lnTo>
                  <a:lnTo>
                    <a:pt x="150" y="403"/>
                  </a:lnTo>
                  <a:lnTo>
                    <a:pt x="149" y="392"/>
                  </a:lnTo>
                  <a:lnTo>
                    <a:pt x="154" y="385"/>
                  </a:lnTo>
                  <a:lnTo>
                    <a:pt x="158" y="385"/>
                  </a:lnTo>
                  <a:lnTo>
                    <a:pt x="161" y="387"/>
                  </a:lnTo>
                  <a:lnTo>
                    <a:pt x="166" y="390"/>
                  </a:lnTo>
                  <a:lnTo>
                    <a:pt x="170" y="393"/>
                  </a:lnTo>
                  <a:lnTo>
                    <a:pt x="173" y="394"/>
                  </a:lnTo>
                  <a:lnTo>
                    <a:pt x="177" y="397"/>
                  </a:lnTo>
                  <a:lnTo>
                    <a:pt x="179" y="399"/>
                  </a:lnTo>
                  <a:lnTo>
                    <a:pt x="181" y="399"/>
                  </a:lnTo>
                  <a:lnTo>
                    <a:pt x="174" y="384"/>
                  </a:lnTo>
                  <a:lnTo>
                    <a:pt x="170" y="368"/>
                  </a:lnTo>
                  <a:lnTo>
                    <a:pt x="169" y="352"/>
                  </a:lnTo>
                  <a:lnTo>
                    <a:pt x="170" y="337"/>
                  </a:lnTo>
                  <a:lnTo>
                    <a:pt x="170" y="320"/>
                  </a:lnTo>
                  <a:lnTo>
                    <a:pt x="173" y="306"/>
                  </a:lnTo>
                  <a:lnTo>
                    <a:pt x="176" y="292"/>
                  </a:lnTo>
                  <a:lnTo>
                    <a:pt x="179" y="280"/>
                  </a:lnTo>
                  <a:lnTo>
                    <a:pt x="135" y="317"/>
                  </a:lnTo>
                  <a:lnTo>
                    <a:pt x="111" y="361"/>
                  </a:lnTo>
                  <a:lnTo>
                    <a:pt x="103" y="406"/>
                  </a:lnTo>
                  <a:lnTo>
                    <a:pt x="106" y="451"/>
                  </a:lnTo>
                  <a:lnTo>
                    <a:pt x="118" y="492"/>
                  </a:lnTo>
                  <a:lnTo>
                    <a:pt x="135" y="525"/>
                  </a:lnTo>
                  <a:lnTo>
                    <a:pt x="153" y="546"/>
                  </a:lnTo>
                  <a:lnTo>
                    <a:pt x="169" y="554"/>
                  </a:lnTo>
                  <a:lnTo>
                    <a:pt x="163" y="547"/>
                  </a:lnTo>
                  <a:lnTo>
                    <a:pt x="158" y="539"/>
                  </a:lnTo>
                  <a:lnTo>
                    <a:pt x="152" y="528"/>
                  </a:lnTo>
                  <a:lnTo>
                    <a:pt x="147" y="517"/>
                  </a:lnTo>
                  <a:lnTo>
                    <a:pt x="143" y="505"/>
                  </a:lnTo>
                  <a:lnTo>
                    <a:pt x="141" y="494"/>
                  </a:lnTo>
                  <a:lnTo>
                    <a:pt x="142" y="484"/>
                  </a:lnTo>
                  <a:lnTo>
                    <a:pt x="146" y="476"/>
                  </a:lnTo>
                  <a:lnTo>
                    <a:pt x="149" y="484"/>
                  </a:lnTo>
                  <a:lnTo>
                    <a:pt x="155" y="497"/>
                  </a:lnTo>
                  <a:lnTo>
                    <a:pt x="163" y="513"/>
                  </a:lnTo>
                  <a:lnTo>
                    <a:pt x="173" y="532"/>
                  </a:lnTo>
                  <a:lnTo>
                    <a:pt x="183" y="549"/>
                  </a:lnTo>
                  <a:lnTo>
                    <a:pt x="194" y="562"/>
                  </a:lnTo>
                  <a:lnTo>
                    <a:pt x="203" y="570"/>
                  </a:lnTo>
                  <a:lnTo>
                    <a:pt x="210" y="568"/>
                  </a:lnTo>
                  <a:lnTo>
                    <a:pt x="206" y="558"/>
                  </a:lnTo>
                  <a:lnTo>
                    <a:pt x="201" y="547"/>
                  </a:lnTo>
                  <a:lnTo>
                    <a:pt x="194" y="536"/>
                  </a:lnTo>
                  <a:lnTo>
                    <a:pt x="189" y="525"/>
                  </a:lnTo>
                  <a:lnTo>
                    <a:pt x="182" y="513"/>
                  </a:lnTo>
                  <a:lnTo>
                    <a:pt x="176" y="502"/>
                  </a:lnTo>
                  <a:lnTo>
                    <a:pt x="170" y="491"/>
                  </a:lnTo>
                  <a:lnTo>
                    <a:pt x="166" y="480"/>
                  </a:lnTo>
                  <a:lnTo>
                    <a:pt x="176" y="488"/>
                  </a:lnTo>
                  <a:lnTo>
                    <a:pt x="188" y="502"/>
                  </a:lnTo>
                  <a:lnTo>
                    <a:pt x="201" y="520"/>
                  </a:lnTo>
                  <a:lnTo>
                    <a:pt x="216" y="540"/>
                  </a:lnTo>
                  <a:lnTo>
                    <a:pt x="228" y="560"/>
                  </a:lnTo>
                  <a:lnTo>
                    <a:pt x="238" y="579"/>
                  </a:lnTo>
                  <a:lnTo>
                    <a:pt x="245" y="595"/>
                  </a:lnTo>
                  <a:lnTo>
                    <a:pt x="248" y="607"/>
                  </a:lnTo>
                  <a:lnTo>
                    <a:pt x="246" y="607"/>
                  </a:lnTo>
                  <a:lnTo>
                    <a:pt x="241" y="607"/>
                  </a:lnTo>
                  <a:lnTo>
                    <a:pt x="236" y="605"/>
                  </a:lnTo>
                  <a:lnTo>
                    <a:pt x="230" y="604"/>
                  </a:lnTo>
                  <a:lnTo>
                    <a:pt x="223" y="601"/>
                  </a:lnTo>
                  <a:lnTo>
                    <a:pt x="218" y="600"/>
                  </a:lnTo>
                  <a:lnTo>
                    <a:pt x="213" y="598"/>
                  </a:lnTo>
                  <a:lnTo>
                    <a:pt x="212" y="598"/>
                  </a:lnTo>
                  <a:lnTo>
                    <a:pt x="203" y="619"/>
                  </a:lnTo>
                  <a:lnTo>
                    <a:pt x="299" y="681"/>
                  </a:lnTo>
                  <a:lnTo>
                    <a:pt x="375" y="728"/>
                  </a:lnTo>
                  <a:lnTo>
                    <a:pt x="433" y="764"/>
                  </a:lnTo>
                  <a:lnTo>
                    <a:pt x="476" y="797"/>
                  </a:lnTo>
                  <a:lnTo>
                    <a:pt x="506" y="828"/>
                  </a:lnTo>
                  <a:lnTo>
                    <a:pt x="524" y="862"/>
                  </a:lnTo>
                  <a:lnTo>
                    <a:pt x="532" y="905"/>
                  </a:lnTo>
                  <a:lnTo>
                    <a:pt x="535" y="962"/>
                  </a:lnTo>
                  <a:lnTo>
                    <a:pt x="542" y="954"/>
                  </a:lnTo>
                  <a:lnTo>
                    <a:pt x="548" y="945"/>
                  </a:lnTo>
                  <a:lnTo>
                    <a:pt x="552" y="936"/>
                  </a:lnTo>
                  <a:lnTo>
                    <a:pt x="557" y="926"/>
                  </a:lnTo>
                  <a:lnTo>
                    <a:pt x="560" y="917"/>
                  </a:lnTo>
                  <a:lnTo>
                    <a:pt x="564" y="907"/>
                  </a:lnTo>
                  <a:lnTo>
                    <a:pt x="568" y="898"/>
                  </a:lnTo>
                  <a:lnTo>
                    <a:pt x="573" y="890"/>
                  </a:lnTo>
                  <a:lnTo>
                    <a:pt x="589" y="911"/>
                  </a:lnTo>
                  <a:lnTo>
                    <a:pt x="594" y="935"/>
                  </a:lnTo>
                  <a:lnTo>
                    <a:pt x="590" y="961"/>
                  </a:lnTo>
                  <a:lnTo>
                    <a:pt x="579" y="987"/>
                  </a:lnTo>
                  <a:lnTo>
                    <a:pt x="563" y="1010"/>
                  </a:lnTo>
                  <a:lnTo>
                    <a:pt x="545" y="1032"/>
                  </a:lnTo>
                  <a:lnTo>
                    <a:pt x="526" y="1049"/>
                  </a:lnTo>
                  <a:lnTo>
                    <a:pt x="509" y="1058"/>
                  </a:lnTo>
                  <a:lnTo>
                    <a:pt x="494" y="1054"/>
                  </a:lnTo>
                  <a:lnTo>
                    <a:pt x="500" y="1046"/>
                  </a:lnTo>
                  <a:lnTo>
                    <a:pt x="507" y="1039"/>
                  </a:lnTo>
                  <a:lnTo>
                    <a:pt x="515" y="1032"/>
                  </a:lnTo>
                  <a:lnTo>
                    <a:pt x="522" y="1024"/>
                  </a:lnTo>
                  <a:lnTo>
                    <a:pt x="529" y="1017"/>
                  </a:lnTo>
                  <a:lnTo>
                    <a:pt x="535" y="1009"/>
                  </a:lnTo>
                  <a:lnTo>
                    <a:pt x="540" y="1001"/>
                  </a:lnTo>
                  <a:lnTo>
                    <a:pt x="546" y="992"/>
                  </a:lnTo>
                  <a:lnTo>
                    <a:pt x="541" y="985"/>
                  </a:lnTo>
                  <a:lnTo>
                    <a:pt x="533" y="991"/>
                  </a:lnTo>
                  <a:lnTo>
                    <a:pt x="527" y="999"/>
                  </a:lnTo>
                  <a:lnTo>
                    <a:pt x="520" y="1006"/>
                  </a:lnTo>
                  <a:lnTo>
                    <a:pt x="513" y="1013"/>
                  </a:lnTo>
                  <a:lnTo>
                    <a:pt x="506" y="1021"/>
                  </a:lnTo>
                  <a:lnTo>
                    <a:pt x="499" y="1028"/>
                  </a:lnTo>
                  <a:lnTo>
                    <a:pt x="492" y="1035"/>
                  </a:lnTo>
                  <a:lnTo>
                    <a:pt x="484" y="1043"/>
                  </a:lnTo>
                  <a:lnTo>
                    <a:pt x="484" y="1041"/>
                  </a:lnTo>
                  <a:lnTo>
                    <a:pt x="483" y="1040"/>
                  </a:lnTo>
                  <a:lnTo>
                    <a:pt x="482" y="1036"/>
                  </a:lnTo>
                  <a:lnTo>
                    <a:pt x="481" y="1033"/>
                  </a:lnTo>
                  <a:lnTo>
                    <a:pt x="481" y="1029"/>
                  </a:lnTo>
                  <a:lnTo>
                    <a:pt x="480" y="1026"/>
                  </a:lnTo>
                  <a:lnTo>
                    <a:pt x="480" y="1023"/>
                  </a:lnTo>
                  <a:lnTo>
                    <a:pt x="480" y="1023"/>
                  </a:lnTo>
                  <a:lnTo>
                    <a:pt x="474" y="1029"/>
                  </a:lnTo>
                  <a:lnTo>
                    <a:pt x="468" y="1037"/>
                  </a:lnTo>
                  <a:lnTo>
                    <a:pt x="460" y="1044"/>
                  </a:lnTo>
                  <a:lnTo>
                    <a:pt x="452" y="1052"/>
                  </a:lnTo>
                  <a:lnTo>
                    <a:pt x="443" y="1061"/>
                  </a:lnTo>
                  <a:lnTo>
                    <a:pt x="436" y="1069"/>
                  </a:lnTo>
                  <a:lnTo>
                    <a:pt x="429" y="1076"/>
                  </a:lnTo>
                  <a:lnTo>
                    <a:pt x="424" y="1083"/>
                  </a:lnTo>
                  <a:lnTo>
                    <a:pt x="417" y="1080"/>
                  </a:lnTo>
                  <a:lnTo>
                    <a:pt x="411" y="1077"/>
                  </a:lnTo>
                  <a:lnTo>
                    <a:pt x="407" y="1072"/>
                  </a:lnTo>
                  <a:lnTo>
                    <a:pt x="402" y="1068"/>
                  </a:lnTo>
                  <a:lnTo>
                    <a:pt x="398" y="1064"/>
                  </a:lnTo>
                  <a:lnTo>
                    <a:pt x="394" y="1060"/>
                  </a:lnTo>
                  <a:lnTo>
                    <a:pt x="389" y="1056"/>
                  </a:lnTo>
                  <a:lnTo>
                    <a:pt x="382" y="1053"/>
                  </a:lnTo>
                  <a:lnTo>
                    <a:pt x="454" y="1003"/>
                  </a:lnTo>
                  <a:lnTo>
                    <a:pt x="488" y="951"/>
                  </a:lnTo>
                  <a:lnTo>
                    <a:pt x="491" y="896"/>
                  </a:lnTo>
                  <a:lnTo>
                    <a:pt x="470" y="844"/>
                  </a:lnTo>
                  <a:lnTo>
                    <a:pt x="432" y="796"/>
                  </a:lnTo>
                  <a:lnTo>
                    <a:pt x="381" y="756"/>
                  </a:lnTo>
                  <a:lnTo>
                    <a:pt x="326" y="727"/>
                  </a:lnTo>
                  <a:lnTo>
                    <a:pt x="273" y="713"/>
                  </a:lnTo>
                  <a:lnTo>
                    <a:pt x="274" y="721"/>
                  </a:lnTo>
                  <a:lnTo>
                    <a:pt x="274" y="729"/>
                  </a:lnTo>
                  <a:lnTo>
                    <a:pt x="273" y="736"/>
                  </a:lnTo>
                  <a:lnTo>
                    <a:pt x="271" y="745"/>
                  </a:lnTo>
                  <a:lnTo>
                    <a:pt x="268" y="753"/>
                  </a:lnTo>
                  <a:lnTo>
                    <a:pt x="265" y="761"/>
                  </a:lnTo>
                  <a:lnTo>
                    <a:pt x="262" y="769"/>
                  </a:lnTo>
                  <a:lnTo>
                    <a:pt x="258" y="776"/>
                  </a:lnTo>
                  <a:lnTo>
                    <a:pt x="256" y="726"/>
                  </a:lnTo>
                  <a:lnTo>
                    <a:pt x="246" y="721"/>
                  </a:lnTo>
                  <a:lnTo>
                    <a:pt x="237" y="716"/>
                  </a:lnTo>
                  <a:lnTo>
                    <a:pt x="228" y="712"/>
                  </a:lnTo>
                  <a:lnTo>
                    <a:pt x="221" y="709"/>
                  </a:lnTo>
                  <a:lnTo>
                    <a:pt x="214" y="703"/>
                  </a:lnTo>
                  <a:lnTo>
                    <a:pt x="210" y="697"/>
                  </a:lnTo>
                  <a:lnTo>
                    <a:pt x="209" y="689"/>
                  </a:lnTo>
                  <a:lnTo>
                    <a:pt x="210" y="678"/>
                  </a:lnTo>
                  <a:lnTo>
                    <a:pt x="156" y="635"/>
                  </a:lnTo>
                  <a:lnTo>
                    <a:pt x="117" y="591"/>
                  </a:lnTo>
                  <a:lnTo>
                    <a:pt x="90" y="547"/>
                  </a:lnTo>
                  <a:lnTo>
                    <a:pt x="73" y="505"/>
                  </a:lnTo>
                  <a:lnTo>
                    <a:pt x="64" y="464"/>
                  </a:lnTo>
                  <a:lnTo>
                    <a:pt x="60" y="427"/>
                  </a:lnTo>
                  <a:lnTo>
                    <a:pt x="58" y="392"/>
                  </a:lnTo>
                  <a:lnTo>
                    <a:pt x="58" y="361"/>
                  </a:lnTo>
                  <a:lnTo>
                    <a:pt x="55" y="367"/>
                  </a:lnTo>
                  <a:lnTo>
                    <a:pt x="52" y="373"/>
                  </a:lnTo>
                  <a:lnTo>
                    <a:pt x="49" y="379"/>
                  </a:lnTo>
                  <a:lnTo>
                    <a:pt x="47" y="386"/>
                  </a:lnTo>
                  <a:lnTo>
                    <a:pt x="45" y="392"/>
                  </a:lnTo>
                  <a:lnTo>
                    <a:pt x="42" y="398"/>
                  </a:lnTo>
                  <a:lnTo>
                    <a:pt x="39" y="405"/>
                  </a:lnTo>
                  <a:lnTo>
                    <a:pt x="37" y="411"/>
                  </a:lnTo>
                  <a:lnTo>
                    <a:pt x="36" y="413"/>
                  </a:lnTo>
                  <a:lnTo>
                    <a:pt x="34" y="414"/>
                  </a:lnTo>
                  <a:lnTo>
                    <a:pt x="31" y="415"/>
                  </a:lnTo>
                  <a:lnTo>
                    <a:pt x="30" y="417"/>
                  </a:lnTo>
                  <a:lnTo>
                    <a:pt x="27" y="418"/>
                  </a:lnTo>
                  <a:lnTo>
                    <a:pt x="23" y="419"/>
                  </a:lnTo>
                  <a:lnTo>
                    <a:pt x="21" y="420"/>
                  </a:lnTo>
                  <a:lnTo>
                    <a:pt x="19" y="420"/>
                  </a:lnTo>
                  <a:lnTo>
                    <a:pt x="20" y="411"/>
                  </a:lnTo>
                  <a:lnTo>
                    <a:pt x="25" y="396"/>
                  </a:lnTo>
                  <a:lnTo>
                    <a:pt x="32" y="374"/>
                  </a:lnTo>
                  <a:lnTo>
                    <a:pt x="39" y="351"/>
                  </a:lnTo>
                  <a:lnTo>
                    <a:pt x="46" y="328"/>
                  </a:lnTo>
                  <a:lnTo>
                    <a:pt x="51" y="310"/>
                  </a:lnTo>
                  <a:lnTo>
                    <a:pt x="54" y="298"/>
                  </a:lnTo>
                  <a:lnTo>
                    <a:pt x="51" y="297"/>
                  </a:lnTo>
                  <a:lnTo>
                    <a:pt x="45" y="308"/>
                  </a:lnTo>
                  <a:lnTo>
                    <a:pt x="39" y="319"/>
                  </a:lnTo>
                  <a:lnTo>
                    <a:pt x="34" y="331"/>
                  </a:lnTo>
                  <a:lnTo>
                    <a:pt x="29" y="342"/>
                  </a:lnTo>
                  <a:lnTo>
                    <a:pt x="23" y="353"/>
                  </a:lnTo>
                  <a:lnTo>
                    <a:pt x="18" y="365"/>
                  </a:lnTo>
                  <a:lnTo>
                    <a:pt x="13" y="377"/>
                  </a:lnTo>
                  <a:lnTo>
                    <a:pt x="9" y="389"/>
                  </a:lnTo>
                  <a:lnTo>
                    <a:pt x="0" y="370"/>
                  </a:lnTo>
                  <a:lnTo>
                    <a:pt x="2" y="345"/>
                  </a:lnTo>
                  <a:lnTo>
                    <a:pt x="11" y="317"/>
                  </a:lnTo>
                  <a:lnTo>
                    <a:pt x="27" y="288"/>
                  </a:lnTo>
                  <a:lnTo>
                    <a:pt x="45" y="261"/>
                  </a:lnTo>
                  <a:lnTo>
                    <a:pt x="66" y="240"/>
                  </a:lnTo>
                  <a:lnTo>
                    <a:pt x="85" y="225"/>
                  </a:lnTo>
                  <a:lnTo>
                    <a:pt x="101" y="223"/>
                  </a:lnTo>
                  <a:lnTo>
                    <a:pt x="98" y="236"/>
                  </a:lnTo>
                  <a:lnTo>
                    <a:pt x="94" y="249"/>
                  </a:lnTo>
                  <a:lnTo>
                    <a:pt x="90" y="260"/>
                  </a:lnTo>
                  <a:lnTo>
                    <a:pt x="86" y="270"/>
                  </a:lnTo>
                  <a:lnTo>
                    <a:pt x="84" y="279"/>
                  </a:lnTo>
                  <a:lnTo>
                    <a:pt x="83" y="290"/>
                  </a:lnTo>
                  <a:lnTo>
                    <a:pt x="86" y="301"/>
                  </a:lnTo>
                  <a:lnTo>
                    <a:pt x="94" y="315"/>
                  </a:lnTo>
                  <a:lnTo>
                    <a:pt x="109" y="285"/>
                  </a:lnTo>
                  <a:lnTo>
                    <a:pt x="127" y="256"/>
                  </a:lnTo>
                  <a:lnTo>
                    <a:pt x="150" y="230"/>
                  </a:lnTo>
                  <a:lnTo>
                    <a:pt x="175" y="206"/>
                  </a:lnTo>
                  <a:lnTo>
                    <a:pt x="202" y="185"/>
                  </a:lnTo>
                  <a:lnTo>
                    <a:pt x="231" y="169"/>
                  </a:lnTo>
                  <a:lnTo>
                    <a:pt x="260" y="154"/>
                  </a:lnTo>
                  <a:lnTo>
                    <a:pt x="290" y="145"/>
                  </a:lnTo>
                  <a:lnTo>
                    <a:pt x="292" y="131"/>
                  </a:lnTo>
                  <a:lnTo>
                    <a:pt x="294" y="114"/>
                  </a:lnTo>
                  <a:lnTo>
                    <a:pt x="295" y="95"/>
                  </a:lnTo>
                  <a:lnTo>
                    <a:pt x="296" y="75"/>
                  </a:lnTo>
                  <a:lnTo>
                    <a:pt x="297" y="56"/>
                  </a:lnTo>
                  <a:lnTo>
                    <a:pt x="297" y="37"/>
                  </a:lnTo>
                  <a:lnTo>
                    <a:pt x="297" y="20"/>
                  </a:lnTo>
                  <a:lnTo>
                    <a:pt x="296" y="6"/>
                  </a:lnTo>
                  <a:lnTo>
                    <a:pt x="347" y="4"/>
                  </a:lnTo>
                  <a:lnTo>
                    <a:pt x="347" y="13"/>
                  </a:lnTo>
                  <a:lnTo>
                    <a:pt x="348" y="28"/>
                  </a:lnTo>
                  <a:lnTo>
                    <a:pt x="347" y="47"/>
                  </a:lnTo>
                  <a:lnTo>
                    <a:pt x="347" y="70"/>
                  </a:lnTo>
                  <a:lnTo>
                    <a:pt x="345" y="92"/>
                  </a:lnTo>
                  <a:lnTo>
                    <a:pt x="344" y="113"/>
                  </a:lnTo>
                  <a:lnTo>
                    <a:pt x="344" y="129"/>
                  </a:lnTo>
                  <a:lnTo>
                    <a:pt x="344" y="138"/>
                  </a:lnTo>
                  <a:lnTo>
                    <a:pt x="352" y="137"/>
                  </a:lnTo>
                  <a:lnTo>
                    <a:pt x="362" y="136"/>
                  </a:lnTo>
                  <a:lnTo>
                    <a:pt x="372" y="135"/>
                  </a:lnTo>
                  <a:lnTo>
                    <a:pt x="383" y="133"/>
                  </a:lnTo>
                  <a:lnTo>
                    <a:pt x="392" y="132"/>
                  </a:lnTo>
                  <a:lnTo>
                    <a:pt x="399" y="132"/>
                  </a:lnTo>
                  <a:lnTo>
                    <a:pt x="405" y="130"/>
                  </a:lnTo>
                  <a:lnTo>
                    <a:pt x="408" y="130"/>
                  </a:lnTo>
                  <a:lnTo>
                    <a:pt x="410" y="121"/>
                  </a:lnTo>
                  <a:lnTo>
                    <a:pt x="412" y="106"/>
                  </a:lnTo>
                  <a:lnTo>
                    <a:pt x="414" y="87"/>
                  </a:lnTo>
                  <a:lnTo>
                    <a:pt x="416" y="66"/>
                  </a:lnTo>
                  <a:lnTo>
                    <a:pt x="416" y="45"/>
                  </a:lnTo>
                  <a:lnTo>
                    <a:pt x="417" y="27"/>
                  </a:lnTo>
                  <a:lnTo>
                    <a:pt x="415" y="13"/>
                  </a:lnTo>
                  <a:lnTo>
                    <a:pt x="414" y="4"/>
                  </a:lnTo>
                  <a:lnTo>
                    <a:pt x="420" y="3"/>
                  </a:lnTo>
                  <a:lnTo>
                    <a:pt x="426" y="2"/>
                  </a:lnTo>
                  <a:lnTo>
                    <a:pt x="432" y="1"/>
                  </a:lnTo>
                  <a:lnTo>
                    <a:pt x="438" y="0"/>
                  </a:lnTo>
                  <a:lnTo>
                    <a:pt x="444" y="0"/>
                  </a:lnTo>
                  <a:lnTo>
                    <a:pt x="450" y="0"/>
                  </a:lnTo>
                  <a:lnTo>
                    <a:pt x="456" y="0"/>
                  </a:lnTo>
                  <a:lnTo>
                    <a:pt x="462" y="0"/>
                  </a:lnTo>
                  <a:lnTo>
                    <a:pt x="462"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88" name="Freeform 16"/>
            <p:cNvSpPr>
              <a:spLocks/>
            </p:cNvSpPr>
            <p:nvPr userDrawn="1"/>
          </p:nvSpPr>
          <p:spPr bwMode="auto">
            <a:xfrm>
              <a:off x="1342" y="333"/>
              <a:ext cx="16" cy="53"/>
            </a:xfrm>
            <a:custGeom>
              <a:avLst/>
              <a:gdLst/>
              <a:ahLst/>
              <a:cxnLst>
                <a:cxn ang="0">
                  <a:pos x="14" y="0"/>
                </a:cxn>
                <a:cxn ang="0">
                  <a:pos x="15" y="11"/>
                </a:cxn>
                <a:cxn ang="0">
                  <a:pos x="16" y="20"/>
                </a:cxn>
                <a:cxn ang="0">
                  <a:pos x="16" y="26"/>
                </a:cxn>
                <a:cxn ang="0">
                  <a:pos x="16" y="32"/>
                </a:cxn>
                <a:cxn ang="0">
                  <a:pos x="14" y="37"/>
                </a:cxn>
                <a:cxn ang="0">
                  <a:pos x="11" y="41"/>
                </a:cxn>
                <a:cxn ang="0">
                  <a:pos x="7" y="47"/>
                </a:cxn>
                <a:cxn ang="0">
                  <a:pos x="2" y="53"/>
                </a:cxn>
                <a:cxn ang="0">
                  <a:pos x="0" y="6"/>
                </a:cxn>
                <a:cxn ang="0">
                  <a:pos x="14" y="0"/>
                </a:cxn>
                <a:cxn ang="0">
                  <a:pos x="14" y="0"/>
                </a:cxn>
              </a:cxnLst>
              <a:rect l="0" t="0" r="r" b="b"/>
              <a:pathLst>
                <a:path w="16" h="53">
                  <a:moveTo>
                    <a:pt x="14" y="0"/>
                  </a:moveTo>
                  <a:lnTo>
                    <a:pt x="15" y="11"/>
                  </a:lnTo>
                  <a:lnTo>
                    <a:pt x="16" y="20"/>
                  </a:lnTo>
                  <a:lnTo>
                    <a:pt x="16" y="26"/>
                  </a:lnTo>
                  <a:lnTo>
                    <a:pt x="16" y="32"/>
                  </a:lnTo>
                  <a:lnTo>
                    <a:pt x="14" y="37"/>
                  </a:lnTo>
                  <a:lnTo>
                    <a:pt x="11" y="41"/>
                  </a:lnTo>
                  <a:lnTo>
                    <a:pt x="7" y="47"/>
                  </a:lnTo>
                  <a:lnTo>
                    <a:pt x="2" y="53"/>
                  </a:lnTo>
                  <a:lnTo>
                    <a:pt x="0" y="6"/>
                  </a:lnTo>
                  <a:lnTo>
                    <a:pt x="14" y="0"/>
                  </a:lnTo>
                  <a:lnTo>
                    <a:pt x="14"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89" name="Freeform 17"/>
            <p:cNvSpPr>
              <a:spLocks/>
            </p:cNvSpPr>
            <p:nvPr userDrawn="1"/>
          </p:nvSpPr>
          <p:spPr bwMode="auto">
            <a:xfrm>
              <a:off x="829" y="346"/>
              <a:ext cx="83" cy="368"/>
            </a:xfrm>
            <a:custGeom>
              <a:avLst/>
              <a:gdLst/>
              <a:ahLst/>
              <a:cxnLst>
                <a:cxn ang="0">
                  <a:pos x="49" y="368"/>
                </a:cxn>
                <a:cxn ang="0">
                  <a:pos x="47" y="366"/>
                </a:cxn>
                <a:cxn ang="0">
                  <a:pos x="45" y="365"/>
                </a:cxn>
                <a:cxn ang="0">
                  <a:pos x="40" y="362"/>
                </a:cxn>
                <a:cxn ang="0">
                  <a:pos x="35" y="360"/>
                </a:cxn>
                <a:cxn ang="0">
                  <a:pos x="28" y="357"/>
                </a:cxn>
                <a:cxn ang="0">
                  <a:pos x="19" y="354"/>
                </a:cxn>
                <a:cxn ang="0">
                  <a:pos x="10" y="351"/>
                </a:cxn>
                <a:cxn ang="0">
                  <a:pos x="0" y="348"/>
                </a:cxn>
                <a:cxn ang="0">
                  <a:pos x="5" y="332"/>
                </a:cxn>
                <a:cxn ang="0">
                  <a:pos x="12" y="297"/>
                </a:cxn>
                <a:cxn ang="0">
                  <a:pos x="17" y="250"/>
                </a:cxn>
                <a:cxn ang="0">
                  <a:pos x="24" y="195"/>
                </a:cxn>
                <a:cxn ang="0">
                  <a:pos x="28" y="137"/>
                </a:cxn>
                <a:cxn ang="0">
                  <a:pos x="33" y="83"/>
                </a:cxn>
                <a:cxn ang="0">
                  <a:pos x="36" y="39"/>
                </a:cxn>
                <a:cxn ang="0">
                  <a:pos x="38" y="9"/>
                </a:cxn>
                <a:cxn ang="0">
                  <a:pos x="37" y="5"/>
                </a:cxn>
                <a:cxn ang="0">
                  <a:pos x="41" y="2"/>
                </a:cxn>
                <a:cxn ang="0">
                  <a:pos x="47" y="0"/>
                </a:cxn>
                <a:cxn ang="0">
                  <a:pos x="55" y="0"/>
                </a:cxn>
                <a:cxn ang="0">
                  <a:pos x="63" y="0"/>
                </a:cxn>
                <a:cxn ang="0">
                  <a:pos x="71" y="0"/>
                </a:cxn>
                <a:cxn ang="0">
                  <a:pos x="78" y="0"/>
                </a:cxn>
                <a:cxn ang="0">
                  <a:pos x="83" y="0"/>
                </a:cxn>
                <a:cxn ang="0">
                  <a:pos x="83" y="15"/>
                </a:cxn>
                <a:cxn ang="0">
                  <a:pos x="80" y="51"/>
                </a:cxn>
                <a:cxn ang="0">
                  <a:pos x="75" y="100"/>
                </a:cxn>
                <a:cxn ang="0">
                  <a:pos x="68" y="159"/>
                </a:cxn>
                <a:cxn ang="0">
                  <a:pos x="61" y="220"/>
                </a:cxn>
                <a:cxn ang="0">
                  <a:pos x="55" y="279"/>
                </a:cxn>
                <a:cxn ang="0">
                  <a:pos x="51" y="329"/>
                </a:cxn>
                <a:cxn ang="0">
                  <a:pos x="49" y="368"/>
                </a:cxn>
                <a:cxn ang="0">
                  <a:pos x="49" y="368"/>
                </a:cxn>
              </a:cxnLst>
              <a:rect l="0" t="0" r="r" b="b"/>
              <a:pathLst>
                <a:path w="83" h="368">
                  <a:moveTo>
                    <a:pt x="49" y="368"/>
                  </a:moveTo>
                  <a:lnTo>
                    <a:pt x="47" y="366"/>
                  </a:lnTo>
                  <a:lnTo>
                    <a:pt x="45" y="365"/>
                  </a:lnTo>
                  <a:lnTo>
                    <a:pt x="40" y="362"/>
                  </a:lnTo>
                  <a:lnTo>
                    <a:pt x="35" y="360"/>
                  </a:lnTo>
                  <a:lnTo>
                    <a:pt x="28" y="357"/>
                  </a:lnTo>
                  <a:lnTo>
                    <a:pt x="19" y="354"/>
                  </a:lnTo>
                  <a:lnTo>
                    <a:pt x="10" y="351"/>
                  </a:lnTo>
                  <a:lnTo>
                    <a:pt x="0" y="348"/>
                  </a:lnTo>
                  <a:lnTo>
                    <a:pt x="5" y="332"/>
                  </a:lnTo>
                  <a:lnTo>
                    <a:pt x="12" y="297"/>
                  </a:lnTo>
                  <a:lnTo>
                    <a:pt x="17" y="250"/>
                  </a:lnTo>
                  <a:lnTo>
                    <a:pt x="24" y="195"/>
                  </a:lnTo>
                  <a:lnTo>
                    <a:pt x="28" y="137"/>
                  </a:lnTo>
                  <a:lnTo>
                    <a:pt x="33" y="83"/>
                  </a:lnTo>
                  <a:lnTo>
                    <a:pt x="36" y="39"/>
                  </a:lnTo>
                  <a:lnTo>
                    <a:pt x="38" y="9"/>
                  </a:lnTo>
                  <a:lnTo>
                    <a:pt x="37" y="5"/>
                  </a:lnTo>
                  <a:lnTo>
                    <a:pt x="41" y="2"/>
                  </a:lnTo>
                  <a:lnTo>
                    <a:pt x="47" y="0"/>
                  </a:lnTo>
                  <a:lnTo>
                    <a:pt x="55" y="0"/>
                  </a:lnTo>
                  <a:lnTo>
                    <a:pt x="63" y="0"/>
                  </a:lnTo>
                  <a:lnTo>
                    <a:pt x="71" y="0"/>
                  </a:lnTo>
                  <a:lnTo>
                    <a:pt x="78" y="0"/>
                  </a:lnTo>
                  <a:lnTo>
                    <a:pt x="83" y="0"/>
                  </a:lnTo>
                  <a:lnTo>
                    <a:pt x="83" y="15"/>
                  </a:lnTo>
                  <a:lnTo>
                    <a:pt x="80" y="51"/>
                  </a:lnTo>
                  <a:lnTo>
                    <a:pt x="75" y="100"/>
                  </a:lnTo>
                  <a:lnTo>
                    <a:pt x="68" y="159"/>
                  </a:lnTo>
                  <a:lnTo>
                    <a:pt x="61" y="220"/>
                  </a:lnTo>
                  <a:lnTo>
                    <a:pt x="55" y="279"/>
                  </a:lnTo>
                  <a:lnTo>
                    <a:pt x="51" y="329"/>
                  </a:lnTo>
                  <a:lnTo>
                    <a:pt x="49" y="368"/>
                  </a:lnTo>
                  <a:lnTo>
                    <a:pt x="49" y="368"/>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0" name="Freeform 18"/>
            <p:cNvSpPr>
              <a:spLocks/>
            </p:cNvSpPr>
            <p:nvPr userDrawn="1"/>
          </p:nvSpPr>
          <p:spPr bwMode="auto">
            <a:xfrm>
              <a:off x="738" y="354"/>
              <a:ext cx="76" cy="320"/>
            </a:xfrm>
            <a:custGeom>
              <a:avLst/>
              <a:gdLst/>
              <a:ahLst/>
              <a:cxnLst>
                <a:cxn ang="0">
                  <a:pos x="76" y="0"/>
                </a:cxn>
                <a:cxn ang="0">
                  <a:pos x="70" y="35"/>
                </a:cxn>
                <a:cxn ang="0">
                  <a:pos x="66" y="74"/>
                </a:cxn>
                <a:cxn ang="0">
                  <a:pos x="61" y="116"/>
                </a:cxn>
                <a:cxn ang="0">
                  <a:pos x="56" y="159"/>
                </a:cxn>
                <a:cxn ang="0">
                  <a:pos x="52" y="202"/>
                </a:cxn>
                <a:cxn ang="0">
                  <a:pos x="49" y="245"/>
                </a:cxn>
                <a:cxn ang="0">
                  <a:pos x="45" y="284"/>
                </a:cxn>
                <a:cxn ang="0">
                  <a:pos x="43" y="319"/>
                </a:cxn>
                <a:cxn ang="0">
                  <a:pos x="38" y="318"/>
                </a:cxn>
                <a:cxn ang="0">
                  <a:pos x="32" y="316"/>
                </a:cxn>
                <a:cxn ang="0">
                  <a:pos x="26" y="313"/>
                </a:cxn>
                <a:cxn ang="0">
                  <a:pos x="20" y="310"/>
                </a:cxn>
                <a:cxn ang="0">
                  <a:pos x="14" y="305"/>
                </a:cxn>
                <a:cxn ang="0">
                  <a:pos x="8" y="301"/>
                </a:cxn>
                <a:cxn ang="0">
                  <a:pos x="3" y="298"/>
                </a:cxn>
                <a:cxn ang="0">
                  <a:pos x="0" y="294"/>
                </a:cxn>
                <a:cxn ang="0">
                  <a:pos x="5" y="266"/>
                </a:cxn>
                <a:cxn ang="0">
                  <a:pos x="9" y="229"/>
                </a:cxn>
                <a:cxn ang="0">
                  <a:pos x="12" y="185"/>
                </a:cxn>
                <a:cxn ang="0">
                  <a:pos x="15" y="140"/>
                </a:cxn>
                <a:cxn ang="0">
                  <a:pos x="18" y="95"/>
                </a:cxn>
                <a:cxn ang="0">
                  <a:pos x="22" y="58"/>
                </a:cxn>
                <a:cxn ang="0">
                  <a:pos x="28" y="28"/>
                </a:cxn>
                <a:cxn ang="0">
                  <a:pos x="37" y="13"/>
                </a:cxn>
                <a:cxn ang="0">
                  <a:pos x="44" y="9"/>
                </a:cxn>
                <a:cxn ang="0">
                  <a:pos x="51" y="6"/>
                </a:cxn>
                <a:cxn ang="0">
                  <a:pos x="58" y="3"/>
                </a:cxn>
                <a:cxn ang="0">
                  <a:pos x="64" y="3"/>
                </a:cxn>
                <a:cxn ang="0">
                  <a:pos x="70" y="1"/>
                </a:cxn>
                <a:cxn ang="0">
                  <a:pos x="73" y="1"/>
                </a:cxn>
                <a:cxn ang="0">
                  <a:pos x="75" y="0"/>
                </a:cxn>
                <a:cxn ang="0">
                  <a:pos x="76" y="0"/>
                </a:cxn>
                <a:cxn ang="0">
                  <a:pos x="76" y="0"/>
                </a:cxn>
              </a:cxnLst>
              <a:rect l="0" t="0" r="r" b="b"/>
              <a:pathLst>
                <a:path w="76" h="319">
                  <a:moveTo>
                    <a:pt x="76" y="0"/>
                  </a:moveTo>
                  <a:lnTo>
                    <a:pt x="70" y="35"/>
                  </a:lnTo>
                  <a:lnTo>
                    <a:pt x="66" y="74"/>
                  </a:lnTo>
                  <a:lnTo>
                    <a:pt x="61" y="116"/>
                  </a:lnTo>
                  <a:lnTo>
                    <a:pt x="56" y="159"/>
                  </a:lnTo>
                  <a:lnTo>
                    <a:pt x="52" y="202"/>
                  </a:lnTo>
                  <a:lnTo>
                    <a:pt x="49" y="245"/>
                  </a:lnTo>
                  <a:lnTo>
                    <a:pt x="45" y="284"/>
                  </a:lnTo>
                  <a:lnTo>
                    <a:pt x="43" y="319"/>
                  </a:lnTo>
                  <a:lnTo>
                    <a:pt x="38" y="318"/>
                  </a:lnTo>
                  <a:lnTo>
                    <a:pt x="32" y="316"/>
                  </a:lnTo>
                  <a:lnTo>
                    <a:pt x="26" y="313"/>
                  </a:lnTo>
                  <a:lnTo>
                    <a:pt x="20" y="310"/>
                  </a:lnTo>
                  <a:lnTo>
                    <a:pt x="14" y="305"/>
                  </a:lnTo>
                  <a:lnTo>
                    <a:pt x="8" y="301"/>
                  </a:lnTo>
                  <a:lnTo>
                    <a:pt x="3" y="298"/>
                  </a:lnTo>
                  <a:lnTo>
                    <a:pt x="0" y="294"/>
                  </a:lnTo>
                  <a:lnTo>
                    <a:pt x="5" y="266"/>
                  </a:lnTo>
                  <a:lnTo>
                    <a:pt x="9" y="229"/>
                  </a:lnTo>
                  <a:lnTo>
                    <a:pt x="12" y="185"/>
                  </a:lnTo>
                  <a:lnTo>
                    <a:pt x="15" y="140"/>
                  </a:lnTo>
                  <a:lnTo>
                    <a:pt x="18" y="95"/>
                  </a:lnTo>
                  <a:lnTo>
                    <a:pt x="22" y="58"/>
                  </a:lnTo>
                  <a:lnTo>
                    <a:pt x="28" y="28"/>
                  </a:lnTo>
                  <a:lnTo>
                    <a:pt x="37" y="13"/>
                  </a:lnTo>
                  <a:lnTo>
                    <a:pt x="44" y="9"/>
                  </a:lnTo>
                  <a:lnTo>
                    <a:pt x="51" y="6"/>
                  </a:lnTo>
                  <a:lnTo>
                    <a:pt x="58" y="3"/>
                  </a:lnTo>
                  <a:lnTo>
                    <a:pt x="64" y="3"/>
                  </a:lnTo>
                  <a:lnTo>
                    <a:pt x="70" y="1"/>
                  </a:lnTo>
                  <a:lnTo>
                    <a:pt x="73" y="1"/>
                  </a:lnTo>
                  <a:lnTo>
                    <a:pt x="75" y="0"/>
                  </a:lnTo>
                  <a:lnTo>
                    <a:pt x="76" y="0"/>
                  </a:lnTo>
                  <a:lnTo>
                    <a:pt x="76"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1" name="Freeform 19"/>
            <p:cNvSpPr>
              <a:spLocks/>
            </p:cNvSpPr>
            <p:nvPr userDrawn="1"/>
          </p:nvSpPr>
          <p:spPr bwMode="auto">
            <a:xfrm>
              <a:off x="1367" y="421"/>
              <a:ext cx="13" cy="121"/>
            </a:xfrm>
            <a:custGeom>
              <a:avLst/>
              <a:gdLst/>
              <a:ahLst/>
              <a:cxnLst>
                <a:cxn ang="0">
                  <a:pos x="1" y="0"/>
                </a:cxn>
                <a:cxn ang="0">
                  <a:pos x="7" y="9"/>
                </a:cxn>
                <a:cxn ang="0">
                  <a:pos x="11" y="23"/>
                </a:cxn>
                <a:cxn ang="0">
                  <a:pos x="12" y="39"/>
                </a:cxn>
                <a:cxn ang="0">
                  <a:pos x="13" y="58"/>
                </a:cxn>
                <a:cxn ang="0">
                  <a:pos x="12" y="76"/>
                </a:cxn>
                <a:cxn ang="0">
                  <a:pos x="11" y="93"/>
                </a:cxn>
                <a:cxn ang="0">
                  <a:pos x="8" y="109"/>
                </a:cxn>
                <a:cxn ang="0">
                  <a:pos x="6" y="121"/>
                </a:cxn>
                <a:cxn ang="0">
                  <a:pos x="3" y="106"/>
                </a:cxn>
                <a:cxn ang="0">
                  <a:pos x="1" y="91"/>
                </a:cxn>
                <a:cxn ang="0">
                  <a:pos x="0" y="75"/>
                </a:cxn>
                <a:cxn ang="0">
                  <a:pos x="0" y="60"/>
                </a:cxn>
                <a:cxn ang="0">
                  <a:pos x="0" y="44"/>
                </a:cxn>
                <a:cxn ang="0">
                  <a:pos x="0" y="29"/>
                </a:cxn>
                <a:cxn ang="0">
                  <a:pos x="0" y="14"/>
                </a:cxn>
                <a:cxn ang="0">
                  <a:pos x="1" y="0"/>
                </a:cxn>
                <a:cxn ang="0">
                  <a:pos x="1" y="0"/>
                </a:cxn>
              </a:cxnLst>
              <a:rect l="0" t="0" r="r" b="b"/>
              <a:pathLst>
                <a:path w="13" h="121">
                  <a:moveTo>
                    <a:pt x="1" y="0"/>
                  </a:moveTo>
                  <a:lnTo>
                    <a:pt x="7" y="9"/>
                  </a:lnTo>
                  <a:lnTo>
                    <a:pt x="11" y="23"/>
                  </a:lnTo>
                  <a:lnTo>
                    <a:pt x="12" y="39"/>
                  </a:lnTo>
                  <a:lnTo>
                    <a:pt x="13" y="58"/>
                  </a:lnTo>
                  <a:lnTo>
                    <a:pt x="12" y="76"/>
                  </a:lnTo>
                  <a:lnTo>
                    <a:pt x="11" y="93"/>
                  </a:lnTo>
                  <a:lnTo>
                    <a:pt x="8" y="109"/>
                  </a:lnTo>
                  <a:lnTo>
                    <a:pt x="6" y="121"/>
                  </a:lnTo>
                  <a:lnTo>
                    <a:pt x="3" y="106"/>
                  </a:lnTo>
                  <a:lnTo>
                    <a:pt x="1" y="91"/>
                  </a:lnTo>
                  <a:lnTo>
                    <a:pt x="0" y="75"/>
                  </a:lnTo>
                  <a:lnTo>
                    <a:pt x="0" y="60"/>
                  </a:lnTo>
                  <a:lnTo>
                    <a:pt x="0" y="44"/>
                  </a:lnTo>
                  <a:lnTo>
                    <a:pt x="0" y="29"/>
                  </a:lnTo>
                  <a:lnTo>
                    <a:pt x="0" y="14"/>
                  </a:lnTo>
                  <a:lnTo>
                    <a:pt x="1" y="0"/>
                  </a:lnTo>
                  <a:lnTo>
                    <a:pt x="1"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2" name="Freeform 20"/>
            <p:cNvSpPr>
              <a:spLocks/>
            </p:cNvSpPr>
            <p:nvPr userDrawn="1"/>
          </p:nvSpPr>
          <p:spPr bwMode="auto">
            <a:xfrm>
              <a:off x="947" y="425"/>
              <a:ext cx="135" cy="145"/>
            </a:xfrm>
            <a:custGeom>
              <a:avLst/>
              <a:gdLst/>
              <a:ahLst/>
              <a:cxnLst>
                <a:cxn ang="0">
                  <a:pos x="80" y="0"/>
                </a:cxn>
                <a:cxn ang="0">
                  <a:pos x="82" y="2"/>
                </a:cxn>
                <a:cxn ang="0">
                  <a:pos x="84" y="6"/>
                </a:cxn>
                <a:cxn ang="0">
                  <a:pos x="87" y="9"/>
                </a:cxn>
                <a:cxn ang="0">
                  <a:pos x="89" y="13"/>
                </a:cxn>
                <a:cxn ang="0">
                  <a:pos x="91" y="16"/>
                </a:cxn>
                <a:cxn ang="0">
                  <a:pos x="94" y="18"/>
                </a:cxn>
                <a:cxn ang="0">
                  <a:pos x="97" y="21"/>
                </a:cxn>
                <a:cxn ang="0">
                  <a:pos x="101" y="24"/>
                </a:cxn>
                <a:cxn ang="0">
                  <a:pos x="99" y="24"/>
                </a:cxn>
                <a:cxn ang="0">
                  <a:pos x="96" y="24"/>
                </a:cxn>
                <a:cxn ang="0">
                  <a:pos x="91" y="24"/>
                </a:cxn>
                <a:cxn ang="0">
                  <a:pos x="87" y="25"/>
                </a:cxn>
                <a:cxn ang="0">
                  <a:pos x="82" y="25"/>
                </a:cxn>
                <a:cxn ang="0">
                  <a:pos x="78" y="28"/>
                </a:cxn>
                <a:cxn ang="0">
                  <a:pos x="73" y="30"/>
                </a:cxn>
                <a:cxn ang="0">
                  <a:pos x="70" y="34"/>
                </a:cxn>
                <a:cxn ang="0">
                  <a:pos x="75" y="34"/>
                </a:cxn>
                <a:cxn ang="0">
                  <a:pos x="83" y="34"/>
                </a:cxn>
                <a:cxn ang="0">
                  <a:pos x="93" y="36"/>
                </a:cxn>
                <a:cxn ang="0">
                  <a:pos x="105" y="37"/>
                </a:cxn>
                <a:cxn ang="0">
                  <a:pos x="116" y="40"/>
                </a:cxn>
                <a:cxn ang="0">
                  <a:pos x="126" y="43"/>
                </a:cxn>
                <a:cxn ang="0">
                  <a:pos x="132" y="47"/>
                </a:cxn>
                <a:cxn ang="0">
                  <a:pos x="135" y="51"/>
                </a:cxn>
                <a:cxn ang="0">
                  <a:pos x="112" y="43"/>
                </a:cxn>
                <a:cxn ang="0">
                  <a:pos x="89" y="43"/>
                </a:cxn>
                <a:cxn ang="0">
                  <a:pos x="67" y="46"/>
                </a:cxn>
                <a:cxn ang="0">
                  <a:pos x="50" y="53"/>
                </a:cxn>
                <a:cxn ang="0">
                  <a:pos x="38" y="65"/>
                </a:cxn>
                <a:cxn ang="0">
                  <a:pos x="34" y="79"/>
                </a:cxn>
                <a:cxn ang="0">
                  <a:pos x="41" y="95"/>
                </a:cxn>
                <a:cxn ang="0">
                  <a:pos x="63" y="113"/>
                </a:cxn>
                <a:cxn ang="0">
                  <a:pos x="59" y="120"/>
                </a:cxn>
                <a:cxn ang="0">
                  <a:pos x="58" y="126"/>
                </a:cxn>
                <a:cxn ang="0">
                  <a:pos x="56" y="132"/>
                </a:cxn>
                <a:cxn ang="0">
                  <a:pos x="54" y="138"/>
                </a:cxn>
                <a:cxn ang="0">
                  <a:pos x="53" y="142"/>
                </a:cxn>
                <a:cxn ang="0">
                  <a:pos x="50" y="144"/>
                </a:cxn>
                <a:cxn ang="0">
                  <a:pos x="49" y="145"/>
                </a:cxn>
                <a:cxn ang="0">
                  <a:pos x="46" y="144"/>
                </a:cxn>
                <a:cxn ang="0">
                  <a:pos x="24" y="126"/>
                </a:cxn>
                <a:cxn ang="0">
                  <a:pos x="8" y="106"/>
                </a:cxn>
                <a:cxn ang="0">
                  <a:pos x="0" y="83"/>
                </a:cxn>
                <a:cxn ang="0">
                  <a:pos x="0" y="61"/>
                </a:cxn>
                <a:cxn ang="0">
                  <a:pos x="7" y="39"/>
                </a:cxn>
                <a:cxn ang="0">
                  <a:pos x="23" y="21"/>
                </a:cxn>
                <a:cxn ang="0">
                  <a:pos x="47" y="7"/>
                </a:cxn>
                <a:cxn ang="0">
                  <a:pos x="80" y="0"/>
                </a:cxn>
                <a:cxn ang="0">
                  <a:pos x="80" y="0"/>
                </a:cxn>
              </a:cxnLst>
              <a:rect l="0" t="0" r="r" b="b"/>
              <a:pathLst>
                <a:path w="135" h="145">
                  <a:moveTo>
                    <a:pt x="80" y="0"/>
                  </a:moveTo>
                  <a:lnTo>
                    <a:pt x="82" y="2"/>
                  </a:lnTo>
                  <a:lnTo>
                    <a:pt x="84" y="6"/>
                  </a:lnTo>
                  <a:lnTo>
                    <a:pt x="87" y="9"/>
                  </a:lnTo>
                  <a:lnTo>
                    <a:pt x="89" y="13"/>
                  </a:lnTo>
                  <a:lnTo>
                    <a:pt x="91" y="16"/>
                  </a:lnTo>
                  <a:lnTo>
                    <a:pt x="94" y="18"/>
                  </a:lnTo>
                  <a:lnTo>
                    <a:pt x="97" y="21"/>
                  </a:lnTo>
                  <a:lnTo>
                    <a:pt x="101" y="24"/>
                  </a:lnTo>
                  <a:lnTo>
                    <a:pt x="99" y="24"/>
                  </a:lnTo>
                  <a:lnTo>
                    <a:pt x="96" y="24"/>
                  </a:lnTo>
                  <a:lnTo>
                    <a:pt x="91" y="24"/>
                  </a:lnTo>
                  <a:lnTo>
                    <a:pt x="87" y="25"/>
                  </a:lnTo>
                  <a:lnTo>
                    <a:pt x="82" y="25"/>
                  </a:lnTo>
                  <a:lnTo>
                    <a:pt x="78" y="28"/>
                  </a:lnTo>
                  <a:lnTo>
                    <a:pt x="73" y="30"/>
                  </a:lnTo>
                  <a:lnTo>
                    <a:pt x="70" y="34"/>
                  </a:lnTo>
                  <a:lnTo>
                    <a:pt x="75" y="34"/>
                  </a:lnTo>
                  <a:lnTo>
                    <a:pt x="83" y="34"/>
                  </a:lnTo>
                  <a:lnTo>
                    <a:pt x="93" y="36"/>
                  </a:lnTo>
                  <a:lnTo>
                    <a:pt x="105" y="37"/>
                  </a:lnTo>
                  <a:lnTo>
                    <a:pt x="116" y="40"/>
                  </a:lnTo>
                  <a:lnTo>
                    <a:pt x="126" y="43"/>
                  </a:lnTo>
                  <a:lnTo>
                    <a:pt x="132" y="47"/>
                  </a:lnTo>
                  <a:lnTo>
                    <a:pt x="135" y="51"/>
                  </a:lnTo>
                  <a:lnTo>
                    <a:pt x="112" y="43"/>
                  </a:lnTo>
                  <a:lnTo>
                    <a:pt x="89" y="43"/>
                  </a:lnTo>
                  <a:lnTo>
                    <a:pt x="67" y="46"/>
                  </a:lnTo>
                  <a:lnTo>
                    <a:pt x="50" y="53"/>
                  </a:lnTo>
                  <a:lnTo>
                    <a:pt x="38" y="65"/>
                  </a:lnTo>
                  <a:lnTo>
                    <a:pt x="34" y="79"/>
                  </a:lnTo>
                  <a:lnTo>
                    <a:pt x="41" y="95"/>
                  </a:lnTo>
                  <a:lnTo>
                    <a:pt x="63" y="113"/>
                  </a:lnTo>
                  <a:lnTo>
                    <a:pt x="59" y="120"/>
                  </a:lnTo>
                  <a:lnTo>
                    <a:pt x="58" y="126"/>
                  </a:lnTo>
                  <a:lnTo>
                    <a:pt x="56" y="132"/>
                  </a:lnTo>
                  <a:lnTo>
                    <a:pt x="54" y="138"/>
                  </a:lnTo>
                  <a:lnTo>
                    <a:pt x="53" y="142"/>
                  </a:lnTo>
                  <a:lnTo>
                    <a:pt x="50" y="144"/>
                  </a:lnTo>
                  <a:lnTo>
                    <a:pt x="49" y="145"/>
                  </a:lnTo>
                  <a:lnTo>
                    <a:pt x="46" y="144"/>
                  </a:lnTo>
                  <a:lnTo>
                    <a:pt x="24" y="126"/>
                  </a:lnTo>
                  <a:lnTo>
                    <a:pt x="8" y="106"/>
                  </a:lnTo>
                  <a:lnTo>
                    <a:pt x="0" y="83"/>
                  </a:lnTo>
                  <a:lnTo>
                    <a:pt x="0" y="61"/>
                  </a:lnTo>
                  <a:lnTo>
                    <a:pt x="7" y="39"/>
                  </a:lnTo>
                  <a:lnTo>
                    <a:pt x="23" y="21"/>
                  </a:lnTo>
                  <a:lnTo>
                    <a:pt x="47" y="7"/>
                  </a:lnTo>
                  <a:lnTo>
                    <a:pt x="80" y="0"/>
                  </a:lnTo>
                  <a:lnTo>
                    <a:pt x="80"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3" name="Freeform 21"/>
            <p:cNvSpPr>
              <a:spLocks/>
            </p:cNvSpPr>
            <p:nvPr userDrawn="1"/>
          </p:nvSpPr>
          <p:spPr bwMode="auto">
            <a:xfrm>
              <a:off x="248" y="462"/>
              <a:ext cx="23" cy="87"/>
            </a:xfrm>
            <a:custGeom>
              <a:avLst/>
              <a:gdLst/>
              <a:ahLst/>
              <a:cxnLst>
                <a:cxn ang="0">
                  <a:pos x="14" y="0"/>
                </a:cxn>
                <a:cxn ang="0">
                  <a:pos x="17" y="8"/>
                </a:cxn>
                <a:cxn ang="0">
                  <a:pos x="19" y="17"/>
                </a:cxn>
                <a:cxn ang="0">
                  <a:pos x="19" y="26"/>
                </a:cxn>
                <a:cxn ang="0">
                  <a:pos x="20" y="35"/>
                </a:cxn>
                <a:cxn ang="0">
                  <a:pos x="20" y="44"/>
                </a:cxn>
                <a:cxn ang="0">
                  <a:pos x="20" y="53"/>
                </a:cxn>
                <a:cxn ang="0">
                  <a:pos x="20" y="62"/>
                </a:cxn>
                <a:cxn ang="0">
                  <a:pos x="22" y="71"/>
                </a:cxn>
                <a:cxn ang="0">
                  <a:pos x="20" y="73"/>
                </a:cxn>
                <a:cxn ang="0">
                  <a:pos x="18" y="76"/>
                </a:cxn>
                <a:cxn ang="0">
                  <a:pos x="15" y="79"/>
                </a:cxn>
                <a:cxn ang="0">
                  <a:pos x="11" y="83"/>
                </a:cxn>
                <a:cxn ang="0">
                  <a:pos x="7" y="86"/>
                </a:cxn>
                <a:cxn ang="0">
                  <a:pos x="4" y="87"/>
                </a:cxn>
                <a:cxn ang="0">
                  <a:pos x="1" y="86"/>
                </a:cxn>
                <a:cxn ang="0">
                  <a:pos x="0" y="83"/>
                </a:cxn>
                <a:cxn ang="0">
                  <a:pos x="1" y="72"/>
                </a:cxn>
                <a:cxn ang="0">
                  <a:pos x="2" y="61"/>
                </a:cxn>
                <a:cxn ang="0">
                  <a:pos x="3" y="50"/>
                </a:cxn>
                <a:cxn ang="0">
                  <a:pos x="5" y="40"/>
                </a:cxn>
                <a:cxn ang="0">
                  <a:pos x="7" y="29"/>
                </a:cxn>
                <a:cxn ang="0">
                  <a:pos x="9" y="19"/>
                </a:cxn>
                <a:cxn ang="0">
                  <a:pos x="11" y="10"/>
                </a:cxn>
                <a:cxn ang="0">
                  <a:pos x="14" y="0"/>
                </a:cxn>
                <a:cxn ang="0">
                  <a:pos x="14" y="0"/>
                </a:cxn>
              </a:cxnLst>
              <a:rect l="0" t="0" r="r" b="b"/>
              <a:pathLst>
                <a:path w="22" h="87">
                  <a:moveTo>
                    <a:pt x="14" y="0"/>
                  </a:moveTo>
                  <a:lnTo>
                    <a:pt x="17" y="8"/>
                  </a:lnTo>
                  <a:lnTo>
                    <a:pt x="19" y="17"/>
                  </a:lnTo>
                  <a:lnTo>
                    <a:pt x="19" y="26"/>
                  </a:lnTo>
                  <a:lnTo>
                    <a:pt x="20" y="35"/>
                  </a:lnTo>
                  <a:lnTo>
                    <a:pt x="20" y="44"/>
                  </a:lnTo>
                  <a:lnTo>
                    <a:pt x="20" y="53"/>
                  </a:lnTo>
                  <a:lnTo>
                    <a:pt x="20" y="62"/>
                  </a:lnTo>
                  <a:lnTo>
                    <a:pt x="22" y="71"/>
                  </a:lnTo>
                  <a:lnTo>
                    <a:pt x="20" y="73"/>
                  </a:lnTo>
                  <a:lnTo>
                    <a:pt x="18" y="76"/>
                  </a:lnTo>
                  <a:lnTo>
                    <a:pt x="15" y="79"/>
                  </a:lnTo>
                  <a:lnTo>
                    <a:pt x="11" y="83"/>
                  </a:lnTo>
                  <a:lnTo>
                    <a:pt x="7" y="86"/>
                  </a:lnTo>
                  <a:lnTo>
                    <a:pt x="4" y="87"/>
                  </a:lnTo>
                  <a:lnTo>
                    <a:pt x="1" y="86"/>
                  </a:lnTo>
                  <a:lnTo>
                    <a:pt x="0" y="83"/>
                  </a:lnTo>
                  <a:lnTo>
                    <a:pt x="1" y="72"/>
                  </a:lnTo>
                  <a:lnTo>
                    <a:pt x="2" y="61"/>
                  </a:lnTo>
                  <a:lnTo>
                    <a:pt x="3" y="50"/>
                  </a:lnTo>
                  <a:lnTo>
                    <a:pt x="5" y="40"/>
                  </a:lnTo>
                  <a:lnTo>
                    <a:pt x="7" y="29"/>
                  </a:lnTo>
                  <a:lnTo>
                    <a:pt x="9" y="19"/>
                  </a:lnTo>
                  <a:lnTo>
                    <a:pt x="11" y="10"/>
                  </a:lnTo>
                  <a:lnTo>
                    <a:pt x="14" y="0"/>
                  </a:lnTo>
                  <a:lnTo>
                    <a:pt x="14"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4" name="Freeform 22"/>
            <p:cNvSpPr>
              <a:spLocks/>
            </p:cNvSpPr>
            <p:nvPr userDrawn="1"/>
          </p:nvSpPr>
          <p:spPr bwMode="auto">
            <a:xfrm>
              <a:off x="159" y="564"/>
              <a:ext cx="573" cy="763"/>
            </a:xfrm>
            <a:custGeom>
              <a:avLst/>
              <a:gdLst/>
              <a:ahLst/>
              <a:cxnLst>
                <a:cxn ang="0">
                  <a:pos x="89" y="229"/>
                </a:cxn>
                <a:cxn ang="0">
                  <a:pos x="72" y="266"/>
                </a:cxn>
                <a:cxn ang="0">
                  <a:pos x="85" y="603"/>
                </a:cxn>
                <a:cxn ang="0">
                  <a:pos x="179" y="706"/>
                </a:cxn>
                <a:cxn ang="0">
                  <a:pos x="339" y="714"/>
                </a:cxn>
                <a:cxn ang="0">
                  <a:pos x="190" y="591"/>
                </a:cxn>
                <a:cxn ang="0">
                  <a:pos x="188" y="442"/>
                </a:cxn>
                <a:cxn ang="0">
                  <a:pos x="219" y="386"/>
                </a:cxn>
                <a:cxn ang="0">
                  <a:pos x="192" y="392"/>
                </a:cxn>
                <a:cxn ang="0">
                  <a:pos x="170" y="391"/>
                </a:cxn>
                <a:cxn ang="0">
                  <a:pos x="251" y="308"/>
                </a:cxn>
                <a:cxn ang="0">
                  <a:pos x="263" y="323"/>
                </a:cxn>
                <a:cxn ang="0">
                  <a:pos x="238" y="355"/>
                </a:cxn>
                <a:cxn ang="0">
                  <a:pos x="269" y="355"/>
                </a:cxn>
                <a:cxn ang="0">
                  <a:pos x="263" y="372"/>
                </a:cxn>
                <a:cxn ang="0">
                  <a:pos x="300" y="367"/>
                </a:cxn>
                <a:cxn ang="0">
                  <a:pos x="288" y="406"/>
                </a:cxn>
                <a:cxn ang="0">
                  <a:pos x="225" y="446"/>
                </a:cxn>
                <a:cxn ang="0">
                  <a:pos x="261" y="435"/>
                </a:cxn>
                <a:cxn ang="0">
                  <a:pos x="286" y="427"/>
                </a:cxn>
                <a:cxn ang="0">
                  <a:pos x="237" y="473"/>
                </a:cxn>
                <a:cxn ang="0">
                  <a:pos x="252" y="478"/>
                </a:cxn>
                <a:cxn ang="0">
                  <a:pos x="310" y="452"/>
                </a:cxn>
                <a:cxn ang="0">
                  <a:pos x="260" y="505"/>
                </a:cxn>
                <a:cxn ang="0">
                  <a:pos x="271" y="522"/>
                </a:cxn>
                <a:cxn ang="0">
                  <a:pos x="325" y="481"/>
                </a:cxn>
                <a:cxn ang="0">
                  <a:pos x="316" y="498"/>
                </a:cxn>
                <a:cxn ang="0">
                  <a:pos x="316" y="524"/>
                </a:cxn>
                <a:cxn ang="0">
                  <a:pos x="363" y="502"/>
                </a:cxn>
                <a:cxn ang="0">
                  <a:pos x="375" y="533"/>
                </a:cxn>
                <a:cxn ang="0">
                  <a:pos x="339" y="567"/>
                </a:cxn>
                <a:cxn ang="0">
                  <a:pos x="385" y="668"/>
                </a:cxn>
                <a:cxn ang="0">
                  <a:pos x="478" y="696"/>
                </a:cxn>
                <a:cxn ang="0">
                  <a:pos x="511" y="365"/>
                </a:cxn>
                <a:cxn ang="0">
                  <a:pos x="550" y="409"/>
                </a:cxn>
                <a:cxn ang="0">
                  <a:pos x="533" y="676"/>
                </a:cxn>
                <a:cxn ang="0">
                  <a:pos x="549" y="716"/>
                </a:cxn>
                <a:cxn ang="0">
                  <a:pos x="572" y="720"/>
                </a:cxn>
                <a:cxn ang="0">
                  <a:pos x="570" y="751"/>
                </a:cxn>
                <a:cxn ang="0">
                  <a:pos x="390" y="760"/>
                </a:cxn>
                <a:cxn ang="0">
                  <a:pos x="59" y="749"/>
                </a:cxn>
                <a:cxn ang="0">
                  <a:pos x="42" y="708"/>
                </a:cxn>
                <a:cxn ang="0">
                  <a:pos x="41" y="680"/>
                </a:cxn>
                <a:cxn ang="0">
                  <a:pos x="30" y="712"/>
                </a:cxn>
                <a:cxn ang="0">
                  <a:pos x="27" y="683"/>
                </a:cxn>
                <a:cxn ang="0">
                  <a:pos x="18" y="630"/>
                </a:cxn>
                <a:cxn ang="0">
                  <a:pos x="11" y="678"/>
                </a:cxn>
                <a:cxn ang="0">
                  <a:pos x="0" y="646"/>
                </a:cxn>
                <a:cxn ang="0">
                  <a:pos x="14" y="562"/>
                </a:cxn>
                <a:cxn ang="0">
                  <a:pos x="32" y="597"/>
                </a:cxn>
                <a:cxn ang="0">
                  <a:pos x="35" y="475"/>
                </a:cxn>
                <a:cxn ang="0">
                  <a:pos x="27" y="52"/>
                </a:cxn>
                <a:cxn ang="0">
                  <a:pos x="42" y="3"/>
                </a:cxn>
                <a:cxn ang="0">
                  <a:pos x="66" y="23"/>
                </a:cxn>
                <a:cxn ang="0">
                  <a:pos x="69" y="115"/>
                </a:cxn>
                <a:cxn ang="0">
                  <a:pos x="77" y="149"/>
                </a:cxn>
                <a:cxn ang="0">
                  <a:pos x="86" y="118"/>
                </a:cxn>
                <a:cxn ang="0">
                  <a:pos x="93" y="39"/>
                </a:cxn>
                <a:cxn ang="0">
                  <a:pos x="119" y="126"/>
                </a:cxn>
                <a:cxn ang="0">
                  <a:pos x="100" y="265"/>
                </a:cxn>
              </a:cxnLst>
              <a:rect l="0" t="0" r="r" b="b"/>
              <a:pathLst>
                <a:path w="573" h="763">
                  <a:moveTo>
                    <a:pt x="100" y="265"/>
                  </a:moveTo>
                  <a:lnTo>
                    <a:pt x="99" y="257"/>
                  </a:lnTo>
                  <a:lnTo>
                    <a:pt x="96" y="248"/>
                  </a:lnTo>
                  <a:lnTo>
                    <a:pt x="93" y="239"/>
                  </a:lnTo>
                  <a:lnTo>
                    <a:pt x="89" y="229"/>
                  </a:lnTo>
                  <a:lnTo>
                    <a:pt x="84" y="220"/>
                  </a:lnTo>
                  <a:lnTo>
                    <a:pt x="78" y="212"/>
                  </a:lnTo>
                  <a:lnTo>
                    <a:pt x="72" y="206"/>
                  </a:lnTo>
                  <a:lnTo>
                    <a:pt x="66" y="204"/>
                  </a:lnTo>
                  <a:lnTo>
                    <a:pt x="72" y="266"/>
                  </a:lnTo>
                  <a:lnTo>
                    <a:pt x="75" y="333"/>
                  </a:lnTo>
                  <a:lnTo>
                    <a:pt x="79" y="402"/>
                  </a:lnTo>
                  <a:lnTo>
                    <a:pt x="82" y="472"/>
                  </a:lnTo>
                  <a:lnTo>
                    <a:pt x="84" y="539"/>
                  </a:lnTo>
                  <a:lnTo>
                    <a:pt x="85" y="603"/>
                  </a:lnTo>
                  <a:lnTo>
                    <a:pt x="86" y="659"/>
                  </a:lnTo>
                  <a:lnTo>
                    <a:pt x="86" y="705"/>
                  </a:lnTo>
                  <a:lnTo>
                    <a:pt x="106" y="703"/>
                  </a:lnTo>
                  <a:lnTo>
                    <a:pt x="139" y="704"/>
                  </a:lnTo>
                  <a:lnTo>
                    <a:pt x="179" y="706"/>
                  </a:lnTo>
                  <a:lnTo>
                    <a:pt x="223" y="708"/>
                  </a:lnTo>
                  <a:lnTo>
                    <a:pt x="265" y="711"/>
                  </a:lnTo>
                  <a:lnTo>
                    <a:pt x="302" y="713"/>
                  </a:lnTo>
                  <a:lnTo>
                    <a:pt x="328" y="714"/>
                  </a:lnTo>
                  <a:lnTo>
                    <a:pt x="339" y="714"/>
                  </a:lnTo>
                  <a:lnTo>
                    <a:pt x="305" y="693"/>
                  </a:lnTo>
                  <a:lnTo>
                    <a:pt x="271" y="672"/>
                  </a:lnTo>
                  <a:lnTo>
                    <a:pt x="240" y="648"/>
                  </a:lnTo>
                  <a:lnTo>
                    <a:pt x="212" y="622"/>
                  </a:lnTo>
                  <a:lnTo>
                    <a:pt x="190" y="591"/>
                  </a:lnTo>
                  <a:lnTo>
                    <a:pt x="176" y="555"/>
                  </a:lnTo>
                  <a:lnTo>
                    <a:pt x="171" y="514"/>
                  </a:lnTo>
                  <a:lnTo>
                    <a:pt x="177" y="467"/>
                  </a:lnTo>
                  <a:lnTo>
                    <a:pt x="182" y="454"/>
                  </a:lnTo>
                  <a:lnTo>
                    <a:pt x="188" y="442"/>
                  </a:lnTo>
                  <a:lnTo>
                    <a:pt x="194" y="430"/>
                  </a:lnTo>
                  <a:lnTo>
                    <a:pt x="201" y="419"/>
                  </a:lnTo>
                  <a:lnTo>
                    <a:pt x="208" y="407"/>
                  </a:lnTo>
                  <a:lnTo>
                    <a:pt x="214" y="397"/>
                  </a:lnTo>
                  <a:lnTo>
                    <a:pt x="219" y="386"/>
                  </a:lnTo>
                  <a:lnTo>
                    <a:pt x="221" y="375"/>
                  </a:lnTo>
                  <a:lnTo>
                    <a:pt x="217" y="377"/>
                  </a:lnTo>
                  <a:lnTo>
                    <a:pt x="211" y="380"/>
                  </a:lnTo>
                  <a:lnTo>
                    <a:pt x="202" y="386"/>
                  </a:lnTo>
                  <a:lnTo>
                    <a:pt x="192" y="392"/>
                  </a:lnTo>
                  <a:lnTo>
                    <a:pt x="182" y="398"/>
                  </a:lnTo>
                  <a:lnTo>
                    <a:pt x="174" y="402"/>
                  </a:lnTo>
                  <a:lnTo>
                    <a:pt x="168" y="406"/>
                  </a:lnTo>
                  <a:lnTo>
                    <a:pt x="166" y="407"/>
                  </a:lnTo>
                  <a:lnTo>
                    <a:pt x="170" y="391"/>
                  </a:lnTo>
                  <a:lnTo>
                    <a:pt x="179" y="373"/>
                  </a:lnTo>
                  <a:lnTo>
                    <a:pt x="192" y="352"/>
                  </a:lnTo>
                  <a:lnTo>
                    <a:pt x="209" y="334"/>
                  </a:lnTo>
                  <a:lnTo>
                    <a:pt x="228" y="318"/>
                  </a:lnTo>
                  <a:lnTo>
                    <a:pt x="251" y="308"/>
                  </a:lnTo>
                  <a:lnTo>
                    <a:pt x="276" y="305"/>
                  </a:lnTo>
                  <a:lnTo>
                    <a:pt x="302" y="312"/>
                  </a:lnTo>
                  <a:lnTo>
                    <a:pt x="288" y="315"/>
                  </a:lnTo>
                  <a:lnTo>
                    <a:pt x="275" y="319"/>
                  </a:lnTo>
                  <a:lnTo>
                    <a:pt x="263" y="323"/>
                  </a:lnTo>
                  <a:lnTo>
                    <a:pt x="252" y="328"/>
                  </a:lnTo>
                  <a:lnTo>
                    <a:pt x="244" y="333"/>
                  </a:lnTo>
                  <a:lnTo>
                    <a:pt x="239" y="339"/>
                  </a:lnTo>
                  <a:lnTo>
                    <a:pt x="237" y="346"/>
                  </a:lnTo>
                  <a:lnTo>
                    <a:pt x="238" y="355"/>
                  </a:lnTo>
                  <a:lnTo>
                    <a:pt x="284" y="340"/>
                  </a:lnTo>
                  <a:lnTo>
                    <a:pt x="280" y="343"/>
                  </a:lnTo>
                  <a:lnTo>
                    <a:pt x="276" y="347"/>
                  </a:lnTo>
                  <a:lnTo>
                    <a:pt x="272" y="351"/>
                  </a:lnTo>
                  <a:lnTo>
                    <a:pt x="269" y="355"/>
                  </a:lnTo>
                  <a:lnTo>
                    <a:pt x="267" y="358"/>
                  </a:lnTo>
                  <a:lnTo>
                    <a:pt x="264" y="363"/>
                  </a:lnTo>
                  <a:lnTo>
                    <a:pt x="261" y="367"/>
                  </a:lnTo>
                  <a:lnTo>
                    <a:pt x="259" y="374"/>
                  </a:lnTo>
                  <a:lnTo>
                    <a:pt x="263" y="372"/>
                  </a:lnTo>
                  <a:lnTo>
                    <a:pt x="269" y="371"/>
                  </a:lnTo>
                  <a:lnTo>
                    <a:pt x="276" y="371"/>
                  </a:lnTo>
                  <a:lnTo>
                    <a:pt x="284" y="370"/>
                  </a:lnTo>
                  <a:lnTo>
                    <a:pt x="292" y="368"/>
                  </a:lnTo>
                  <a:lnTo>
                    <a:pt x="300" y="367"/>
                  </a:lnTo>
                  <a:lnTo>
                    <a:pt x="308" y="366"/>
                  </a:lnTo>
                  <a:lnTo>
                    <a:pt x="316" y="366"/>
                  </a:lnTo>
                  <a:lnTo>
                    <a:pt x="308" y="403"/>
                  </a:lnTo>
                  <a:lnTo>
                    <a:pt x="299" y="404"/>
                  </a:lnTo>
                  <a:lnTo>
                    <a:pt x="288" y="406"/>
                  </a:lnTo>
                  <a:lnTo>
                    <a:pt x="274" y="410"/>
                  </a:lnTo>
                  <a:lnTo>
                    <a:pt x="260" y="417"/>
                  </a:lnTo>
                  <a:lnTo>
                    <a:pt x="246" y="425"/>
                  </a:lnTo>
                  <a:lnTo>
                    <a:pt x="234" y="435"/>
                  </a:lnTo>
                  <a:lnTo>
                    <a:pt x="225" y="446"/>
                  </a:lnTo>
                  <a:lnTo>
                    <a:pt x="219" y="459"/>
                  </a:lnTo>
                  <a:lnTo>
                    <a:pt x="226" y="456"/>
                  </a:lnTo>
                  <a:lnTo>
                    <a:pt x="236" y="451"/>
                  </a:lnTo>
                  <a:lnTo>
                    <a:pt x="248" y="443"/>
                  </a:lnTo>
                  <a:lnTo>
                    <a:pt x="261" y="435"/>
                  </a:lnTo>
                  <a:lnTo>
                    <a:pt x="273" y="429"/>
                  </a:lnTo>
                  <a:lnTo>
                    <a:pt x="283" y="423"/>
                  </a:lnTo>
                  <a:lnTo>
                    <a:pt x="290" y="422"/>
                  </a:lnTo>
                  <a:lnTo>
                    <a:pt x="293" y="426"/>
                  </a:lnTo>
                  <a:lnTo>
                    <a:pt x="286" y="427"/>
                  </a:lnTo>
                  <a:lnTo>
                    <a:pt x="277" y="434"/>
                  </a:lnTo>
                  <a:lnTo>
                    <a:pt x="267" y="442"/>
                  </a:lnTo>
                  <a:lnTo>
                    <a:pt x="256" y="452"/>
                  </a:lnTo>
                  <a:lnTo>
                    <a:pt x="246" y="462"/>
                  </a:lnTo>
                  <a:lnTo>
                    <a:pt x="237" y="473"/>
                  </a:lnTo>
                  <a:lnTo>
                    <a:pt x="228" y="482"/>
                  </a:lnTo>
                  <a:lnTo>
                    <a:pt x="224" y="489"/>
                  </a:lnTo>
                  <a:lnTo>
                    <a:pt x="229" y="489"/>
                  </a:lnTo>
                  <a:lnTo>
                    <a:pt x="240" y="485"/>
                  </a:lnTo>
                  <a:lnTo>
                    <a:pt x="252" y="478"/>
                  </a:lnTo>
                  <a:lnTo>
                    <a:pt x="268" y="470"/>
                  </a:lnTo>
                  <a:lnTo>
                    <a:pt x="283" y="462"/>
                  </a:lnTo>
                  <a:lnTo>
                    <a:pt x="295" y="455"/>
                  </a:lnTo>
                  <a:lnTo>
                    <a:pt x="304" y="450"/>
                  </a:lnTo>
                  <a:lnTo>
                    <a:pt x="310" y="452"/>
                  </a:lnTo>
                  <a:lnTo>
                    <a:pt x="303" y="457"/>
                  </a:lnTo>
                  <a:lnTo>
                    <a:pt x="292" y="466"/>
                  </a:lnTo>
                  <a:lnTo>
                    <a:pt x="282" y="478"/>
                  </a:lnTo>
                  <a:lnTo>
                    <a:pt x="270" y="493"/>
                  </a:lnTo>
                  <a:lnTo>
                    <a:pt x="260" y="505"/>
                  </a:lnTo>
                  <a:lnTo>
                    <a:pt x="253" y="517"/>
                  </a:lnTo>
                  <a:lnTo>
                    <a:pt x="251" y="526"/>
                  </a:lnTo>
                  <a:lnTo>
                    <a:pt x="255" y="530"/>
                  </a:lnTo>
                  <a:lnTo>
                    <a:pt x="261" y="528"/>
                  </a:lnTo>
                  <a:lnTo>
                    <a:pt x="271" y="522"/>
                  </a:lnTo>
                  <a:lnTo>
                    <a:pt x="282" y="515"/>
                  </a:lnTo>
                  <a:lnTo>
                    <a:pt x="292" y="507"/>
                  </a:lnTo>
                  <a:lnTo>
                    <a:pt x="304" y="497"/>
                  </a:lnTo>
                  <a:lnTo>
                    <a:pt x="316" y="489"/>
                  </a:lnTo>
                  <a:lnTo>
                    <a:pt x="325" y="481"/>
                  </a:lnTo>
                  <a:lnTo>
                    <a:pt x="335" y="475"/>
                  </a:lnTo>
                  <a:lnTo>
                    <a:pt x="330" y="479"/>
                  </a:lnTo>
                  <a:lnTo>
                    <a:pt x="325" y="486"/>
                  </a:lnTo>
                  <a:lnTo>
                    <a:pt x="319" y="492"/>
                  </a:lnTo>
                  <a:lnTo>
                    <a:pt x="316" y="498"/>
                  </a:lnTo>
                  <a:lnTo>
                    <a:pt x="311" y="505"/>
                  </a:lnTo>
                  <a:lnTo>
                    <a:pt x="307" y="512"/>
                  </a:lnTo>
                  <a:lnTo>
                    <a:pt x="304" y="518"/>
                  </a:lnTo>
                  <a:lnTo>
                    <a:pt x="302" y="526"/>
                  </a:lnTo>
                  <a:lnTo>
                    <a:pt x="316" y="524"/>
                  </a:lnTo>
                  <a:lnTo>
                    <a:pt x="328" y="521"/>
                  </a:lnTo>
                  <a:lnTo>
                    <a:pt x="339" y="517"/>
                  </a:lnTo>
                  <a:lnTo>
                    <a:pt x="349" y="512"/>
                  </a:lnTo>
                  <a:lnTo>
                    <a:pt x="356" y="507"/>
                  </a:lnTo>
                  <a:lnTo>
                    <a:pt x="363" y="502"/>
                  </a:lnTo>
                  <a:lnTo>
                    <a:pt x="367" y="499"/>
                  </a:lnTo>
                  <a:lnTo>
                    <a:pt x="370" y="496"/>
                  </a:lnTo>
                  <a:lnTo>
                    <a:pt x="396" y="522"/>
                  </a:lnTo>
                  <a:lnTo>
                    <a:pt x="384" y="527"/>
                  </a:lnTo>
                  <a:lnTo>
                    <a:pt x="375" y="533"/>
                  </a:lnTo>
                  <a:lnTo>
                    <a:pt x="367" y="538"/>
                  </a:lnTo>
                  <a:lnTo>
                    <a:pt x="359" y="544"/>
                  </a:lnTo>
                  <a:lnTo>
                    <a:pt x="352" y="550"/>
                  </a:lnTo>
                  <a:lnTo>
                    <a:pt x="346" y="558"/>
                  </a:lnTo>
                  <a:lnTo>
                    <a:pt x="339" y="567"/>
                  </a:lnTo>
                  <a:lnTo>
                    <a:pt x="333" y="579"/>
                  </a:lnTo>
                  <a:lnTo>
                    <a:pt x="336" y="599"/>
                  </a:lnTo>
                  <a:lnTo>
                    <a:pt x="347" y="622"/>
                  </a:lnTo>
                  <a:lnTo>
                    <a:pt x="363" y="645"/>
                  </a:lnTo>
                  <a:lnTo>
                    <a:pt x="385" y="668"/>
                  </a:lnTo>
                  <a:lnTo>
                    <a:pt x="408" y="687"/>
                  </a:lnTo>
                  <a:lnTo>
                    <a:pt x="432" y="703"/>
                  </a:lnTo>
                  <a:lnTo>
                    <a:pt x="456" y="711"/>
                  </a:lnTo>
                  <a:lnTo>
                    <a:pt x="477" y="714"/>
                  </a:lnTo>
                  <a:lnTo>
                    <a:pt x="478" y="696"/>
                  </a:lnTo>
                  <a:lnTo>
                    <a:pt x="482" y="649"/>
                  </a:lnTo>
                  <a:lnTo>
                    <a:pt x="489" y="584"/>
                  </a:lnTo>
                  <a:lnTo>
                    <a:pt x="496" y="509"/>
                  </a:lnTo>
                  <a:lnTo>
                    <a:pt x="504" y="433"/>
                  </a:lnTo>
                  <a:lnTo>
                    <a:pt x="511" y="365"/>
                  </a:lnTo>
                  <a:lnTo>
                    <a:pt x="516" y="315"/>
                  </a:lnTo>
                  <a:lnTo>
                    <a:pt x="518" y="292"/>
                  </a:lnTo>
                  <a:lnTo>
                    <a:pt x="555" y="314"/>
                  </a:lnTo>
                  <a:lnTo>
                    <a:pt x="552" y="358"/>
                  </a:lnTo>
                  <a:lnTo>
                    <a:pt x="550" y="409"/>
                  </a:lnTo>
                  <a:lnTo>
                    <a:pt x="548" y="464"/>
                  </a:lnTo>
                  <a:lnTo>
                    <a:pt x="546" y="521"/>
                  </a:lnTo>
                  <a:lnTo>
                    <a:pt x="543" y="576"/>
                  </a:lnTo>
                  <a:lnTo>
                    <a:pt x="539" y="630"/>
                  </a:lnTo>
                  <a:lnTo>
                    <a:pt x="533" y="676"/>
                  </a:lnTo>
                  <a:lnTo>
                    <a:pt x="526" y="715"/>
                  </a:lnTo>
                  <a:lnTo>
                    <a:pt x="530" y="715"/>
                  </a:lnTo>
                  <a:lnTo>
                    <a:pt x="536" y="716"/>
                  </a:lnTo>
                  <a:lnTo>
                    <a:pt x="542" y="716"/>
                  </a:lnTo>
                  <a:lnTo>
                    <a:pt x="549" y="716"/>
                  </a:lnTo>
                  <a:lnTo>
                    <a:pt x="556" y="716"/>
                  </a:lnTo>
                  <a:lnTo>
                    <a:pt x="563" y="715"/>
                  </a:lnTo>
                  <a:lnTo>
                    <a:pt x="569" y="715"/>
                  </a:lnTo>
                  <a:lnTo>
                    <a:pt x="573" y="715"/>
                  </a:lnTo>
                  <a:lnTo>
                    <a:pt x="572" y="720"/>
                  </a:lnTo>
                  <a:lnTo>
                    <a:pt x="571" y="726"/>
                  </a:lnTo>
                  <a:lnTo>
                    <a:pt x="570" y="732"/>
                  </a:lnTo>
                  <a:lnTo>
                    <a:pt x="570" y="738"/>
                  </a:lnTo>
                  <a:lnTo>
                    <a:pt x="570" y="745"/>
                  </a:lnTo>
                  <a:lnTo>
                    <a:pt x="570" y="751"/>
                  </a:lnTo>
                  <a:lnTo>
                    <a:pt x="570" y="757"/>
                  </a:lnTo>
                  <a:lnTo>
                    <a:pt x="570" y="763"/>
                  </a:lnTo>
                  <a:lnTo>
                    <a:pt x="530" y="763"/>
                  </a:lnTo>
                  <a:lnTo>
                    <a:pt x="468" y="762"/>
                  </a:lnTo>
                  <a:lnTo>
                    <a:pt x="390" y="760"/>
                  </a:lnTo>
                  <a:lnTo>
                    <a:pt x="307" y="757"/>
                  </a:lnTo>
                  <a:lnTo>
                    <a:pt x="223" y="754"/>
                  </a:lnTo>
                  <a:lnTo>
                    <a:pt x="148" y="752"/>
                  </a:lnTo>
                  <a:lnTo>
                    <a:pt x="91" y="750"/>
                  </a:lnTo>
                  <a:lnTo>
                    <a:pt x="59" y="749"/>
                  </a:lnTo>
                  <a:lnTo>
                    <a:pt x="53" y="736"/>
                  </a:lnTo>
                  <a:lnTo>
                    <a:pt x="49" y="727"/>
                  </a:lnTo>
                  <a:lnTo>
                    <a:pt x="45" y="720"/>
                  </a:lnTo>
                  <a:lnTo>
                    <a:pt x="44" y="714"/>
                  </a:lnTo>
                  <a:lnTo>
                    <a:pt x="42" y="708"/>
                  </a:lnTo>
                  <a:lnTo>
                    <a:pt x="42" y="699"/>
                  </a:lnTo>
                  <a:lnTo>
                    <a:pt x="43" y="689"/>
                  </a:lnTo>
                  <a:lnTo>
                    <a:pt x="45" y="675"/>
                  </a:lnTo>
                  <a:lnTo>
                    <a:pt x="43" y="676"/>
                  </a:lnTo>
                  <a:lnTo>
                    <a:pt x="41" y="680"/>
                  </a:lnTo>
                  <a:lnTo>
                    <a:pt x="38" y="686"/>
                  </a:lnTo>
                  <a:lnTo>
                    <a:pt x="36" y="692"/>
                  </a:lnTo>
                  <a:lnTo>
                    <a:pt x="34" y="699"/>
                  </a:lnTo>
                  <a:lnTo>
                    <a:pt x="32" y="707"/>
                  </a:lnTo>
                  <a:lnTo>
                    <a:pt x="30" y="712"/>
                  </a:lnTo>
                  <a:lnTo>
                    <a:pt x="29" y="716"/>
                  </a:lnTo>
                  <a:lnTo>
                    <a:pt x="26" y="714"/>
                  </a:lnTo>
                  <a:lnTo>
                    <a:pt x="25" y="707"/>
                  </a:lnTo>
                  <a:lnTo>
                    <a:pt x="26" y="696"/>
                  </a:lnTo>
                  <a:lnTo>
                    <a:pt x="27" y="683"/>
                  </a:lnTo>
                  <a:lnTo>
                    <a:pt x="28" y="668"/>
                  </a:lnTo>
                  <a:lnTo>
                    <a:pt x="28" y="653"/>
                  </a:lnTo>
                  <a:lnTo>
                    <a:pt x="25" y="637"/>
                  </a:lnTo>
                  <a:lnTo>
                    <a:pt x="19" y="621"/>
                  </a:lnTo>
                  <a:lnTo>
                    <a:pt x="18" y="630"/>
                  </a:lnTo>
                  <a:lnTo>
                    <a:pt x="17" y="640"/>
                  </a:lnTo>
                  <a:lnTo>
                    <a:pt x="16" y="649"/>
                  </a:lnTo>
                  <a:lnTo>
                    <a:pt x="14" y="659"/>
                  </a:lnTo>
                  <a:lnTo>
                    <a:pt x="12" y="668"/>
                  </a:lnTo>
                  <a:lnTo>
                    <a:pt x="11" y="678"/>
                  </a:lnTo>
                  <a:lnTo>
                    <a:pt x="8" y="687"/>
                  </a:lnTo>
                  <a:lnTo>
                    <a:pt x="5" y="697"/>
                  </a:lnTo>
                  <a:lnTo>
                    <a:pt x="3" y="683"/>
                  </a:lnTo>
                  <a:lnTo>
                    <a:pt x="1" y="666"/>
                  </a:lnTo>
                  <a:lnTo>
                    <a:pt x="0" y="646"/>
                  </a:lnTo>
                  <a:lnTo>
                    <a:pt x="1" y="626"/>
                  </a:lnTo>
                  <a:lnTo>
                    <a:pt x="2" y="606"/>
                  </a:lnTo>
                  <a:lnTo>
                    <a:pt x="5" y="588"/>
                  </a:lnTo>
                  <a:lnTo>
                    <a:pt x="8" y="572"/>
                  </a:lnTo>
                  <a:lnTo>
                    <a:pt x="14" y="562"/>
                  </a:lnTo>
                  <a:lnTo>
                    <a:pt x="16" y="564"/>
                  </a:lnTo>
                  <a:lnTo>
                    <a:pt x="19" y="571"/>
                  </a:lnTo>
                  <a:lnTo>
                    <a:pt x="23" y="579"/>
                  </a:lnTo>
                  <a:lnTo>
                    <a:pt x="27" y="588"/>
                  </a:lnTo>
                  <a:lnTo>
                    <a:pt x="32" y="597"/>
                  </a:lnTo>
                  <a:lnTo>
                    <a:pt x="35" y="606"/>
                  </a:lnTo>
                  <a:lnTo>
                    <a:pt x="37" y="611"/>
                  </a:lnTo>
                  <a:lnTo>
                    <a:pt x="38" y="613"/>
                  </a:lnTo>
                  <a:lnTo>
                    <a:pt x="36" y="552"/>
                  </a:lnTo>
                  <a:lnTo>
                    <a:pt x="35" y="475"/>
                  </a:lnTo>
                  <a:lnTo>
                    <a:pt x="32" y="386"/>
                  </a:lnTo>
                  <a:lnTo>
                    <a:pt x="31" y="292"/>
                  </a:lnTo>
                  <a:lnTo>
                    <a:pt x="29" y="201"/>
                  </a:lnTo>
                  <a:lnTo>
                    <a:pt x="28" y="119"/>
                  </a:lnTo>
                  <a:lnTo>
                    <a:pt x="27" y="52"/>
                  </a:lnTo>
                  <a:lnTo>
                    <a:pt x="28" y="8"/>
                  </a:lnTo>
                  <a:lnTo>
                    <a:pt x="31" y="2"/>
                  </a:lnTo>
                  <a:lnTo>
                    <a:pt x="35" y="0"/>
                  </a:lnTo>
                  <a:lnTo>
                    <a:pt x="38" y="0"/>
                  </a:lnTo>
                  <a:lnTo>
                    <a:pt x="42" y="3"/>
                  </a:lnTo>
                  <a:lnTo>
                    <a:pt x="47" y="6"/>
                  </a:lnTo>
                  <a:lnTo>
                    <a:pt x="52" y="9"/>
                  </a:lnTo>
                  <a:lnTo>
                    <a:pt x="59" y="10"/>
                  </a:lnTo>
                  <a:lnTo>
                    <a:pt x="66" y="9"/>
                  </a:lnTo>
                  <a:lnTo>
                    <a:pt x="66" y="23"/>
                  </a:lnTo>
                  <a:lnTo>
                    <a:pt x="66" y="39"/>
                  </a:lnTo>
                  <a:lnTo>
                    <a:pt x="67" y="58"/>
                  </a:lnTo>
                  <a:lnTo>
                    <a:pt x="68" y="78"/>
                  </a:lnTo>
                  <a:lnTo>
                    <a:pt x="68" y="96"/>
                  </a:lnTo>
                  <a:lnTo>
                    <a:pt x="69" y="115"/>
                  </a:lnTo>
                  <a:lnTo>
                    <a:pt x="68" y="131"/>
                  </a:lnTo>
                  <a:lnTo>
                    <a:pt x="68" y="145"/>
                  </a:lnTo>
                  <a:lnTo>
                    <a:pt x="71" y="147"/>
                  </a:lnTo>
                  <a:lnTo>
                    <a:pt x="75" y="149"/>
                  </a:lnTo>
                  <a:lnTo>
                    <a:pt x="77" y="149"/>
                  </a:lnTo>
                  <a:lnTo>
                    <a:pt x="79" y="149"/>
                  </a:lnTo>
                  <a:lnTo>
                    <a:pt x="82" y="149"/>
                  </a:lnTo>
                  <a:lnTo>
                    <a:pt x="84" y="150"/>
                  </a:lnTo>
                  <a:lnTo>
                    <a:pt x="84" y="134"/>
                  </a:lnTo>
                  <a:lnTo>
                    <a:pt x="86" y="118"/>
                  </a:lnTo>
                  <a:lnTo>
                    <a:pt x="87" y="102"/>
                  </a:lnTo>
                  <a:lnTo>
                    <a:pt x="89" y="87"/>
                  </a:lnTo>
                  <a:lnTo>
                    <a:pt x="90" y="71"/>
                  </a:lnTo>
                  <a:lnTo>
                    <a:pt x="92" y="55"/>
                  </a:lnTo>
                  <a:lnTo>
                    <a:pt x="93" y="39"/>
                  </a:lnTo>
                  <a:lnTo>
                    <a:pt x="95" y="24"/>
                  </a:lnTo>
                  <a:lnTo>
                    <a:pt x="97" y="32"/>
                  </a:lnTo>
                  <a:lnTo>
                    <a:pt x="103" y="55"/>
                  </a:lnTo>
                  <a:lnTo>
                    <a:pt x="112" y="87"/>
                  </a:lnTo>
                  <a:lnTo>
                    <a:pt x="119" y="126"/>
                  </a:lnTo>
                  <a:lnTo>
                    <a:pt x="123" y="167"/>
                  </a:lnTo>
                  <a:lnTo>
                    <a:pt x="123" y="207"/>
                  </a:lnTo>
                  <a:lnTo>
                    <a:pt x="115" y="241"/>
                  </a:lnTo>
                  <a:lnTo>
                    <a:pt x="100" y="265"/>
                  </a:lnTo>
                  <a:lnTo>
                    <a:pt x="100" y="265"/>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5" name="Freeform 23"/>
            <p:cNvSpPr>
              <a:spLocks/>
            </p:cNvSpPr>
            <p:nvPr userDrawn="1"/>
          </p:nvSpPr>
          <p:spPr bwMode="auto">
            <a:xfrm>
              <a:off x="470" y="633"/>
              <a:ext cx="31" cy="67"/>
            </a:xfrm>
            <a:custGeom>
              <a:avLst/>
              <a:gdLst/>
              <a:ahLst/>
              <a:cxnLst>
                <a:cxn ang="0">
                  <a:pos x="13" y="0"/>
                </a:cxn>
                <a:cxn ang="0">
                  <a:pos x="17" y="6"/>
                </a:cxn>
                <a:cxn ang="0">
                  <a:pos x="21" y="13"/>
                </a:cxn>
                <a:cxn ang="0">
                  <a:pos x="24" y="22"/>
                </a:cxn>
                <a:cxn ang="0">
                  <a:pos x="28" y="32"/>
                </a:cxn>
                <a:cxn ang="0">
                  <a:pos x="30" y="41"/>
                </a:cxn>
                <a:cxn ang="0">
                  <a:pos x="31" y="50"/>
                </a:cxn>
                <a:cxn ang="0">
                  <a:pos x="31" y="59"/>
                </a:cxn>
                <a:cxn ang="0">
                  <a:pos x="30" y="67"/>
                </a:cxn>
                <a:cxn ang="0">
                  <a:pos x="18" y="62"/>
                </a:cxn>
                <a:cxn ang="0">
                  <a:pos x="10" y="54"/>
                </a:cxn>
                <a:cxn ang="0">
                  <a:pos x="4" y="44"/>
                </a:cxn>
                <a:cxn ang="0">
                  <a:pos x="1" y="32"/>
                </a:cxn>
                <a:cxn ang="0">
                  <a:pos x="0" y="20"/>
                </a:cxn>
                <a:cxn ang="0">
                  <a:pos x="2" y="10"/>
                </a:cxn>
                <a:cxn ang="0">
                  <a:pos x="6" y="3"/>
                </a:cxn>
                <a:cxn ang="0">
                  <a:pos x="13" y="0"/>
                </a:cxn>
                <a:cxn ang="0">
                  <a:pos x="13" y="0"/>
                </a:cxn>
              </a:cxnLst>
              <a:rect l="0" t="0" r="r" b="b"/>
              <a:pathLst>
                <a:path w="31" h="67">
                  <a:moveTo>
                    <a:pt x="13" y="0"/>
                  </a:moveTo>
                  <a:lnTo>
                    <a:pt x="17" y="6"/>
                  </a:lnTo>
                  <a:lnTo>
                    <a:pt x="21" y="13"/>
                  </a:lnTo>
                  <a:lnTo>
                    <a:pt x="24" y="22"/>
                  </a:lnTo>
                  <a:lnTo>
                    <a:pt x="28" y="32"/>
                  </a:lnTo>
                  <a:lnTo>
                    <a:pt x="30" y="41"/>
                  </a:lnTo>
                  <a:lnTo>
                    <a:pt x="31" y="50"/>
                  </a:lnTo>
                  <a:lnTo>
                    <a:pt x="31" y="59"/>
                  </a:lnTo>
                  <a:lnTo>
                    <a:pt x="30" y="67"/>
                  </a:lnTo>
                  <a:lnTo>
                    <a:pt x="18" y="62"/>
                  </a:lnTo>
                  <a:lnTo>
                    <a:pt x="10" y="54"/>
                  </a:lnTo>
                  <a:lnTo>
                    <a:pt x="4" y="44"/>
                  </a:lnTo>
                  <a:lnTo>
                    <a:pt x="1" y="32"/>
                  </a:lnTo>
                  <a:lnTo>
                    <a:pt x="0" y="20"/>
                  </a:lnTo>
                  <a:lnTo>
                    <a:pt x="2" y="10"/>
                  </a:lnTo>
                  <a:lnTo>
                    <a:pt x="6" y="3"/>
                  </a:lnTo>
                  <a:lnTo>
                    <a:pt x="13" y="0"/>
                  </a:lnTo>
                  <a:lnTo>
                    <a:pt x="13"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6" name="Freeform 24"/>
            <p:cNvSpPr>
              <a:spLocks/>
            </p:cNvSpPr>
            <p:nvPr userDrawn="1"/>
          </p:nvSpPr>
          <p:spPr bwMode="auto">
            <a:xfrm>
              <a:off x="839" y="745"/>
              <a:ext cx="85" cy="65"/>
            </a:xfrm>
            <a:custGeom>
              <a:avLst/>
              <a:gdLst/>
              <a:ahLst/>
              <a:cxnLst>
                <a:cxn ang="0">
                  <a:pos x="18" y="0"/>
                </a:cxn>
                <a:cxn ang="0">
                  <a:pos x="25" y="3"/>
                </a:cxn>
                <a:cxn ang="0">
                  <a:pos x="33" y="7"/>
                </a:cxn>
                <a:cxn ang="0">
                  <a:pos x="41" y="10"/>
                </a:cxn>
                <a:cxn ang="0">
                  <a:pos x="48" y="13"/>
                </a:cxn>
                <a:cxn ang="0">
                  <a:pos x="56" y="16"/>
                </a:cxn>
                <a:cxn ang="0">
                  <a:pos x="64" y="20"/>
                </a:cxn>
                <a:cxn ang="0">
                  <a:pos x="71" y="23"/>
                </a:cxn>
                <a:cxn ang="0">
                  <a:pos x="79" y="27"/>
                </a:cxn>
                <a:cxn ang="0">
                  <a:pos x="77" y="27"/>
                </a:cxn>
                <a:cxn ang="0">
                  <a:pos x="73" y="26"/>
                </a:cxn>
                <a:cxn ang="0">
                  <a:pos x="65" y="24"/>
                </a:cxn>
                <a:cxn ang="0">
                  <a:pos x="57" y="22"/>
                </a:cxn>
                <a:cxn ang="0">
                  <a:pos x="46" y="22"/>
                </a:cxn>
                <a:cxn ang="0">
                  <a:pos x="36" y="22"/>
                </a:cxn>
                <a:cxn ang="0">
                  <a:pos x="27" y="25"/>
                </a:cxn>
                <a:cxn ang="0">
                  <a:pos x="21" y="31"/>
                </a:cxn>
                <a:cxn ang="0">
                  <a:pos x="26" y="34"/>
                </a:cxn>
                <a:cxn ang="0">
                  <a:pos x="33" y="38"/>
                </a:cxn>
                <a:cxn ang="0">
                  <a:pos x="42" y="42"/>
                </a:cxn>
                <a:cxn ang="0">
                  <a:pos x="51" y="46"/>
                </a:cxn>
                <a:cxn ang="0">
                  <a:pos x="61" y="49"/>
                </a:cxn>
                <a:cxn ang="0">
                  <a:pos x="70" y="53"/>
                </a:cxn>
                <a:cxn ang="0">
                  <a:pos x="79" y="57"/>
                </a:cxn>
                <a:cxn ang="0">
                  <a:pos x="86" y="60"/>
                </a:cxn>
                <a:cxn ang="0">
                  <a:pos x="74" y="65"/>
                </a:cxn>
                <a:cxn ang="0">
                  <a:pos x="61" y="66"/>
                </a:cxn>
                <a:cxn ang="0">
                  <a:pos x="45" y="63"/>
                </a:cxn>
                <a:cxn ang="0">
                  <a:pos x="30" y="57"/>
                </a:cxn>
                <a:cxn ang="0">
                  <a:pos x="16" y="48"/>
                </a:cxn>
                <a:cxn ang="0">
                  <a:pos x="6" y="37"/>
                </a:cxn>
                <a:cxn ang="0">
                  <a:pos x="0" y="25"/>
                </a:cxn>
                <a:cxn ang="0">
                  <a:pos x="2" y="10"/>
                </a:cxn>
                <a:cxn ang="0">
                  <a:pos x="18" y="0"/>
                </a:cxn>
                <a:cxn ang="0">
                  <a:pos x="18" y="0"/>
                </a:cxn>
              </a:cxnLst>
              <a:rect l="0" t="0" r="r" b="b"/>
              <a:pathLst>
                <a:path w="86" h="66">
                  <a:moveTo>
                    <a:pt x="18" y="0"/>
                  </a:moveTo>
                  <a:lnTo>
                    <a:pt x="25" y="3"/>
                  </a:lnTo>
                  <a:lnTo>
                    <a:pt x="33" y="7"/>
                  </a:lnTo>
                  <a:lnTo>
                    <a:pt x="41" y="10"/>
                  </a:lnTo>
                  <a:lnTo>
                    <a:pt x="48" y="13"/>
                  </a:lnTo>
                  <a:lnTo>
                    <a:pt x="56" y="16"/>
                  </a:lnTo>
                  <a:lnTo>
                    <a:pt x="64" y="20"/>
                  </a:lnTo>
                  <a:lnTo>
                    <a:pt x="71" y="23"/>
                  </a:lnTo>
                  <a:lnTo>
                    <a:pt x="79" y="27"/>
                  </a:lnTo>
                  <a:lnTo>
                    <a:pt x="77" y="27"/>
                  </a:lnTo>
                  <a:lnTo>
                    <a:pt x="73" y="26"/>
                  </a:lnTo>
                  <a:lnTo>
                    <a:pt x="65" y="24"/>
                  </a:lnTo>
                  <a:lnTo>
                    <a:pt x="57" y="22"/>
                  </a:lnTo>
                  <a:lnTo>
                    <a:pt x="46" y="22"/>
                  </a:lnTo>
                  <a:lnTo>
                    <a:pt x="36" y="22"/>
                  </a:lnTo>
                  <a:lnTo>
                    <a:pt x="27" y="25"/>
                  </a:lnTo>
                  <a:lnTo>
                    <a:pt x="21" y="31"/>
                  </a:lnTo>
                  <a:lnTo>
                    <a:pt x="26" y="34"/>
                  </a:lnTo>
                  <a:lnTo>
                    <a:pt x="33" y="38"/>
                  </a:lnTo>
                  <a:lnTo>
                    <a:pt x="42" y="42"/>
                  </a:lnTo>
                  <a:lnTo>
                    <a:pt x="51" y="46"/>
                  </a:lnTo>
                  <a:lnTo>
                    <a:pt x="61" y="49"/>
                  </a:lnTo>
                  <a:lnTo>
                    <a:pt x="70" y="53"/>
                  </a:lnTo>
                  <a:lnTo>
                    <a:pt x="79" y="57"/>
                  </a:lnTo>
                  <a:lnTo>
                    <a:pt x="86" y="60"/>
                  </a:lnTo>
                  <a:lnTo>
                    <a:pt x="74" y="65"/>
                  </a:lnTo>
                  <a:lnTo>
                    <a:pt x="61" y="66"/>
                  </a:lnTo>
                  <a:lnTo>
                    <a:pt x="45" y="63"/>
                  </a:lnTo>
                  <a:lnTo>
                    <a:pt x="30" y="57"/>
                  </a:lnTo>
                  <a:lnTo>
                    <a:pt x="16" y="48"/>
                  </a:lnTo>
                  <a:lnTo>
                    <a:pt x="6" y="37"/>
                  </a:lnTo>
                  <a:lnTo>
                    <a:pt x="0" y="25"/>
                  </a:lnTo>
                  <a:lnTo>
                    <a:pt x="2" y="10"/>
                  </a:lnTo>
                  <a:lnTo>
                    <a:pt x="18" y="0"/>
                  </a:lnTo>
                  <a:lnTo>
                    <a:pt x="18"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7" name="Freeform 25"/>
            <p:cNvSpPr>
              <a:spLocks/>
            </p:cNvSpPr>
            <p:nvPr userDrawn="1"/>
          </p:nvSpPr>
          <p:spPr bwMode="auto">
            <a:xfrm>
              <a:off x="712" y="761"/>
              <a:ext cx="655" cy="605"/>
            </a:xfrm>
            <a:custGeom>
              <a:avLst/>
              <a:gdLst/>
              <a:ahLst/>
              <a:cxnLst>
                <a:cxn ang="0">
                  <a:pos x="612" y="209"/>
                </a:cxn>
                <a:cxn ang="0">
                  <a:pos x="625" y="395"/>
                </a:cxn>
                <a:cxn ang="0">
                  <a:pos x="634" y="373"/>
                </a:cxn>
                <a:cxn ang="0">
                  <a:pos x="653" y="427"/>
                </a:cxn>
                <a:cxn ang="0">
                  <a:pos x="644" y="518"/>
                </a:cxn>
                <a:cxn ang="0">
                  <a:pos x="633" y="472"/>
                </a:cxn>
                <a:cxn ang="0">
                  <a:pos x="623" y="450"/>
                </a:cxn>
                <a:cxn ang="0">
                  <a:pos x="621" y="520"/>
                </a:cxn>
                <a:cxn ang="0">
                  <a:pos x="562" y="555"/>
                </a:cxn>
                <a:cxn ang="0">
                  <a:pos x="443" y="555"/>
                </a:cxn>
                <a:cxn ang="0">
                  <a:pos x="485" y="575"/>
                </a:cxn>
                <a:cxn ang="0">
                  <a:pos x="503" y="588"/>
                </a:cxn>
                <a:cxn ang="0">
                  <a:pos x="377" y="604"/>
                </a:cxn>
                <a:cxn ang="0">
                  <a:pos x="358" y="600"/>
                </a:cxn>
                <a:cxn ang="0">
                  <a:pos x="410" y="588"/>
                </a:cxn>
                <a:cxn ang="0">
                  <a:pos x="345" y="585"/>
                </a:cxn>
                <a:cxn ang="0">
                  <a:pos x="286" y="574"/>
                </a:cxn>
                <a:cxn ang="0">
                  <a:pos x="336" y="567"/>
                </a:cxn>
                <a:cxn ang="0">
                  <a:pos x="243" y="561"/>
                </a:cxn>
                <a:cxn ang="0">
                  <a:pos x="0" y="570"/>
                </a:cxn>
                <a:cxn ang="0">
                  <a:pos x="38" y="438"/>
                </a:cxn>
                <a:cxn ang="0">
                  <a:pos x="60" y="297"/>
                </a:cxn>
                <a:cxn ang="0">
                  <a:pos x="50" y="451"/>
                </a:cxn>
                <a:cxn ang="0">
                  <a:pos x="65" y="450"/>
                </a:cxn>
                <a:cxn ang="0">
                  <a:pos x="87" y="170"/>
                </a:cxn>
                <a:cxn ang="0">
                  <a:pos x="108" y="143"/>
                </a:cxn>
                <a:cxn ang="0">
                  <a:pos x="123" y="162"/>
                </a:cxn>
                <a:cxn ang="0">
                  <a:pos x="117" y="310"/>
                </a:cxn>
                <a:cxn ang="0">
                  <a:pos x="126" y="341"/>
                </a:cxn>
                <a:cxn ang="0">
                  <a:pos x="146" y="302"/>
                </a:cxn>
                <a:cxn ang="0">
                  <a:pos x="139" y="395"/>
                </a:cxn>
                <a:cxn ang="0">
                  <a:pos x="126" y="429"/>
                </a:cxn>
                <a:cxn ang="0">
                  <a:pos x="116" y="398"/>
                </a:cxn>
                <a:cxn ang="0">
                  <a:pos x="101" y="444"/>
                </a:cxn>
                <a:cxn ang="0">
                  <a:pos x="105" y="493"/>
                </a:cxn>
                <a:cxn ang="0">
                  <a:pos x="147" y="472"/>
                </a:cxn>
                <a:cxn ang="0">
                  <a:pos x="245" y="510"/>
                </a:cxn>
                <a:cxn ang="0">
                  <a:pos x="417" y="513"/>
                </a:cxn>
                <a:cxn ang="0">
                  <a:pos x="387" y="501"/>
                </a:cxn>
                <a:cxn ang="0">
                  <a:pos x="399" y="493"/>
                </a:cxn>
                <a:cxn ang="0">
                  <a:pos x="502" y="490"/>
                </a:cxn>
                <a:cxn ang="0">
                  <a:pos x="478" y="506"/>
                </a:cxn>
                <a:cxn ang="0">
                  <a:pos x="464" y="521"/>
                </a:cxn>
                <a:cxn ang="0">
                  <a:pos x="547" y="515"/>
                </a:cxn>
                <a:cxn ang="0">
                  <a:pos x="581" y="469"/>
                </a:cxn>
                <a:cxn ang="0">
                  <a:pos x="561" y="371"/>
                </a:cxn>
                <a:cxn ang="0">
                  <a:pos x="568" y="425"/>
                </a:cxn>
                <a:cxn ang="0">
                  <a:pos x="554" y="445"/>
                </a:cxn>
                <a:cxn ang="0">
                  <a:pos x="550" y="394"/>
                </a:cxn>
                <a:cxn ang="0">
                  <a:pos x="537" y="407"/>
                </a:cxn>
                <a:cxn ang="0">
                  <a:pos x="540" y="444"/>
                </a:cxn>
                <a:cxn ang="0">
                  <a:pos x="530" y="443"/>
                </a:cxn>
                <a:cxn ang="0">
                  <a:pos x="517" y="388"/>
                </a:cxn>
                <a:cxn ang="0">
                  <a:pos x="493" y="276"/>
                </a:cxn>
                <a:cxn ang="0">
                  <a:pos x="517" y="288"/>
                </a:cxn>
                <a:cxn ang="0">
                  <a:pos x="549" y="317"/>
                </a:cxn>
                <a:cxn ang="0">
                  <a:pos x="574" y="278"/>
                </a:cxn>
                <a:cxn ang="0">
                  <a:pos x="569" y="177"/>
                </a:cxn>
                <a:cxn ang="0">
                  <a:pos x="560" y="1"/>
                </a:cxn>
                <a:cxn ang="0">
                  <a:pos x="588" y="4"/>
                </a:cxn>
              </a:cxnLst>
              <a:rect l="0" t="0" r="r" b="b"/>
              <a:pathLst>
                <a:path w="655" h="605">
                  <a:moveTo>
                    <a:pt x="606" y="8"/>
                  </a:moveTo>
                  <a:lnTo>
                    <a:pt x="609" y="37"/>
                  </a:lnTo>
                  <a:lnTo>
                    <a:pt x="610" y="84"/>
                  </a:lnTo>
                  <a:lnTo>
                    <a:pt x="612" y="144"/>
                  </a:lnTo>
                  <a:lnTo>
                    <a:pt x="612" y="209"/>
                  </a:lnTo>
                  <a:lnTo>
                    <a:pt x="612" y="273"/>
                  </a:lnTo>
                  <a:lnTo>
                    <a:pt x="615" y="330"/>
                  </a:lnTo>
                  <a:lnTo>
                    <a:pt x="616" y="374"/>
                  </a:lnTo>
                  <a:lnTo>
                    <a:pt x="620" y="397"/>
                  </a:lnTo>
                  <a:lnTo>
                    <a:pt x="625" y="395"/>
                  </a:lnTo>
                  <a:lnTo>
                    <a:pt x="629" y="392"/>
                  </a:lnTo>
                  <a:lnTo>
                    <a:pt x="630" y="386"/>
                  </a:lnTo>
                  <a:lnTo>
                    <a:pt x="632" y="381"/>
                  </a:lnTo>
                  <a:lnTo>
                    <a:pt x="633" y="376"/>
                  </a:lnTo>
                  <a:lnTo>
                    <a:pt x="634" y="373"/>
                  </a:lnTo>
                  <a:lnTo>
                    <a:pt x="636" y="372"/>
                  </a:lnTo>
                  <a:lnTo>
                    <a:pt x="641" y="377"/>
                  </a:lnTo>
                  <a:lnTo>
                    <a:pt x="646" y="391"/>
                  </a:lnTo>
                  <a:lnTo>
                    <a:pt x="650" y="408"/>
                  </a:lnTo>
                  <a:lnTo>
                    <a:pt x="653" y="427"/>
                  </a:lnTo>
                  <a:lnTo>
                    <a:pt x="655" y="447"/>
                  </a:lnTo>
                  <a:lnTo>
                    <a:pt x="655" y="466"/>
                  </a:lnTo>
                  <a:lnTo>
                    <a:pt x="653" y="485"/>
                  </a:lnTo>
                  <a:lnTo>
                    <a:pt x="650" y="503"/>
                  </a:lnTo>
                  <a:lnTo>
                    <a:pt x="644" y="518"/>
                  </a:lnTo>
                  <a:lnTo>
                    <a:pt x="641" y="509"/>
                  </a:lnTo>
                  <a:lnTo>
                    <a:pt x="639" y="500"/>
                  </a:lnTo>
                  <a:lnTo>
                    <a:pt x="636" y="490"/>
                  </a:lnTo>
                  <a:lnTo>
                    <a:pt x="635" y="481"/>
                  </a:lnTo>
                  <a:lnTo>
                    <a:pt x="633" y="472"/>
                  </a:lnTo>
                  <a:lnTo>
                    <a:pt x="631" y="463"/>
                  </a:lnTo>
                  <a:lnTo>
                    <a:pt x="630" y="454"/>
                  </a:lnTo>
                  <a:lnTo>
                    <a:pt x="630" y="446"/>
                  </a:lnTo>
                  <a:lnTo>
                    <a:pt x="624" y="443"/>
                  </a:lnTo>
                  <a:lnTo>
                    <a:pt x="623" y="450"/>
                  </a:lnTo>
                  <a:lnTo>
                    <a:pt x="621" y="463"/>
                  </a:lnTo>
                  <a:lnTo>
                    <a:pt x="620" y="476"/>
                  </a:lnTo>
                  <a:lnTo>
                    <a:pt x="620" y="492"/>
                  </a:lnTo>
                  <a:lnTo>
                    <a:pt x="620" y="506"/>
                  </a:lnTo>
                  <a:lnTo>
                    <a:pt x="621" y="520"/>
                  </a:lnTo>
                  <a:lnTo>
                    <a:pt x="621" y="531"/>
                  </a:lnTo>
                  <a:lnTo>
                    <a:pt x="621" y="538"/>
                  </a:lnTo>
                  <a:lnTo>
                    <a:pt x="608" y="546"/>
                  </a:lnTo>
                  <a:lnTo>
                    <a:pt x="587" y="552"/>
                  </a:lnTo>
                  <a:lnTo>
                    <a:pt x="562" y="555"/>
                  </a:lnTo>
                  <a:lnTo>
                    <a:pt x="535" y="558"/>
                  </a:lnTo>
                  <a:lnTo>
                    <a:pt x="507" y="558"/>
                  </a:lnTo>
                  <a:lnTo>
                    <a:pt x="481" y="557"/>
                  </a:lnTo>
                  <a:lnTo>
                    <a:pt x="459" y="555"/>
                  </a:lnTo>
                  <a:lnTo>
                    <a:pt x="443" y="555"/>
                  </a:lnTo>
                  <a:lnTo>
                    <a:pt x="441" y="565"/>
                  </a:lnTo>
                  <a:lnTo>
                    <a:pt x="452" y="567"/>
                  </a:lnTo>
                  <a:lnTo>
                    <a:pt x="463" y="570"/>
                  </a:lnTo>
                  <a:lnTo>
                    <a:pt x="474" y="573"/>
                  </a:lnTo>
                  <a:lnTo>
                    <a:pt x="485" y="575"/>
                  </a:lnTo>
                  <a:lnTo>
                    <a:pt x="495" y="578"/>
                  </a:lnTo>
                  <a:lnTo>
                    <a:pt x="505" y="580"/>
                  </a:lnTo>
                  <a:lnTo>
                    <a:pt x="514" y="582"/>
                  </a:lnTo>
                  <a:lnTo>
                    <a:pt x="523" y="585"/>
                  </a:lnTo>
                  <a:lnTo>
                    <a:pt x="503" y="588"/>
                  </a:lnTo>
                  <a:lnTo>
                    <a:pt x="481" y="592"/>
                  </a:lnTo>
                  <a:lnTo>
                    <a:pt x="455" y="595"/>
                  </a:lnTo>
                  <a:lnTo>
                    <a:pt x="429" y="598"/>
                  </a:lnTo>
                  <a:lnTo>
                    <a:pt x="401" y="601"/>
                  </a:lnTo>
                  <a:lnTo>
                    <a:pt x="377" y="604"/>
                  </a:lnTo>
                  <a:lnTo>
                    <a:pt x="356" y="605"/>
                  </a:lnTo>
                  <a:lnTo>
                    <a:pt x="338" y="605"/>
                  </a:lnTo>
                  <a:lnTo>
                    <a:pt x="340" y="604"/>
                  </a:lnTo>
                  <a:lnTo>
                    <a:pt x="347" y="603"/>
                  </a:lnTo>
                  <a:lnTo>
                    <a:pt x="358" y="600"/>
                  </a:lnTo>
                  <a:lnTo>
                    <a:pt x="371" y="598"/>
                  </a:lnTo>
                  <a:lnTo>
                    <a:pt x="384" y="594"/>
                  </a:lnTo>
                  <a:lnTo>
                    <a:pt x="396" y="592"/>
                  </a:lnTo>
                  <a:lnTo>
                    <a:pt x="404" y="589"/>
                  </a:lnTo>
                  <a:lnTo>
                    <a:pt x="410" y="588"/>
                  </a:lnTo>
                  <a:lnTo>
                    <a:pt x="413" y="575"/>
                  </a:lnTo>
                  <a:lnTo>
                    <a:pt x="401" y="576"/>
                  </a:lnTo>
                  <a:lnTo>
                    <a:pt x="384" y="579"/>
                  </a:lnTo>
                  <a:lnTo>
                    <a:pt x="365" y="582"/>
                  </a:lnTo>
                  <a:lnTo>
                    <a:pt x="345" y="585"/>
                  </a:lnTo>
                  <a:lnTo>
                    <a:pt x="325" y="585"/>
                  </a:lnTo>
                  <a:lnTo>
                    <a:pt x="307" y="586"/>
                  </a:lnTo>
                  <a:lnTo>
                    <a:pt x="291" y="584"/>
                  </a:lnTo>
                  <a:lnTo>
                    <a:pt x="281" y="580"/>
                  </a:lnTo>
                  <a:lnTo>
                    <a:pt x="286" y="574"/>
                  </a:lnTo>
                  <a:lnTo>
                    <a:pt x="295" y="571"/>
                  </a:lnTo>
                  <a:lnTo>
                    <a:pt x="305" y="570"/>
                  </a:lnTo>
                  <a:lnTo>
                    <a:pt x="316" y="569"/>
                  </a:lnTo>
                  <a:lnTo>
                    <a:pt x="327" y="568"/>
                  </a:lnTo>
                  <a:lnTo>
                    <a:pt x="336" y="567"/>
                  </a:lnTo>
                  <a:lnTo>
                    <a:pt x="342" y="564"/>
                  </a:lnTo>
                  <a:lnTo>
                    <a:pt x="345" y="561"/>
                  </a:lnTo>
                  <a:lnTo>
                    <a:pt x="329" y="559"/>
                  </a:lnTo>
                  <a:lnTo>
                    <a:pt x="293" y="560"/>
                  </a:lnTo>
                  <a:lnTo>
                    <a:pt x="243" y="561"/>
                  </a:lnTo>
                  <a:lnTo>
                    <a:pt x="185" y="562"/>
                  </a:lnTo>
                  <a:lnTo>
                    <a:pt x="124" y="563"/>
                  </a:lnTo>
                  <a:lnTo>
                    <a:pt x="69" y="565"/>
                  </a:lnTo>
                  <a:lnTo>
                    <a:pt x="26" y="567"/>
                  </a:lnTo>
                  <a:lnTo>
                    <a:pt x="0" y="570"/>
                  </a:lnTo>
                  <a:lnTo>
                    <a:pt x="7" y="522"/>
                  </a:lnTo>
                  <a:lnTo>
                    <a:pt x="32" y="518"/>
                  </a:lnTo>
                  <a:lnTo>
                    <a:pt x="32" y="502"/>
                  </a:lnTo>
                  <a:lnTo>
                    <a:pt x="35" y="474"/>
                  </a:lnTo>
                  <a:lnTo>
                    <a:pt x="38" y="438"/>
                  </a:lnTo>
                  <a:lnTo>
                    <a:pt x="42" y="399"/>
                  </a:lnTo>
                  <a:lnTo>
                    <a:pt x="46" y="361"/>
                  </a:lnTo>
                  <a:lnTo>
                    <a:pt x="51" y="328"/>
                  </a:lnTo>
                  <a:lnTo>
                    <a:pt x="56" y="305"/>
                  </a:lnTo>
                  <a:lnTo>
                    <a:pt x="60" y="297"/>
                  </a:lnTo>
                  <a:lnTo>
                    <a:pt x="59" y="313"/>
                  </a:lnTo>
                  <a:lnTo>
                    <a:pt x="57" y="341"/>
                  </a:lnTo>
                  <a:lnTo>
                    <a:pt x="54" y="377"/>
                  </a:lnTo>
                  <a:lnTo>
                    <a:pt x="53" y="415"/>
                  </a:lnTo>
                  <a:lnTo>
                    <a:pt x="50" y="451"/>
                  </a:lnTo>
                  <a:lnTo>
                    <a:pt x="50" y="483"/>
                  </a:lnTo>
                  <a:lnTo>
                    <a:pt x="52" y="505"/>
                  </a:lnTo>
                  <a:lnTo>
                    <a:pt x="56" y="515"/>
                  </a:lnTo>
                  <a:lnTo>
                    <a:pt x="59" y="490"/>
                  </a:lnTo>
                  <a:lnTo>
                    <a:pt x="65" y="450"/>
                  </a:lnTo>
                  <a:lnTo>
                    <a:pt x="70" y="396"/>
                  </a:lnTo>
                  <a:lnTo>
                    <a:pt x="75" y="337"/>
                  </a:lnTo>
                  <a:lnTo>
                    <a:pt x="80" y="275"/>
                  </a:lnTo>
                  <a:lnTo>
                    <a:pt x="84" y="217"/>
                  </a:lnTo>
                  <a:lnTo>
                    <a:pt x="87" y="170"/>
                  </a:lnTo>
                  <a:lnTo>
                    <a:pt x="88" y="137"/>
                  </a:lnTo>
                  <a:lnTo>
                    <a:pt x="93" y="138"/>
                  </a:lnTo>
                  <a:lnTo>
                    <a:pt x="98" y="140"/>
                  </a:lnTo>
                  <a:lnTo>
                    <a:pt x="103" y="141"/>
                  </a:lnTo>
                  <a:lnTo>
                    <a:pt x="108" y="143"/>
                  </a:lnTo>
                  <a:lnTo>
                    <a:pt x="113" y="144"/>
                  </a:lnTo>
                  <a:lnTo>
                    <a:pt x="117" y="147"/>
                  </a:lnTo>
                  <a:lnTo>
                    <a:pt x="121" y="149"/>
                  </a:lnTo>
                  <a:lnTo>
                    <a:pt x="125" y="154"/>
                  </a:lnTo>
                  <a:lnTo>
                    <a:pt x="123" y="162"/>
                  </a:lnTo>
                  <a:lnTo>
                    <a:pt x="121" y="182"/>
                  </a:lnTo>
                  <a:lnTo>
                    <a:pt x="120" y="211"/>
                  </a:lnTo>
                  <a:lnTo>
                    <a:pt x="119" y="245"/>
                  </a:lnTo>
                  <a:lnTo>
                    <a:pt x="117" y="279"/>
                  </a:lnTo>
                  <a:lnTo>
                    <a:pt x="117" y="310"/>
                  </a:lnTo>
                  <a:lnTo>
                    <a:pt x="117" y="335"/>
                  </a:lnTo>
                  <a:lnTo>
                    <a:pt x="117" y="349"/>
                  </a:lnTo>
                  <a:lnTo>
                    <a:pt x="120" y="352"/>
                  </a:lnTo>
                  <a:lnTo>
                    <a:pt x="124" y="349"/>
                  </a:lnTo>
                  <a:lnTo>
                    <a:pt x="126" y="341"/>
                  </a:lnTo>
                  <a:lnTo>
                    <a:pt x="128" y="331"/>
                  </a:lnTo>
                  <a:lnTo>
                    <a:pt x="130" y="320"/>
                  </a:lnTo>
                  <a:lnTo>
                    <a:pt x="133" y="310"/>
                  </a:lnTo>
                  <a:lnTo>
                    <a:pt x="138" y="303"/>
                  </a:lnTo>
                  <a:lnTo>
                    <a:pt x="146" y="302"/>
                  </a:lnTo>
                  <a:lnTo>
                    <a:pt x="146" y="315"/>
                  </a:lnTo>
                  <a:lnTo>
                    <a:pt x="145" y="333"/>
                  </a:lnTo>
                  <a:lnTo>
                    <a:pt x="145" y="353"/>
                  </a:lnTo>
                  <a:lnTo>
                    <a:pt x="142" y="375"/>
                  </a:lnTo>
                  <a:lnTo>
                    <a:pt x="139" y="395"/>
                  </a:lnTo>
                  <a:lnTo>
                    <a:pt x="137" y="414"/>
                  </a:lnTo>
                  <a:lnTo>
                    <a:pt x="134" y="427"/>
                  </a:lnTo>
                  <a:lnTo>
                    <a:pt x="131" y="435"/>
                  </a:lnTo>
                  <a:lnTo>
                    <a:pt x="127" y="432"/>
                  </a:lnTo>
                  <a:lnTo>
                    <a:pt x="126" y="429"/>
                  </a:lnTo>
                  <a:lnTo>
                    <a:pt x="125" y="423"/>
                  </a:lnTo>
                  <a:lnTo>
                    <a:pt x="124" y="417"/>
                  </a:lnTo>
                  <a:lnTo>
                    <a:pt x="123" y="409"/>
                  </a:lnTo>
                  <a:lnTo>
                    <a:pt x="120" y="403"/>
                  </a:lnTo>
                  <a:lnTo>
                    <a:pt x="116" y="398"/>
                  </a:lnTo>
                  <a:lnTo>
                    <a:pt x="108" y="395"/>
                  </a:lnTo>
                  <a:lnTo>
                    <a:pt x="105" y="401"/>
                  </a:lnTo>
                  <a:lnTo>
                    <a:pt x="104" y="412"/>
                  </a:lnTo>
                  <a:lnTo>
                    <a:pt x="102" y="426"/>
                  </a:lnTo>
                  <a:lnTo>
                    <a:pt x="101" y="444"/>
                  </a:lnTo>
                  <a:lnTo>
                    <a:pt x="99" y="461"/>
                  </a:lnTo>
                  <a:lnTo>
                    <a:pt x="98" y="478"/>
                  </a:lnTo>
                  <a:lnTo>
                    <a:pt x="97" y="490"/>
                  </a:lnTo>
                  <a:lnTo>
                    <a:pt x="97" y="498"/>
                  </a:lnTo>
                  <a:lnTo>
                    <a:pt x="105" y="493"/>
                  </a:lnTo>
                  <a:lnTo>
                    <a:pt x="114" y="489"/>
                  </a:lnTo>
                  <a:lnTo>
                    <a:pt x="123" y="484"/>
                  </a:lnTo>
                  <a:lnTo>
                    <a:pt x="132" y="480"/>
                  </a:lnTo>
                  <a:lnTo>
                    <a:pt x="140" y="475"/>
                  </a:lnTo>
                  <a:lnTo>
                    <a:pt x="147" y="472"/>
                  </a:lnTo>
                  <a:lnTo>
                    <a:pt x="153" y="468"/>
                  </a:lnTo>
                  <a:lnTo>
                    <a:pt x="158" y="466"/>
                  </a:lnTo>
                  <a:lnTo>
                    <a:pt x="182" y="484"/>
                  </a:lnTo>
                  <a:lnTo>
                    <a:pt x="212" y="499"/>
                  </a:lnTo>
                  <a:lnTo>
                    <a:pt x="245" y="510"/>
                  </a:lnTo>
                  <a:lnTo>
                    <a:pt x="281" y="518"/>
                  </a:lnTo>
                  <a:lnTo>
                    <a:pt x="317" y="523"/>
                  </a:lnTo>
                  <a:lnTo>
                    <a:pt x="353" y="524"/>
                  </a:lnTo>
                  <a:lnTo>
                    <a:pt x="387" y="520"/>
                  </a:lnTo>
                  <a:lnTo>
                    <a:pt x="417" y="513"/>
                  </a:lnTo>
                  <a:lnTo>
                    <a:pt x="419" y="509"/>
                  </a:lnTo>
                  <a:lnTo>
                    <a:pt x="415" y="506"/>
                  </a:lnTo>
                  <a:lnTo>
                    <a:pt x="407" y="503"/>
                  </a:lnTo>
                  <a:lnTo>
                    <a:pt x="398" y="503"/>
                  </a:lnTo>
                  <a:lnTo>
                    <a:pt x="387" y="501"/>
                  </a:lnTo>
                  <a:lnTo>
                    <a:pt x="378" y="500"/>
                  </a:lnTo>
                  <a:lnTo>
                    <a:pt x="372" y="499"/>
                  </a:lnTo>
                  <a:lnTo>
                    <a:pt x="370" y="498"/>
                  </a:lnTo>
                  <a:lnTo>
                    <a:pt x="380" y="496"/>
                  </a:lnTo>
                  <a:lnTo>
                    <a:pt x="399" y="493"/>
                  </a:lnTo>
                  <a:lnTo>
                    <a:pt x="421" y="490"/>
                  </a:lnTo>
                  <a:lnTo>
                    <a:pt x="445" y="487"/>
                  </a:lnTo>
                  <a:lnTo>
                    <a:pt x="468" y="485"/>
                  </a:lnTo>
                  <a:lnTo>
                    <a:pt x="488" y="486"/>
                  </a:lnTo>
                  <a:lnTo>
                    <a:pt x="502" y="490"/>
                  </a:lnTo>
                  <a:lnTo>
                    <a:pt x="508" y="496"/>
                  </a:lnTo>
                  <a:lnTo>
                    <a:pt x="505" y="497"/>
                  </a:lnTo>
                  <a:lnTo>
                    <a:pt x="499" y="499"/>
                  </a:lnTo>
                  <a:lnTo>
                    <a:pt x="489" y="502"/>
                  </a:lnTo>
                  <a:lnTo>
                    <a:pt x="478" y="506"/>
                  </a:lnTo>
                  <a:lnTo>
                    <a:pt x="466" y="509"/>
                  </a:lnTo>
                  <a:lnTo>
                    <a:pt x="456" y="514"/>
                  </a:lnTo>
                  <a:lnTo>
                    <a:pt x="449" y="518"/>
                  </a:lnTo>
                  <a:lnTo>
                    <a:pt x="447" y="522"/>
                  </a:lnTo>
                  <a:lnTo>
                    <a:pt x="464" y="521"/>
                  </a:lnTo>
                  <a:lnTo>
                    <a:pt x="481" y="520"/>
                  </a:lnTo>
                  <a:lnTo>
                    <a:pt x="498" y="518"/>
                  </a:lnTo>
                  <a:lnTo>
                    <a:pt x="514" y="518"/>
                  </a:lnTo>
                  <a:lnTo>
                    <a:pt x="530" y="516"/>
                  </a:lnTo>
                  <a:lnTo>
                    <a:pt x="547" y="515"/>
                  </a:lnTo>
                  <a:lnTo>
                    <a:pt x="563" y="515"/>
                  </a:lnTo>
                  <a:lnTo>
                    <a:pt x="579" y="515"/>
                  </a:lnTo>
                  <a:lnTo>
                    <a:pt x="579" y="508"/>
                  </a:lnTo>
                  <a:lnTo>
                    <a:pt x="581" y="492"/>
                  </a:lnTo>
                  <a:lnTo>
                    <a:pt x="581" y="469"/>
                  </a:lnTo>
                  <a:lnTo>
                    <a:pt x="582" y="444"/>
                  </a:lnTo>
                  <a:lnTo>
                    <a:pt x="581" y="417"/>
                  </a:lnTo>
                  <a:lnTo>
                    <a:pt x="577" y="395"/>
                  </a:lnTo>
                  <a:lnTo>
                    <a:pt x="571" y="378"/>
                  </a:lnTo>
                  <a:lnTo>
                    <a:pt x="561" y="371"/>
                  </a:lnTo>
                  <a:lnTo>
                    <a:pt x="560" y="377"/>
                  </a:lnTo>
                  <a:lnTo>
                    <a:pt x="560" y="386"/>
                  </a:lnTo>
                  <a:lnTo>
                    <a:pt x="563" y="398"/>
                  </a:lnTo>
                  <a:lnTo>
                    <a:pt x="566" y="412"/>
                  </a:lnTo>
                  <a:lnTo>
                    <a:pt x="568" y="425"/>
                  </a:lnTo>
                  <a:lnTo>
                    <a:pt x="569" y="438"/>
                  </a:lnTo>
                  <a:lnTo>
                    <a:pt x="568" y="449"/>
                  </a:lnTo>
                  <a:lnTo>
                    <a:pt x="564" y="458"/>
                  </a:lnTo>
                  <a:lnTo>
                    <a:pt x="554" y="454"/>
                  </a:lnTo>
                  <a:lnTo>
                    <a:pt x="554" y="445"/>
                  </a:lnTo>
                  <a:lnTo>
                    <a:pt x="555" y="435"/>
                  </a:lnTo>
                  <a:lnTo>
                    <a:pt x="555" y="424"/>
                  </a:lnTo>
                  <a:lnTo>
                    <a:pt x="555" y="414"/>
                  </a:lnTo>
                  <a:lnTo>
                    <a:pt x="553" y="403"/>
                  </a:lnTo>
                  <a:lnTo>
                    <a:pt x="550" y="394"/>
                  </a:lnTo>
                  <a:lnTo>
                    <a:pt x="545" y="387"/>
                  </a:lnTo>
                  <a:lnTo>
                    <a:pt x="539" y="384"/>
                  </a:lnTo>
                  <a:lnTo>
                    <a:pt x="537" y="391"/>
                  </a:lnTo>
                  <a:lnTo>
                    <a:pt x="537" y="399"/>
                  </a:lnTo>
                  <a:lnTo>
                    <a:pt x="537" y="407"/>
                  </a:lnTo>
                  <a:lnTo>
                    <a:pt x="538" y="415"/>
                  </a:lnTo>
                  <a:lnTo>
                    <a:pt x="539" y="423"/>
                  </a:lnTo>
                  <a:lnTo>
                    <a:pt x="539" y="431"/>
                  </a:lnTo>
                  <a:lnTo>
                    <a:pt x="540" y="438"/>
                  </a:lnTo>
                  <a:lnTo>
                    <a:pt x="540" y="444"/>
                  </a:lnTo>
                  <a:lnTo>
                    <a:pt x="539" y="448"/>
                  </a:lnTo>
                  <a:lnTo>
                    <a:pt x="538" y="450"/>
                  </a:lnTo>
                  <a:lnTo>
                    <a:pt x="536" y="449"/>
                  </a:lnTo>
                  <a:lnTo>
                    <a:pt x="533" y="447"/>
                  </a:lnTo>
                  <a:lnTo>
                    <a:pt x="530" y="443"/>
                  </a:lnTo>
                  <a:lnTo>
                    <a:pt x="527" y="440"/>
                  </a:lnTo>
                  <a:lnTo>
                    <a:pt x="525" y="437"/>
                  </a:lnTo>
                  <a:lnTo>
                    <a:pt x="524" y="435"/>
                  </a:lnTo>
                  <a:lnTo>
                    <a:pt x="520" y="411"/>
                  </a:lnTo>
                  <a:lnTo>
                    <a:pt x="517" y="388"/>
                  </a:lnTo>
                  <a:lnTo>
                    <a:pt x="512" y="365"/>
                  </a:lnTo>
                  <a:lnTo>
                    <a:pt x="508" y="343"/>
                  </a:lnTo>
                  <a:lnTo>
                    <a:pt x="503" y="320"/>
                  </a:lnTo>
                  <a:lnTo>
                    <a:pt x="498" y="298"/>
                  </a:lnTo>
                  <a:lnTo>
                    <a:pt x="493" y="276"/>
                  </a:lnTo>
                  <a:lnTo>
                    <a:pt x="487" y="254"/>
                  </a:lnTo>
                  <a:lnTo>
                    <a:pt x="493" y="261"/>
                  </a:lnTo>
                  <a:lnTo>
                    <a:pt x="499" y="270"/>
                  </a:lnTo>
                  <a:lnTo>
                    <a:pt x="508" y="279"/>
                  </a:lnTo>
                  <a:lnTo>
                    <a:pt x="517" y="288"/>
                  </a:lnTo>
                  <a:lnTo>
                    <a:pt x="525" y="297"/>
                  </a:lnTo>
                  <a:lnTo>
                    <a:pt x="533" y="306"/>
                  </a:lnTo>
                  <a:lnTo>
                    <a:pt x="539" y="315"/>
                  </a:lnTo>
                  <a:lnTo>
                    <a:pt x="542" y="325"/>
                  </a:lnTo>
                  <a:lnTo>
                    <a:pt x="549" y="317"/>
                  </a:lnTo>
                  <a:lnTo>
                    <a:pt x="557" y="310"/>
                  </a:lnTo>
                  <a:lnTo>
                    <a:pt x="563" y="303"/>
                  </a:lnTo>
                  <a:lnTo>
                    <a:pt x="568" y="297"/>
                  </a:lnTo>
                  <a:lnTo>
                    <a:pt x="572" y="288"/>
                  </a:lnTo>
                  <a:lnTo>
                    <a:pt x="574" y="278"/>
                  </a:lnTo>
                  <a:lnTo>
                    <a:pt x="575" y="264"/>
                  </a:lnTo>
                  <a:lnTo>
                    <a:pt x="575" y="249"/>
                  </a:lnTo>
                  <a:lnTo>
                    <a:pt x="572" y="238"/>
                  </a:lnTo>
                  <a:lnTo>
                    <a:pt x="571" y="213"/>
                  </a:lnTo>
                  <a:lnTo>
                    <a:pt x="569" y="177"/>
                  </a:lnTo>
                  <a:lnTo>
                    <a:pt x="567" y="135"/>
                  </a:lnTo>
                  <a:lnTo>
                    <a:pt x="565" y="92"/>
                  </a:lnTo>
                  <a:lnTo>
                    <a:pt x="563" y="52"/>
                  </a:lnTo>
                  <a:lnTo>
                    <a:pt x="561" y="20"/>
                  </a:lnTo>
                  <a:lnTo>
                    <a:pt x="560" y="1"/>
                  </a:lnTo>
                  <a:lnTo>
                    <a:pt x="565" y="0"/>
                  </a:lnTo>
                  <a:lnTo>
                    <a:pt x="571" y="1"/>
                  </a:lnTo>
                  <a:lnTo>
                    <a:pt x="577" y="2"/>
                  </a:lnTo>
                  <a:lnTo>
                    <a:pt x="583" y="3"/>
                  </a:lnTo>
                  <a:lnTo>
                    <a:pt x="588" y="4"/>
                  </a:lnTo>
                  <a:lnTo>
                    <a:pt x="594" y="6"/>
                  </a:lnTo>
                  <a:lnTo>
                    <a:pt x="600" y="6"/>
                  </a:lnTo>
                  <a:lnTo>
                    <a:pt x="606" y="8"/>
                  </a:lnTo>
                  <a:lnTo>
                    <a:pt x="606" y="8"/>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8" name="Freeform 26"/>
            <p:cNvSpPr>
              <a:spLocks/>
            </p:cNvSpPr>
            <p:nvPr userDrawn="1"/>
          </p:nvSpPr>
          <p:spPr bwMode="auto">
            <a:xfrm>
              <a:off x="725" y="809"/>
              <a:ext cx="99" cy="69"/>
            </a:xfrm>
            <a:custGeom>
              <a:avLst/>
              <a:gdLst/>
              <a:ahLst/>
              <a:cxnLst>
                <a:cxn ang="0">
                  <a:pos x="98" y="69"/>
                </a:cxn>
                <a:cxn ang="0">
                  <a:pos x="83" y="64"/>
                </a:cxn>
                <a:cxn ang="0">
                  <a:pos x="65" y="57"/>
                </a:cxn>
                <a:cxn ang="0">
                  <a:pos x="46" y="48"/>
                </a:cxn>
                <a:cxn ang="0">
                  <a:pos x="29" y="38"/>
                </a:cxn>
                <a:cxn ang="0">
                  <a:pos x="13" y="27"/>
                </a:cxn>
                <a:cxn ang="0">
                  <a:pos x="4" y="17"/>
                </a:cxn>
                <a:cxn ang="0">
                  <a:pos x="0" y="7"/>
                </a:cxn>
                <a:cxn ang="0">
                  <a:pos x="4" y="0"/>
                </a:cxn>
                <a:cxn ang="0">
                  <a:pos x="14" y="3"/>
                </a:cxn>
                <a:cxn ang="0">
                  <a:pos x="25" y="9"/>
                </a:cxn>
                <a:cxn ang="0">
                  <a:pos x="38" y="18"/>
                </a:cxn>
                <a:cxn ang="0">
                  <a:pos x="52" y="29"/>
                </a:cxn>
                <a:cxn ang="0">
                  <a:pos x="64" y="40"/>
                </a:cxn>
                <a:cxn ang="0">
                  <a:pos x="77" y="52"/>
                </a:cxn>
                <a:cxn ang="0">
                  <a:pos x="88" y="61"/>
                </a:cxn>
                <a:cxn ang="0">
                  <a:pos x="98" y="69"/>
                </a:cxn>
                <a:cxn ang="0">
                  <a:pos x="98" y="69"/>
                </a:cxn>
              </a:cxnLst>
              <a:rect l="0" t="0" r="r" b="b"/>
              <a:pathLst>
                <a:path w="98" h="69">
                  <a:moveTo>
                    <a:pt x="98" y="69"/>
                  </a:moveTo>
                  <a:lnTo>
                    <a:pt x="83" y="64"/>
                  </a:lnTo>
                  <a:lnTo>
                    <a:pt x="65" y="57"/>
                  </a:lnTo>
                  <a:lnTo>
                    <a:pt x="46" y="48"/>
                  </a:lnTo>
                  <a:lnTo>
                    <a:pt x="29" y="38"/>
                  </a:lnTo>
                  <a:lnTo>
                    <a:pt x="13" y="27"/>
                  </a:lnTo>
                  <a:lnTo>
                    <a:pt x="4" y="17"/>
                  </a:lnTo>
                  <a:lnTo>
                    <a:pt x="0" y="7"/>
                  </a:lnTo>
                  <a:lnTo>
                    <a:pt x="4" y="0"/>
                  </a:lnTo>
                  <a:lnTo>
                    <a:pt x="14" y="3"/>
                  </a:lnTo>
                  <a:lnTo>
                    <a:pt x="25" y="9"/>
                  </a:lnTo>
                  <a:lnTo>
                    <a:pt x="38" y="18"/>
                  </a:lnTo>
                  <a:lnTo>
                    <a:pt x="52" y="29"/>
                  </a:lnTo>
                  <a:lnTo>
                    <a:pt x="64" y="40"/>
                  </a:lnTo>
                  <a:lnTo>
                    <a:pt x="77" y="52"/>
                  </a:lnTo>
                  <a:lnTo>
                    <a:pt x="88" y="61"/>
                  </a:lnTo>
                  <a:lnTo>
                    <a:pt x="98" y="69"/>
                  </a:lnTo>
                  <a:lnTo>
                    <a:pt x="98" y="69"/>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099" name="Freeform 27"/>
            <p:cNvSpPr>
              <a:spLocks/>
            </p:cNvSpPr>
            <p:nvPr userDrawn="1"/>
          </p:nvSpPr>
          <p:spPr bwMode="auto">
            <a:xfrm>
              <a:off x="766" y="817"/>
              <a:ext cx="105" cy="65"/>
            </a:xfrm>
            <a:custGeom>
              <a:avLst/>
              <a:gdLst/>
              <a:ahLst/>
              <a:cxnLst>
                <a:cxn ang="0">
                  <a:pos x="106" y="64"/>
                </a:cxn>
                <a:cxn ang="0">
                  <a:pos x="91" y="65"/>
                </a:cxn>
                <a:cxn ang="0">
                  <a:pos x="79" y="58"/>
                </a:cxn>
                <a:cxn ang="0">
                  <a:pos x="68" y="50"/>
                </a:cxn>
                <a:cxn ang="0">
                  <a:pos x="56" y="41"/>
                </a:cxn>
                <a:cxn ang="0">
                  <a:pos x="45" y="34"/>
                </a:cxn>
                <a:cxn ang="0">
                  <a:pos x="33" y="26"/>
                </a:cxn>
                <a:cxn ang="0">
                  <a:pos x="22" y="16"/>
                </a:cxn>
                <a:cxn ang="0">
                  <a:pos x="11" y="8"/>
                </a:cxn>
                <a:cxn ang="0">
                  <a:pos x="0" y="0"/>
                </a:cxn>
                <a:cxn ang="0">
                  <a:pos x="6" y="0"/>
                </a:cxn>
                <a:cxn ang="0">
                  <a:pos x="18" y="4"/>
                </a:cxn>
                <a:cxn ang="0">
                  <a:pos x="35" y="12"/>
                </a:cxn>
                <a:cxn ang="0">
                  <a:pos x="54" y="22"/>
                </a:cxn>
                <a:cxn ang="0">
                  <a:pos x="72" y="34"/>
                </a:cxn>
                <a:cxn ang="0">
                  <a:pos x="88" y="44"/>
                </a:cxn>
                <a:cxn ang="0">
                  <a:pos x="100" y="55"/>
                </a:cxn>
                <a:cxn ang="0">
                  <a:pos x="106" y="64"/>
                </a:cxn>
                <a:cxn ang="0">
                  <a:pos x="106" y="64"/>
                </a:cxn>
              </a:cxnLst>
              <a:rect l="0" t="0" r="r" b="b"/>
              <a:pathLst>
                <a:path w="106" h="65">
                  <a:moveTo>
                    <a:pt x="106" y="64"/>
                  </a:moveTo>
                  <a:lnTo>
                    <a:pt x="91" y="65"/>
                  </a:lnTo>
                  <a:lnTo>
                    <a:pt x="79" y="58"/>
                  </a:lnTo>
                  <a:lnTo>
                    <a:pt x="68" y="50"/>
                  </a:lnTo>
                  <a:lnTo>
                    <a:pt x="56" y="41"/>
                  </a:lnTo>
                  <a:lnTo>
                    <a:pt x="45" y="34"/>
                  </a:lnTo>
                  <a:lnTo>
                    <a:pt x="33" y="26"/>
                  </a:lnTo>
                  <a:lnTo>
                    <a:pt x="22" y="16"/>
                  </a:lnTo>
                  <a:lnTo>
                    <a:pt x="11" y="8"/>
                  </a:lnTo>
                  <a:lnTo>
                    <a:pt x="0" y="0"/>
                  </a:lnTo>
                  <a:lnTo>
                    <a:pt x="6" y="0"/>
                  </a:lnTo>
                  <a:lnTo>
                    <a:pt x="18" y="4"/>
                  </a:lnTo>
                  <a:lnTo>
                    <a:pt x="35" y="12"/>
                  </a:lnTo>
                  <a:lnTo>
                    <a:pt x="54" y="22"/>
                  </a:lnTo>
                  <a:lnTo>
                    <a:pt x="72" y="34"/>
                  </a:lnTo>
                  <a:lnTo>
                    <a:pt x="88" y="44"/>
                  </a:lnTo>
                  <a:lnTo>
                    <a:pt x="100" y="55"/>
                  </a:lnTo>
                  <a:lnTo>
                    <a:pt x="106" y="64"/>
                  </a:lnTo>
                  <a:lnTo>
                    <a:pt x="106" y="64"/>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0" name="Freeform 28"/>
            <p:cNvSpPr>
              <a:spLocks/>
            </p:cNvSpPr>
            <p:nvPr userDrawn="1"/>
          </p:nvSpPr>
          <p:spPr bwMode="auto">
            <a:xfrm>
              <a:off x="981" y="889"/>
              <a:ext cx="32" cy="32"/>
            </a:xfrm>
            <a:custGeom>
              <a:avLst/>
              <a:gdLst/>
              <a:ahLst/>
              <a:cxnLst>
                <a:cxn ang="0">
                  <a:pos x="19" y="1"/>
                </a:cxn>
                <a:cxn ang="0">
                  <a:pos x="32" y="32"/>
                </a:cxn>
                <a:cxn ang="0">
                  <a:pos x="0" y="8"/>
                </a:cxn>
                <a:cxn ang="0">
                  <a:pos x="1" y="7"/>
                </a:cxn>
                <a:cxn ang="0">
                  <a:pos x="4" y="6"/>
                </a:cxn>
                <a:cxn ang="0">
                  <a:pos x="6" y="4"/>
                </a:cxn>
                <a:cxn ang="0">
                  <a:pos x="10" y="3"/>
                </a:cxn>
                <a:cxn ang="0">
                  <a:pos x="13" y="2"/>
                </a:cxn>
                <a:cxn ang="0">
                  <a:pos x="16" y="1"/>
                </a:cxn>
                <a:cxn ang="0">
                  <a:pos x="18" y="0"/>
                </a:cxn>
                <a:cxn ang="0">
                  <a:pos x="19" y="1"/>
                </a:cxn>
                <a:cxn ang="0">
                  <a:pos x="19" y="1"/>
                </a:cxn>
              </a:cxnLst>
              <a:rect l="0" t="0" r="r" b="b"/>
              <a:pathLst>
                <a:path w="32" h="32">
                  <a:moveTo>
                    <a:pt x="19" y="1"/>
                  </a:moveTo>
                  <a:lnTo>
                    <a:pt x="32" y="32"/>
                  </a:lnTo>
                  <a:lnTo>
                    <a:pt x="0" y="8"/>
                  </a:lnTo>
                  <a:lnTo>
                    <a:pt x="1" y="7"/>
                  </a:lnTo>
                  <a:lnTo>
                    <a:pt x="4" y="6"/>
                  </a:lnTo>
                  <a:lnTo>
                    <a:pt x="6" y="4"/>
                  </a:lnTo>
                  <a:lnTo>
                    <a:pt x="10" y="3"/>
                  </a:lnTo>
                  <a:lnTo>
                    <a:pt x="13" y="2"/>
                  </a:lnTo>
                  <a:lnTo>
                    <a:pt x="16" y="1"/>
                  </a:lnTo>
                  <a:lnTo>
                    <a:pt x="18" y="0"/>
                  </a:lnTo>
                  <a:lnTo>
                    <a:pt x="19" y="1"/>
                  </a:lnTo>
                  <a:lnTo>
                    <a:pt x="19" y="1"/>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1" name="Freeform 29"/>
            <p:cNvSpPr>
              <a:spLocks/>
            </p:cNvSpPr>
            <p:nvPr userDrawn="1"/>
          </p:nvSpPr>
          <p:spPr bwMode="auto">
            <a:xfrm>
              <a:off x="970" y="915"/>
              <a:ext cx="40" cy="37"/>
            </a:xfrm>
            <a:custGeom>
              <a:avLst/>
              <a:gdLst/>
              <a:ahLst/>
              <a:cxnLst>
                <a:cxn ang="0">
                  <a:pos x="40" y="29"/>
                </a:cxn>
                <a:cxn ang="0">
                  <a:pos x="29" y="37"/>
                </a:cxn>
                <a:cxn ang="0">
                  <a:pos x="22" y="35"/>
                </a:cxn>
                <a:cxn ang="0">
                  <a:pos x="17" y="32"/>
                </a:cxn>
                <a:cxn ang="0">
                  <a:pos x="12" y="28"/>
                </a:cxn>
                <a:cxn ang="0">
                  <a:pos x="9" y="24"/>
                </a:cxn>
                <a:cxn ang="0">
                  <a:pos x="5" y="19"/>
                </a:cxn>
                <a:cxn ang="0">
                  <a:pos x="3" y="13"/>
                </a:cxn>
                <a:cxn ang="0">
                  <a:pos x="0" y="7"/>
                </a:cxn>
                <a:cxn ang="0">
                  <a:pos x="0" y="0"/>
                </a:cxn>
                <a:cxn ang="0">
                  <a:pos x="1" y="1"/>
                </a:cxn>
                <a:cxn ang="0">
                  <a:pos x="6" y="4"/>
                </a:cxn>
                <a:cxn ang="0">
                  <a:pos x="12" y="8"/>
                </a:cxn>
                <a:cxn ang="0">
                  <a:pos x="19" y="13"/>
                </a:cxn>
                <a:cxn ang="0">
                  <a:pos x="27" y="19"/>
                </a:cxn>
                <a:cxn ang="0">
                  <a:pos x="33" y="23"/>
                </a:cxn>
                <a:cxn ang="0">
                  <a:pos x="37" y="26"/>
                </a:cxn>
                <a:cxn ang="0">
                  <a:pos x="40" y="29"/>
                </a:cxn>
                <a:cxn ang="0">
                  <a:pos x="40" y="29"/>
                </a:cxn>
              </a:cxnLst>
              <a:rect l="0" t="0" r="r" b="b"/>
              <a:pathLst>
                <a:path w="40" h="37">
                  <a:moveTo>
                    <a:pt x="40" y="29"/>
                  </a:moveTo>
                  <a:lnTo>
                    <a:pt x="29" y="37"/>
                  </a:lnTo>
                  <a:lnTo>
                    <a:pt x="22" y="35"/>
                  </a:lnTo>
                  <a:lnTo>
                    <a:pt x="17" y="32"/>
                  </a:lnTo>
                  <a:lnTo>
                    <a:pt x="12" y="28"/>
                  </a:lnTo>
                  <a:lnTo>
                    <a:pt x="9" y="24"/>
                  </a:lnTo>
                  <a:lnTo>
                    <a:pt x="5" y="19"/>
                  </a:lnTo>
                  <a:lnTo>
                    <a:pt x="3" y="13"/>
                  </a:lnTo>
                  <a:lnTo>
                    <a:pt x="0" y="7"/>
                  </a:lnTo>
                  <a:lnTo>
                    <a:pt x="0" y="0"/>
                  </a:lnTo>
                  <a:lnTo>
                    <a:pt x="1" y="1"/>
                  </a:lnTo>
                  <a:lnTo>
                    <a:pt x="6" y="4"/>
                  </a:lnTo>
                  <a:lnTo>
                    <a:pt x="12" y="8"/>
                  </a:lnTo>
                  <a:lnTo>
                    <a:pt x="19" y="13"/>
                  </a:lnTo>
                  <a:lnTo>
                    <a:pt x="27" y="19"/>
                  </a:lnTo>
                  <a:lnTo>
                    <a:pt x="33" y="23"/>
                  </a:lnTo>
                  <a:lnTo>
                    <a:pt x="37" y="26"/>
                  </a:lnTo>
                  <a:lnTo>
                    <a:pt x="40" y="29"/>
                  </a:lnTo>
                  <a:lnTo>
                    <a:pt x="40" y="29"/>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2" name="Freeform 30"/>
            <p:cNvSpPr>
              <a:spLocks/>
            </p:cNvSpPr>
            <p:nvPr userDrawn="1"/>
          </p:nvSpPr>
          <p:spPr bwMode="auto">
            <a:xfrm>
              <a:off x="450" y="928"/>
              <a:ext cx="132" cy="165"/>
            </a:xfrm>
            <a:custGeom>
              <a:avLst/>
              <a:gdLst/>
              <a:ahLst/>
              <a:cxnLst>
                <a:cxn ang="0">
                  <a:pos x="88" y="166"/>
                </a:cxn>
                <a:cxn ang="0">
                  <a:pos x="71" y="140"/>
                </a:cxn>
                <a:cxn ang="0">
                  <a:pos x="83" y="126"/>
                </a:cxn>
                <a:cxn ang="0">
                  <a:pos x="88" y="110"/>
                </a:cxn>
                <a:cxn ang="0">
                  <a:pos x="88" y="91"/>
                </a:cxn>
                <a:cxn ang="0">
                  <a:pos x="80" y="73"/>
                </a:cxn>
                <a:cxn ang="0">
                  <a:pos x="67" y="56"/>
                </a:cxn>
                <a:cxn ang="0">
                  <a:pos x="50" y="45"/>
                </a:cxn>
                <a:cxn ang="0">
                  <a:pos x="28" y="38"/>
                </a:cxn>
                <a:cxn ang="0">
                  <a:pos x="3" y="40"/>
                </a:cxn>
                <a:cxn ang="0">
                  <a:pos x="2" y="36"/>
                </a:cxn>
                <a:cxn ang="0">
                  <a:pos x="1" y="31"/>
                </a:cxn>
                <a:cxn ang="0">
                  <a:pos x="0" y="27"/>
                </a:cxn>
                <a:cxn ang="0">
                  <a:pos x="0" y="22"/>
                </a:cxn>
                <a:cxn ang="0">
                  <a:pos x="0" y="18"/>
                </a:cxn>
                <a:cxn ang="0">
                  <a:pos x="0" y="14"/>
                </a:cxn>
                <a:cxn ang="0">
                  <a:pos x="0" y="10"/>
                </a:cxn>
                <a:cxn ang="0">
                  <a:pos x="1" y="5"/>
                </a:cxn>
                <a:cxn ang="0">
                  <a:pos x="43" y="0"/>
                </a:cxn>
                <a:cxn ang="0">
                  <a:pos x="79" y="10"/>
                </a:cxn>
                <a:cxn ang="0">
                  <a:pos x="105" y="30"/>
                </a:cxn>
                <a:cxn ang="0">
                  <a:pos x="123" y="58"/>
                </a:cxn>
                <a:cxn ang="0">
                  <a:pos x="131" y="88"/>
                </a:cxn>
                <a:cxn ang="0">
                  <a:pos x="129" y="118"/>
                </a:cxn>
                <a:cxn ang="0">
                  <a:pos x="115" y="145"/>
                </a:cxn>
                <a:cxn ang="0">
                  <a:pos x="88" y="166"/>
                </a:cxn>
                <a:cxn ang="0">
                  <a:pos x="88" y="166"/>
                </a:cxn>
              </a:cxnLst>
              <a:rect l="0" t="0" r="r" b="b"/>
              <a:pathLst>
                <a:path w="131" h="166">
                  <a:moveTo>
                    <a:pt x="88" y="166"/>
                  </a:moveTo>
                  <a:lnTo>
                    <a:pt x="71" y="140"/>
                  </a:lnTo>
                  <a:lnTo>
                    <a:pt x="83" y="126"/>
                  </a:lnTo>
                  <a:lnTo>
                    <a:pt x="88" y="110"/>
                  </a:lnTo>
                  <a:lnTo>
                    <a:pt x="88" y="91"/>
                  </a:lnTo>
                  <a:lnTo>
                    <a:pt x="80" y="73"/>
                  </a:lnTo>
                  <a:lnTo>
                    <a:pt x="67" y="56"/>
                  </a:lnTo>
                  <a:lnTo>
                    <a:pt x="50" y="45"/>
                  </a:lnTo>
                  <a:lnTo>
                    <a:pt x="28" y="38"/>
                  </a:lnTo>
                  <a:lnTo>
                    <a:pt x="3" y="40"/>
                  </a:lnTo>
                  <a:lnTo>
                    <a:pt x="2" y="36"/>
                  </a:lnTo>
                  <a:lnTo>
                    <a:pt x="1" y="31"/>
                  </a:lnTo>
                  <a:lnTo>
                    <a:pt x="0" y="27"/>
                  </a:lnTo>
                  <a:lnTo>
                    <a:pt x="0" y="22"/>
                  </a:lnTo>
                  <a:lnTo>
                    <a:pt x="0" y="18"/>
                  </a:lnTo>
                  <a:lnTo>
                    <a:pt x="0" y="14"/>
                  </a:lnTo>
                  <a:lnTo>
                    <a:pt x="0" y="10"/>
                  </a:lnTo>
                  <a:lnTo>
                    <a:pt x="1" y="5"/>
                  </a:lnTo>
                  <a:lnTo>
                    <a:pt x="43" y="0"/>
                  </a:lnTo>
                  <a:lnTo>
                    <a:pt x="79" y="10"/>
                  </a:lnTo>
                  <a:lnTo>
                    <a:pt x="105" y="30"/>
                  </a:lnTo>
                  <a:lnTo>
                    <a:pt x="123" y="58"/>
                  </a:lnTo>
                  <a:lnTo>
                    <a:pt x="131" y="88"/>
                  </a:lnTo>
                  <a:lnTo>
                    <a:pt x="129" y="118"/>
                  </a:lnTo>
                  <a:lnTo>
                    <a:pt x="115" y="145"/>
                  </a:lnTo>
                  <a:lnTo>
                    <a:pt x="88" y="166"/>
                  </a:lnTo>
                  <a:lnTo>
                    <a:pt x="88" y="166"/>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3" name="Freeform 31"/>
            <p:cNvSpPr>
              <a:spLocks/>
            </p:cNvSpPr>
            <p:nvPr userDrawn="1"/>
          </p:nvSpPr>
          <p:spPr bwMode="auto">
            <a:xfrm>
              <a:off x="1105" y="1015"/>
              <a:ext cx="59" cy="57"/>
            </a:xfrm>
            <a:custGeom>
              <a:avLst/>
              <a:gdLst/>
              <a:ahLst/>
              <a:cxnLst>
                <a:cxn ang="0">
                  <a:pos x="59" y="27"/>
                </a:cxn>
                <a:cxn ang="0">
                  <a:pos x="55" y="26"/>
                </a:cxn>
                <a:cxn ang="0">
                  <a:pos x="50" y="24"/>
                </a:cxn>
                <a:cxn ang="0">
                  <a:pos x="46" y="22"/>
                </a:cxn>
                <a:cxn ang="0">
                  <a:pos x="43" y="21"/>
                </a:cxn>
                <a:cxn ang="0">
                  <a:pos x="38" y="18"/>
                </a:cxn>
                <a:cxn ang="0">
                  <a:pos x="34" y="18"/>
                </a:cxn>
                <a:cxn ang="0">
                  <a:pos x="29" y="18"/>
                </a:cxn>
                <a:cxn ang="0">
                  <a:pos x="24" y="21"/>
                </a:cxn>
                <a:cxn ang="0">
                  <a:pos x="22" y="23"/>
                </a:cxn>
                <a:cxn ang="0">
                  <a:pos x="24" y="27"/>
                </a:cxn>
                <a:cxn ang="0">
                  <a:pos x="29" y="31"/>
                </a:cxn>
                <a:cxn ang="0">
                  <a:pos x="37" y="37"/>
                </a:cxn>
                <a:cxn ang="0">
                  <a:pos x="44" y="42"/>
                </a:cxn>
                <a:cxn ang="0">
                  <a:pos x="52" y="48"/>
                </a:cxn>
                <a:cxn ang="0">
                  <a:pos x="56" y="53"/>
                </a:cxn>
                <a:cxn ang="0">
                  <a:pos x="59" y="57"/>
                </a:cxn>
                <a:cxn ang="0">
                  <a:pos x="49" y="56"/>
                </a:cxn>
                <a:cxn ang="0">
                  <a:pos x="37" y="54"/>
                </a:cxn>
                <a:cxn ang="0">
                  <a:pos x="27" y="49"/>
                </a:cxn>
                <a:cxn ang="0">
                  <a:pos x="18" y="44"/>
                </a:cxn>
                <a:cxn ang="0">
                  <a:pos x="9" y="37"/>
                </a:cxn>
                <a:cxn ang="0">
                  <a:pos x="3" y="28"/>
                </a:cxn>
                <a:cxn ang="0">
                  <a:pos x="0" y="18"/>
                </a:cxn>
                <a:cxn ang="0">
                  <a:pos x="0" y="5"/>
                </a:cxn>
                <a:cxn ang="0">
                  <a:pos x="9" y="2"/>
                </a:cxn>
                <a:cxn ang="0">
                  <a:pos x="18" y="0"/>
                </a:cxn>
                <a:cxn ang="0">
                  <a:pos x="27" y="0"/>
                </a:cxn>
                <a:cxn ang="0">
                  <a:pos x="35" y="2"/>
                </a:cxn>
                <a:cxn ang="0">
                  <a:pos x="42" y="6"/>
                </a:cxn>
                <a:cxn ang="0">
                  <a:pos x="49" y="11"/>
                </a:cxn>
                <a:cxn ang="0">
                  <a:pos x="55" y="18"/>
                </a:cxn>
                <a:cxn ang="0">
                  <a:pos x="59" y="27"/>
                </a:cxn>
                <a:cxn ang="0">
                  <a:pos x="59" y="27"/>
                </a:cxn>
              </a:cxnLst>
              <a:rect l="0" t="0" r="r" b="b"/>
              <a:pathLst>
                <a:path w="59" h="57">
                  <a:moveTo>
                    <a:pt x="59" y="27"/>
                  </a:moveTo>
                  <a:lnTo>
                    <a:pt x="55" y="26"/>
                  </a:lnTo>
                  <a:lnTo>
                    <a:pt x="50" y="24"/>
                  </a:lnTo>
                  <a:lnTo>
                    <a:pt x="46" y="22"/>
                  </a:lnTo>
                  <a:lnTo>
                    <a:pt x="43" y="21"/>
                  </a:lnTo>
                  <a:lnTo>
                    <a:pt x="38" y="18"/>
                  </a:lnTo>
                  <a:lnTo>
                    <a:pt x="34" y="18"/>
                  </a:lnTo>
                  <a:lnTo>
                    <a:pt x="29" y="18"/>
                  </a:lnTo>
                  <a:lnTo>
                    <a:pt x="24" y="21"/>
                  </a:lnTo>
                  <a:lnTo>
                    <a:pt x="22" y="23"/>
                  </a:lnTo>
                  <a:lnTo>
                    <a:pt x="24" y="27"/>
                  </a:lnTo>
                  <a:lnTo>
                    <a:pt x="29" y="31"/>
                  </a:lnTo>
                  <a:lnTo>
                    <a:pt x="37" y="37"/>
                  </a:lnTo>
                  <a:lnTo>
                    <a:pt x="44" y="42"/>
                  </a:lnTo>
                  <a:lnTo>
                    <a:pt x="52" y="48"/>
                  </a:lnTo>
                  <a:lnTo>
                    <a:pt x="56" y="53"/>
                  </a:lnTo>
                  <a:lnTo>
                    <a:pt x="59" y="57"/>
                  </a:lnTo>
                  <a:lnTo>
                    <a:pt x="49" y="56"/>
                  </a:lnTo>
                  <a:lnTo>
                    <a:pt x="37" y="54"/>
                  </a:lnTo>
                  <a:lnTo>
                    <a:pt x="27" y="49"/>
                  </a:lnTo>
                  <a:lnTo>
                    <a:pt x="18" y="44"/>
                  </a:lnTo>
                  <a:lnTo>
                    <a:pt x="9" y="37"/>
                  </a:lnTo>
                  <a:lnTo>
                    <a:pt x="3" y="28"/>
                  </a:lnTo>
                  <a:lnTo>
                    <a:pt x="0" y="18"/>
                  </a:lnTo>
                  <a:lnTo>
                    <a:pt x="0" y="5"/>
                  </a:lnTo>
                  <a:lnTo>
                    <a:pt x="9" y="2"/>
                  </a:lnTo>
                  <a:lnTo>
                    <a:pt x="18" y="0"/>
                  </a:lnTo>
                  <a:lnTo>
                    <a:pt x="27" y="0"/>
                  </a:lnTo>
                  <a:lnTo>
                    <a:pt x="35" y="2"/>
                  </a:lnTo>
                  <a:lnTo>
                    <a:pt x="42" y="6"/>
                  </a:lnTo>
                  <a:lnTo>
                    <a:pt x="49" y="11"/>
                  </a:lnTo>
                  <a:lnTo>
                    <a:pt x="55" y="18"/>
                  </a:lnTo>
                  <a:lnTo>
                    <a:pt x="59" y="27"/>
                  </a:lnTo>
                  <a:lnTo>
                    <a:pt x="59" y="27"/>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4" name="Freeform 32"/>
            <p:cNvSpPr>
              <a:spLocks/>
            </p:cNvSpPr>
            <p:nvPr userDrawn="1"/>
          </p:nvSpPr>
          <p:spPr bwMode="auto">
            <a:xfrm>
              <a:off x="1351" y="1034"/>
              <a:ext cx="17" cy="60"/>
            </a:xfrm>
            <a:custGeom>
              <a:avLst/>
              <a:gdLst/>
              <a:ahLst/>
              <a:cxnLst>
                <a:cxn ang="0">
                  <a:pos x="5" y="0"/>
                </a:cxn>
                <a:cxn ang="0">
                  <a:pos x="18" y="8"/>
                </a:cxn>
                <a:cxn ang="0">
                  <a:pos x="16" y="15"/>
                </a:cxn>
                <a:cxn ang="0">
                  <a:pos x="15" y="22"/>
                </a:cxn>
                <a:cxn ang="0">
                  <a:pos x="13" y="28"/>
                </a:cxn>
                <a:cxn ang="0">
                  <a:pos x="11" y="35"/>
                </a:cxn>
                <a:cxn ang="0">
                  <a:pos x="8" y="41"/>
                </a:cxn>
                <a:cxn ang="0">
                  <a:pos x="7" y="48"/>
                </a:cxn>
                <a:cxn ang="0">
                  <a:pos x="4" y="54"/>
                </a:cxn>
                <a:cxn ang="0">
                  <a:pos x="3" y="60"/>
                </a:cxn>
                <a:cxn ang="0">
                  <a:pos x="2" y="54"/>
                </a:cxn>
                <a:cxn ang="0">
                  <a:pos x="0" y="46"/>
                </a:cxn>
                <a:cxn ang="0">
                  <a:pos x="0" y="38"/>
                </a:cxn>
                <a:cxn ang="0">
                  <a:pos x="0" y="31"/>
                </a:cxn>
                <a:cxn ang="0">
                  <a:pos x="0" y="23"/>
                </a:cxn>
                <a:cxn ang="0">
                  <a:pos x="2" y="15"/>
                </a:cxn>
                <a:cxn ang="0">
                  <a:pos x="3" y="8"/>
                </a:cxn>
                <a:cxn ang="0">
                  <a:pos x="5" y="0"/>
                </a:cxn>
                <a:cxn ang="0">
                  <a:pos x="5" y="0"/>
                </a:cxn>
              </a:cxnLst>
              <a:rect l="0" t="0" r="r" b="b"/>
              <a:pathLst>
                <a:path w="18" h="60">
                  <a:moveTo>
                    <a:pt x="5" y="0"/>
                  </a:moveTo>
                  <a:lnTo>
                    <a:pt x="18" y="8"/>
                  </a:lnTo>
                  <a:lnTo>
                    <a:pt x="16" y="15"/>
                  </a:lnTo>
                  <a:lnTo>
                    <a:pt x="15" y="22"/>
                  </a:lnTo>
                  <a:lnTo>
                    <a:pt x="13" y="28"/>
                  </a:lnTo>
                  <a:lnTo>
                    <a:pt x="11" y="35"/>
                  </a:lnTo>
                  <a:lnTo>
                    <a:pt x="8" y="41"/>
                  </a:lnTo>
                  <a:lnTo>
                    <a:pt x="7" y="48"/>
                  </a:lnTo>
                  <a:lnTo>
                    <a:pt x="4" y="54"/>
                  </a:lnTo>
                  <a:lnTo>
                    <a:pt x="3" y="60"/>
                  </a:lnTo>
                  <a:lnTo>
                    <a:pt x="2" y="54"/>
                  </a:lnTo>
                  <a:lnTo>
                    <a:pt x="0" y="46"/>
                  </a:lnTo>
                  <a:lnTo>
                    <a:pt x="0" y="38"/>
                  </a:lnTo>
                  <a:lnTo>
                    <a:pt x="0" y="31"/>
                  </a:lnTo>
                  <a:lnTo>
                    <a:pt x="0" y="23"/>
                  </a:lnTo>
                  <a:lnTo>
                    <a:pt x="2" y="15"/>
                  </a:lnTo>
                  <a:lnTo>
                    <a:pt x="3" y="8"/>
                  </a:lnTo>
                  <a:lnTo>
                    <a:pt x="5" y="0"/>
                  </a:lnTo>
                  <a:lnTo>
                    <a:pt x="5"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5" name="Freeform 33"/>
            <p:cNvSpPr>
              <a:spLocks/>
            </p:cNvSpPr>
            <p:nvPr userDrawn="1"/>
          </p:nvSpPr>
          <p:spPr bwMode="auto">
            <a:xfrm>
              <a:off x="577" y="1046"/>
              <a:ext cx="37" cy="88"/>
            </a:xfrm>
            <a:custGeom>
              <a:avLst/>
              <a:gdLst/>
              <a:ahLst/>
              <a:cxnLst>
                <a:cxn ang="0">
                  <a:pos x="37" y="0"/>
                </a:cxn>
                <a:cxn ang="0">
                  <a:pos x="36" y="11"/>
                </a:cxn>
                <a:cxn ang="0">
                  <a:pos x="36" y="23"/>
                </a:cxn>
                <a:cxn ang="0">
                  <a:pos x="34" y="34"/>
                </a:cxn>
                <a:cxn ang="0">
                  <a:pos x="33" y="45"/>
                </a:cxn>
                <a:cxn ang="0">
                  <a:pos x="29" y="56"/>
                </a:cxn>
                <a:cxn ang="0">
                  <a:pos x="24" y="67"/>
                </a:cxn>
                <a:cxn ang="0">
                  <a:pos x="18" y="77"/>
                </a:cxn>
                <a:cxn ang="0">
                  <a:pos x="11" y="88"/>
                </a:cxn>
                <a:cxn ang="0">
                  <a:pos x="4" y="88"/>
                </a:cxn>
                <a:cxn ang="0">
                  <a:pos x="0" y="82"/>
                </a:cxn>
                <a:cxn ang="0">
                  <a:pos x="1" y="70"/>
                </a:cxn>
                <a:cxn ang="0">
                  <a:pos x="5" y="55"/>
                </a:cxn>
                <a:cxn ang="0">
                  <a:pos x="10" y="39"/>
                </a:cxn>
                <a:cxn ang="0">
                  <a:pos x="18" y="23"/>
                </a:cxn>
                <a:cxn ang="0">
                  <a:pos x="27" y="8"/>
                </a:cxn>
                <a:cxn ang="0">
                  <a:pos x="37" y="0"/>
                </a:cxn>
                <a:cxn ang="0">
                  <a:pos x="37" y="0"/>
                </a:cxn>
              </a:cxnLst>
              <a:rect l="0" t="0" r="r" b="b"/>
              <a:pathLst>
                <a:path w="37" h="88">
                  <a:moveTo>
                    <a:pt x="37" y="0"/>
                  </a:moveTo>
                  <a:lnTo>
                    <a:pt x="36" y="11"/>
                  </a:lnTo>
                  <a:lnTo>
                    <a:pt x="36" y="23"/>
                  </a:lnTo>
                  <a:lnTo>
                    <a:pt x="34" y="34"/>
                  </a:lnTo>
                  <a:lnTo>
                    <a:pt x="33" y="45"/>
                  </a:lnTo>
                  <a:lnTo>
                    <a:pt x="29" y="56"/>
                  </a:lnTo>
                  <a:lnTo>
                    <a:pt x="24" y="67"/>
                  </a:lnTo>
                  <a:lnTo>
                    <a:pt x="18" y="77"/>
                  </a:lnTo>
                  <a:lnTo>
                    <a:pt x="11" y="88"/>
                  </a:lnTo>
                  <a:lnTo>
                    <a:pt x="4" y="88"/>
                  </a:lnTo>
                  <a:lnTo>
                    <a:pt x="0" y="82"/>
                  </a:lnTo>
                  <a:lnTo>
                    <a:pt x="1" y="70"/>
                  </a:lnTo>
                  <a:lnTo>
                    <a:pt x="5" y="55"/>
                  </a:lnTo>
                  <a:lnTo>
                    <a:pt x="10" y="39"/>
                  </a:lnTo>
                  <a:lnTo>
                    <a:pt x="18" y="23"/>
                  </a:lnTo>
                  <a:lnTo>
                    <a:pt x="27" y="8"/>
                  </a:lnTo>
                  <a:lnTo>
                    <a:pt x="37" y="0"/>
                  </a:lnTo>
                  <a:lnTo>
                    <a:pt x="37"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6" name="Freeform 34"/>
            <p:cNvSpPr>
              <a:spLocks/>
            </p:cNvSpPr>
            <p:nvPr userDrawn="1"/>
          </p:nvSpPr>
          <p:spPr bwMode="auto">
            <a:xfrm>
              <a:off x="1137" y="1142"/>
              <a:ext cx="23" cy="48"/>
            </a:xfrm>
            <a:custGeom>
              <a:avLst/>
              <a:gdLst/>
              <a:ahLst/>
              <a:cxnLst>
                <a:cxn ang="0">
                  <a:pos x="22" y="7"/>
                </a:cxn>
                <a:cxn ang="0">
                  <a:pos x="22" y="11"/>
                </a:cxn>
                <a:cxn ang="0">
                  <a:pos x="22" y="16"/>
                </a:cxn>
                <a:cxn ang="0">
                  <a:pos x="22" y="22"/>
                </a:cxn>
                <a:cxn ang="0">
                  <a:pos x="22" y="28"/>
                </a:cxn>
                <a:cxn ang="0">
                  <a:pos x="19" y="33"/>
                </a:cxn>
                <a:cxn ang="0">
                  <a:pos x="19" y="38"/>
                </a:cxn>
                <a:cxn ang="0">
                  <a:pos x="16" y="43"/>
                </a:cxn>
                <a:cxn ang="0">
                  <a:pos x="13" y="47"/>
                </a:cxn>
                <a:cxn ang="0">
                  <a:pos x="10" y="43"/>
                </a:cxn>
                <a:cxn ang="0">
                  <a:pos x="8" y="38"/>
                </a:cxn>
                <a:cxn ang="0">
                  <a:pos x="7" y="32"/>
                </a:cxn>
                <a:cxn ang="0">
                  <a:pos x="4" y="26"/>
                </a:cxn>
                <a:cxn ang="0">
                  <a:pos x="2" y="19"/>
                </a:cxn>
                <a:cxn ang="0">
                  <a:pos x="1" y="12"/>
                </a:cxn>
                <a:cxn ang="0">
                  <a:pos x="0" y="6"/>
                </a:cxn>
                <a:cxn ang="0">
                  <a:pos x="0" y="1"/>
                </a:cxn>
                <a:cxn ang="0">
                  <a:pos x="2" y="0"/>
                </a:cxn>
                <a:cxn ang="0">
                  <a:pos x="5" y="0"/>
                </a:cxn>
                <a:cxn ang="0">
                  <a:pos x="8" y="1"/>
                </a:cxn>
                <a:cxn ang="0">
                  <a:pos x="11" y="1"/>
                </a:cxn>
                <a:cxn ang="0">
                  <a:pos x="14" y="3"/>
                </a:cxn>
                <a:cxn ang="0">
                  <a:pos x="16" y="4"/>
                </a:cxn>
                <a:cxn ang="0">
                  <a:pos x="19" y="6"/>
                </a:cxn>
                <a:cxn ang="0">
                  <a:pos x="22" y="7"/>
                </a:cxn>
                <a:cxn ang="0">
                  <a:pos x="22" y="7"/>
                </a:cxn>
              </a:cxnLst>
              <a:rect l="0" t="0" r="r" b="b"/>
              <a:pathLst>
                <a:path w="22" h="47">
                  <a:moveTo>
                    <a:pt x="22" y="7"/>
                  </a:moveTo>
                  <a:lnTo>
                    <a:pt x="22" y="11"/>
                  </a:lnTo>
                  <a:lnTo>
                    <a:pt x="22" y="16"/>
                  </a:lnTo>
                  <a:lnTo>
                    <a:pt x="22" y="22"/>
                  </a:lnTo>
                  <a:lnTo>
                    <a:pt x="22" y="28"/>
                  </a:lnTo>
                  <a:lnTo>
                    <a:pt x="19" y="33"/>
                  </a:lnTo>
                  <a:lnTo>
                    <a:pt x="19" y="38"/>
                  </a:lnTo>
                  <a:lnTo>
                    <a:pt x="16" y="43"/>
                  </a:lnTo>
                  <a:lnTo>
                    <a:pt x="13" y="47"/>
                  </a:lnTo>
                  <a:lnTo>
                    <a:pt x="10" y="43"/>
                  </a:lnTo>
                  <a:lnTo>
                    <a:pt x="8" y="38"/>
                  </a:lnTo>
                  <a:lnTo>
                    <a:pt x="7" y="32"/>
                  </a:lnTo>
                  <a:lnTo>
                    <a:pt x="4" y="26"/>
                  </a:lnTo>
                  <a:lnTo>
                    <a:pt x="2" y="19"/>
                  </a:lnTo>
                  <a:lnTo>
                    <a:pt x="1" y="12"/>
                  </a:lnTo>
                  <a:lnTo>
                    <a:pt x="0" y="6"/>
                  </a:lnTo>
                  <a:lnTo>
                    <a:pt x="0" y="1"/>
                  </a:lnTo>
                  <a:lnTo>
                    <a:pt x="2" y="0"/>
                  </a:lnTo>
                  <a:lnTo>
                    <a:pt x="5" y="0"/>
                  </a:lnTo>
                  <a:lnTo>
                    <a:pt x="8" y="1"/>
                  </a:lnTo>
                  <a:lnTo>
                    <a:pt x="11" y="1"/>
                  </a:lnTo>
                  <a:lnTo>
                    <a:pt x="14" y="3"/>
                  </a:lnTo>
                  <a:lnTo>
                    <a:pt x="16" y="4"/>
                  </a:lnTo>
                  <a:lnTo>
                    <a:pt x="19" y="6"/>
                  </a:lnTo>
                  <a:lnTo>
                    <a:pt x="22" y="7"/>
                  </a:lnTo>
                  <a:lnTo>
                    <a:pt x="22" y="7"/>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7" name="Freeform 35"/>
            <p:cNvSpPr>
              <a:spLocks/>
            </p:cNvSpPr>
            <p:nvPr userDrawn="1"/>
          </p:nvSpPr>
          <p:spPr bwMode="auto">
            <a:xfrm>
              <a:off x="1097" y="1143"/>
              <a:ext cx="24" cy="52"/>
            </a:xfrm>
            <a:custGeom>
              <a:avLst/>
              <a:gdLst/>
              <a:ahLst/>
              <a:cxnLst>
                <a:cxn ang="0">
                  <a:pos x="23" y="0"/>
                </a:cxn>
                <a:cxn ang="0">
                  <a:pos x="23" y="3"/>
                </a:cxn>
                <a:cxn ang="0">
                  <a:pos x="23" y="9"/>
                </a:cxn>
                <a:cxn ang="0">
                  <a:pos x="23" y="18"/>
                </a:cxn>
                <a:cxn ang="0">
                  <a:pos x="24" y="27"/>
                </a:cxn>
                <a:cxn ang="0">
                  <a:pos x="23" y="35"/>
                </a:cxn>
                <a:cxn ang="0">
                  <a:pos x="23" y="43"/>
                </a:cxn>
                <a:cxn ang="0">
                  <a:pos x="22" y="48"/>
                </a:cxn>
                <a:cxn ang="0">
                  <a:pos x="20" y="52"/>
                </a:cxn>
                <a:cxn ang="0">
                  <a:pos x="18" y="51"/>
                </a:cxn>
                <a:cxn ang="0">
                  <a:pos x="16" y="51"/>
                </a:cxn>
                <a:cxn ang="0">
                  <a:pos x="12" y="49"/>
                </a:cxn>
                <a:cxn ang="0">
                  <a:pos x="10" y="48"/>
                </a:cxn>
                <a:cxn ang="0">
                  <a:pos x="6" y="45"/>
                </a:cxn>
                <a:cxn ang="0">
                  <a:pos x="3" y="40"/>
                </a:cxn>
                <a:cxn ang="0">
                  <a:pos x="1" y="34"/>
                </a:cxn>
                <a:cxn ang="0">
                  <a:pos x="0" y="26"/>
                </a:cxn>
                <a:cxn ang="0">
                  <a:pos x="4" y="21"/>
                </a:cxn>
                <a:cxn ang="0">
                  <a:pos x="7" y="18"/>
                </a:cxn>
                <a:cxn ang="0">
                  <a:pos x="9" y="15"/>
                </a:cxn>
                <a:cxn ang="0">
                  <a:pos x="11" y="12"/>
                </a:cxn>
                <a:cxn ang="0">
                  <a:pos x="13" y="8"/>
                </a:cxn>
                <a:cxn ang="0">
                  <a:pos x="16" y="5"/>
                </a:cxn>
                <a:cxn ang="0">
                  <a:pos x="19" y="2"/>
                </a:cxn>
                <a:cxn ang="0">
                  <a:pos x="23" y="0"/>
                </a:cxn>
                <a:cxn ang="0">
                  <a:pos x="23" y="0"/>
                </a:cxn>
              </a:cxnLst>
              <a:rect l="0" t="0" r="r" b="b"/>
              <a:pathLst>
                <a:path w="24" h="52">
                  <a:moveTo>
                    <a:pt x="23" y="0"/>
                  </a:moveTo>
                  <a:lnTo>
                    <a:pt x="23" y="3"/>
                  </a:lnTo>
                  <a:lnTo>
                    <a:pt x="23" y="9"/>
                  </a:lnTo>
                  <a:lnTo>
                    <a:pt x="23" y="18"/>
                  </a:lnTo>
                  <a:lnTo>
                    <a:pt x="24" y="27"/>
                  </a:lnTo>
                  <a:lnTo>
                    <a:pt x="23" y="35"/>
                  </a:lnTo>
                  <a:lnTo>
                    <a:pt x="23" y="43"/>
                  </a:lnTo>
                  <a:lnTo>
                    <a:pt x="22" y="48"/>
                  </a:lnTo>
                  <a:lnTo>
                    <a:pt x="20" y="52"/>
                  </a:lnTo>
                  <a:lnTo>
                    <a:pt x="18" y="51"/>
                  </a:lnTo>
                  <a:lnTo>
                    <a:pt x="16" y="51"/>
                  </a:lnTo>
                  <a:lnTo>
                    <a:pt x="12" y="49"/>
                  </a:lnTo>
                  <a:lnTo>
                    <a:pt x="10" y="48"/>
                  </a:lnTo>
                  <a:lnTo>
                    <a:pt x="6" y="45"/>
                  </a:lnTo>
                  <a:lnTo>
                    <a:pt x="3" y="40"/>
                  </a:lnTo>
                  <a:lnTo>
                    <a:pt x="1" y="34"/>
                  </a:lnTo>
                  <a:lnTo>
                    <a:pt x="0" y="26"/>
                  </a:lnTo>
                  <a:lnTo>
                    <a:pt x="4" y="21"/>
                  </a:lnTo>
                  <a:lnTo>
                    <a:pt x="7" y="18"/>
                  </a:lnTo>
                  <a:lnTo>
                    <a:pt x="9" y="15"/>
                  </a:lnTo>
                  <a:lnTo>
                    <a:pt x="11" y="12"/>
                  </a:lnTo>
                  <a:lnTo>
                    <a:pt x="13" y="8"/>
                  </a:lnTo>
                  <a:lnTo>
                    <a:pt x="16" y="5"/>
                  </a:lnTo>
                  <a:lnTo>
                    <a:pt x="19" y="2"/>
                  </a:lnTo>
                  <a:lnTo>
                    <a:pt x="23" y="0"/>
                  </a:lnTo>
                  <a:lnTo>
                    <a:pt x="23"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8" name="Freeform 36"/>
            <p:cNvSpPr>
              <a:spLocks/>
            </p:cNvSpPr>
            <p:nvPr userDrawn="1"/>
          </p:nvSpPr>
          <p:spPr bwMode="auto">
            <a:xfrm>
              <a:off x="1069" y="1225"/>
              <a:ext cx="127" cy="21"/>
            </a:xfrm>
            <a:custGeom>
              <a:avLst/>
              <a:gdLst/>
              <a:ahLst/>
              <a:cxnLst>
                <a:cxn ang="0">
                  <a:pos x="127" y="6"/>
                </a:cxn>
                <a:cxn ang="0">
                  <a:pos x="119" y="8"/>
                </a:cxn>
                <a:cxn ang="0">
                  <a:pos x="103" y="9"/>
                </a:cxn>
                <a:cxn ang="0">
                  <a:pos x="82" y="13"/>
                </a:cxn>
                <a:cxn ang="0">
                  <a:pos x="58" y="16"/>
                </a:cxn>
                <a:cxn ang="0">
                  <a:pos x="35" y="19"/>
                </a:cxn>
                <a:cxn ang="0">
                  <a:pos x="16" y="21"/>
                </a:cxn>
                <a:cxn ang="0">
                  <a:pos x="3" y="21"/>
                </a:cxn>
                <a:cxn ang="0">
                  <a:pos x="0" y="18"/>
                </a:cxn>
                <a:cxn ang="0">
                  <a:pos x="11" y="12"/>
                </a:cxn>
                <a:cxn ang="0">
                  <a:pos x="25" y="7"/>
                </a:cxn>
                <a:cxn ang="0">
                  <a:pos x="42" y="3"/>
                </a:cxn>
                <a:cxn ang="0">
                  <a:pos x="61" y="2"/>
                </a:cxn>
                <a:cxn ang="0">
                  <a:pos x="80" y="0"/>
                </a:cxn>
                <a:cxn ang="0">
                  <a:pos x="98" y="1"/>
                </a:cxn>
                <a:cxn ang="0">
                  <a:pos x="114" y="3"/>
                </a:cxn>
                <a:cxn ang="0">
                  <a:pos x="127" y="6"/>
                </a:cxn>
                <a:cxn ang="0">
                  <a:pos x="127" y="6"/>
                </a:cxn>
              </a:cxnLst>
              <a:rect l="0" t="0" r="r" b="b"/>
              <a:pathLst>
                <a:path w="127" h="21">
                  <a:moveTo>
                    <a:pt x="127" y="6"/>
                  </a:moveTo>
                  <a:lnTo>
                    <a:pt x="119" y="8"/>
                  </a:lnTo>
                  <a:lnTo>
                    <a:pt x="103" y="9"/>
                  </a:lnTo>
                  <a:lnTo>
                    <a:pt x="82" y="13"/>
                  </a:lnTo>
                  <a:lnTo>
                    <a:pt x="58" y="16"/>
                  </a:lnTo>
                  <a:lnTo>
                    <a:pt x="35" y="19"/>
                  </a:lnTo>
                  <a:lnTo>
                    <a:pt x="16" y="21"/>
                  </a:lnTo>
                  <a:lnTo>
                    <a:pt x="3" y="21"/>
                  </a:lnTo>
                  <a:lnTo>
                    <a:pt x="0" y="18"/>
                  </a:lnTo>
                  <a:lnTo>
                    <a:pt x="11" y="12"/>
                  </a:lnTo>
                  <a:lnTo>
                    <a:pt x="25" y="7"/>
                  </a:lnTo>
                  <a:lnTo>
                    <a:pt x="42" y="3"/>
                  </a:lnTo>
                  <a:lnTo>
                    <a:pt x="61" y="2"/>
                  </a:lnTo>
                  <a:lnTo>
                    <a:pt x="80" y="0"/>
                  </a:lnTo>
                  <a:lnTo>
                    <a:pt x="98" y="1"/>
                  </a:lnTo>
                  <a:lnTo>
                    <a:pt x="114" y="3"/>
                  </a:lnTo>
                  <a:lnTo>
                    <a:pt x="127" y="6"/>
                  </a:lnTo>
                  <a:lnTo>
                    <a:pt x="127" y="6"/>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09" name="Freeform 37"/>
            <p:cNvSpPr>
              <a:spLocks/>
            </p:cNvSpPr>
            <p:nvPr userDrawn="1"/>
          </p:nvSpPr>
          <p:spPr bwMode="auto">
            <a:xfrm>
              <a:off x="320" y="1335"/>
              <a:ext cx="161" cy="27"/>
            </a:xfrm>
            <a:custGeom>
              <a:avLst/>
              <a:gdLst/>
              <a:ahLst/>
              <a:cxnLst>
                <a:cxn ang="0">
                  <a:pos x="161" y="18"/>
                </a:cxn>
                <a:cxn ang="0">
                  <a:pos x="146" y="21"/>
                </a:cxn>
                <a:cxn ang="0">
                  <a:pos x="127" y="23"/>
                </a:cxn>
                <a:cxn ang="0">
                  <a:pos x="103" y="25"/>
                </a:cxn>
                <a:cxn ang="0">
                  <a:pos x="78" y="26"/>
                </a:cxn>
                <a:cxn ang="0">
                  <a:pos x="53" y="24"/>
                </a:cxn>
                <a:cxn ang="0">
                  <a:pos x="30" y="21"/>
                </a:cxn>
                <a:cxn ang="0">
                  <a:pos x="12" y="16"/>
                </a:cxn>
                <a:cxn ang="0">
                  <a:pos x="0" y="7"/>
                </a:cxn>
                <a:cxn ang="0">
                  <a:pos x="15" y="5"/>
                </a:cxn>
                <a:cxn ang="0">
                  <a:pos x="30" y="4"/>
                </a:cxn>
                <a:cxn ang="0">
                  <a:pos x="46" y="3"/>
                </a:cxn>
                <a:cxn ang="0">
                  <a:pos x="62" y="2"/>
                </a:cxn>
                <a:cxn ang="0">
                  <a:pos x="77" y="1"/>
                </a:cxn>
                <a:cxn ang="0">
                  <a:pos x="93" y="1"/>
                </a:cxn>
                <a:cxn ang="0">
                  <a:pos x="108" y="1"/>
                </a:cxn>
                <a:cxn ang="0">
                  <a:pos x="123" y="0"/>
                </a:cxn>
                <a:cxn ang="0">
                  <a:pos x="127" y="1"/>
                </a:cxn>
                <a:cxn ang="0">
                  <a:pos x="133" y="2"/>
                </a:cxn>
                <a:cxn ang="0">
                  <a:pos x="139" y="5"/>
                </a:cxn>
                <a:cxn ang="0">
                  <a:pos x="146" y="9"/>
                </a:cxn>
                <a:cxn ang="0">
                  <a:pos x="151" y="11"/>
                </a:cxn>
                <a:cxn ang="0">
                  <a:pos x="157" y="14"/>
                </a:cxn>
                <a:cxn ang="0">
                  <a:pos x="160" y="17"/>
                </a:cxn>
                <a:cxn ang="0">
                  <a:pos x="161" y="18"/>
                </a:cxn>
                <a:cxn ang="0">
                  <a:pos x="161" y="18"/>
                </a:cxn>
              </a:cxnLst>
              <a:rect l="0" t="0" r="r" b="b"/>
              <a:pathLst>
                <a:path w="161" h="26">
                  <a:moveTo>
                    <a:pt x="161" y="18"/>
                  </a:moveTo>
                  <a:lnTo>
                    <a:pt x="146" y="21"/>
                  </a:lnTo>
                  <a:lnTo>
                    <a:pt x="127" y="23"/>
                  </a:lnTo>
                  <a:lnTo>
                    <a:pt x="103" y="25"/>
                  </a:lnTo>
                  <a:lnTo>
                    <a:pt x="78" y="26"/>
                  </a:lnTo>
                  <a:lnTo>
                    <a:pt x="53" y="24"/>
                  </a:lnTo>
                  <a:lnTo>
                    <a:pt x="30" y="21"/>
                  </a:lnTo>
                  <a:lnTo>
                    <a:pt x="12" y="16"/>
                  </a:lnTo>
                  <a:lnTo>
                    <a:pt x="0" y="7"/>
                  </a:lnTo>
                  <a:lnTo>
                    <a:pt x="15" y="5"/>
                  </a:lnTo>
                  <a:lnTo>
                    <a:pt x="30" y="4"/>
                  </a:lnTo>
                  <a:lnTo>
                    <a:pt x="46" y="3"/>
                  </a:lnTo>
                  <a:lnTo>
                    <a:pt x="62" y="2"/>
                  </a:lnTo>
                  <a:lnTo>
                    <a:pt x="77" y="1"/>
                  </a:lnTo>
                  <a:lnTo>
                    <a:pt x="93" y="1"/>
                  </a:lnTo>
                  <a:lnTo>
                    <a:pt x="108" y="1"/>
                  </a:lnTo>
                  <a:lnTo>
                    <a:pt x="123" y="0"/>
                  </a:lnTo>
                  <a:lnTo>
                    <a:pt x="127" y="1"/>
                  </a:lnTo>
                  <a:lnTo>
                    <a:pt x="133" y="2"/>
                  </a:lnTo>
                  <a:lnTo>
                    <a:pt x="139" y="5"/>
                  </a:lnTo>
                  <a:lnTo>
                    <a:pt x="146" y="9"/>
                  </a:lnTo>
                  <a:lnTo>
                    <a:pt x="151" y="11"/>
                  </a:lnTo>
                  <a:lnTo>
                    <a:pt x="157" y="14"/>
                  </a:lnTo>
                  <a:lnTo>
                    <a:pt x="160" y="17"/>
                  </a:lnTo>
                  <a:lnTo>
                    <a:pt x="161" y="18"/>
                  </a:lnTo>
                  <a:lnTo>
                    <a:pt x="161" y="18"/>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10" name="Freeform 38"/>
            <p:cNvSpPr>
              <a:spLocks/>
            </p:cNvSpPr>
            <p:nvPr userDrawn="1"/>
          </p:nvSpPr>
          <p:spPr bwMode="auto">
            <a:xfrm>
              <a:off x="891" y="1345"/>
              <a:ext cx="64" cy="16"/>
            </a:xfrm>
            <a:custGeom>
              <a:avLst/>
              <a:gdLst/>
              <a:ahLst/>
              <a:cxnLst>
                <a:cxn ang="0">
                  <a:pos x="63" y="0"/>
                </a:cxn>
                <a:cxn ang="0">
                  <a:pos x="60" y="17"/>
                </a:cxn>
                <a:cxn ang="0">
                  <a:pos x="53" y="17"/>
                </a:cxn>
                <a:cxn ang="0">
                  <a:pos x="46" y="17"/>
                </a:cxn>
                <a:cxn ang="0">
                  <a:pos x="38" y="16"/>
                </a:cxn>
                <a:cxn ang="0">
                  <a:pos x="29" y="13"/>
                </a:cxn>
                <a:cxn ang="0">
                  <a:pos x="20" y="11"/>
                </a:cxn>
                <a:cxn ang="0">
                  <a:pos x="12" y="10"/>
                </a:cxn>
                <a:cxn ang="0">
                  <a:pos x="5" y="8"/>
                </a:cxn>
                <a:cxn ang="0">
                  <a:pos x="0" y="8"/>
                </a:cxn>
                <a:cxn ang="0">
                  <a:pos x="2" y="6"/>
                </a:cxn>
                <a:cxn ang="0">
                  <a:pos x="8" y="4"/>
                </a:cxn>
                <a:cxn ang="0">
                  <a:pos x="17" y="3"/>
                </a:cxn>
                <a:cxn ang="0">
                  <a:pos x="26" y="2"/>
                </a:cxn>
                <a:cxn ang="0">
                  <a:pos x="37" y="0"/>
                </a:cxn>
                <a:cxn ang="0">
                  <a:pos x="47" y="0"/>
                </a:cxn>
                <a:cxn ang="0">
                  <a:pos x="56" y="0"/>
                </a:cxn>
                <a:cxn ang="0">
                  <a:pos x="63" y="0"/>
                </a:cxn>
                <a:cxn ang="0">
                  <a:pos x="63" y="0"/>
                </a:cxn>
              </a:cxnLst>
              <a:rect l="0" t="0" r="r" b="b"/>
              <a:pathLst>
                <a:path w="63" h="17">
                  <a:moveTo>
                    <a:pt x="63" y="0"/>
                  </a:moveTo>
                  <a:lnTo>
                    <a:pt x="60" y="17"/>
                  </a:lnTo>
                  <a:lnTo>
                    <a:pt x="53" y="17"/>
                  </a:lnTo>
                  <a:lnTo>
                    <a:pt x="46" y="17"/>
                  </a:lnTo>
                  <a:lnTo>
                    <a:pt x="38" y="16"/>
                  </a:lnTo>
                  <a:lnTo>
                    <a:pt x="29" y="13"/>
                  </a:lnTo>
                  <a:lnTo>
                    <a:pt x="20" y="11"/>
                  </a:lnTo>
                  <a:lnTo>
                    <a:pt x="12" y="10"/>
                  </a:lnTo>
                  <a:lnTo>
                    <a:pt x="5" y="8"/>
                  </a:lnTo>
                  <a:lnTo>
                    <a:pt x="0" y="8"/>
                  </a:lnTo>
                  <a:lnTo>
                    <a:pt x="2" y="6"/>
                  </a:lnTo>
                  <a:lnTo>
                    <a:pt x="8" y="4"/>
                  </a:lnTo>
                  <a:lnTo>
                    <a:pt x="17" y="3"/>
                  </a:lnTo>
                  <a:lnTo>
                    <a:pt x="26" y="2"/>
                  </a:lnTo>
                  <a:lnTo>
                    <a:pt x="37" y="0"/>
                  </a:lnTo>
                  <a:lnTo>
                    <a:pt x="47" y="0"/>
                  </a:lnTo>
                  <a:lnTo>
                    <a:pt x="56" y="0"/>
                  </a:lnTo>
                  <a:lnTo>
                    <a:pt x="63" y="0"/>
                  </a:lnTo>
                  <a:lnTo>
                    <a:pt x="63" y="0"/>
                  </a:lnTo>
                  <a:close/>
                </a:path>
              </a:pathLst>
            </a:custGeom>
            <a:solidFill>
              <a:srgbClr val="D90000"/>
            </a:solidFill>
            <a:ln w="9525">
              <a:noFill/>
              <a:round/>
              <a:headEnd/>
              <a:tailEnd/>
            </a:ln>
          </p:spPr>
          <p:txBody>
            <a:bodyPr/>
            <a:lstStyle/>
            <a:p>
              <a:pPr algn="ctr">
                <a:defRPr/>
              </a:pPr>
              <a:endParaRPr lang="en-US">
                <a:solidFill>
                  <a:srgbClr val="000000"/>
                </a:solidFill>
              </a:endParaRPr>
            </a:p>
          </p:txBody>
        </p:sp>
        <p:sp>
          <p:nvSpPr>
            <p:cNvPr id="3111" name="Freeform 39"/>
            <p:cNvSpPr>
              <a:spLocks/>
            </p:cNvSpPr>
            <p:nvPr userDrawn="1"/>
          </p:nvSpPr>
          <p:spPr bwMode="auto">
            <a:xfrm>
              <a:off x="931" y="227"/>
              <a:ext cx="329" cy="729"/>
            </a:xfrm>
            <a:custGeom>
              <a:avLst/>
              <a:gdLst/>
              <a:ahLst/>
              <a:cxnLst>
                <a:cxn ang="0">
                  <a:pos x="323" y="12"/>
                </a:cxn>
                <a:cxn ang="0">
                  <a:pos x="329" y="729"/>
                </a:cxn>
                <a:cxn ang="0">
                  <a:pos x="187" y="586"/>
                </a:cxn>
                <a:cxn ang="0">
                  <a:pos x="206" y="575"/>
                </a:cxn>
                <a:cxn ang="0">
                  <a:pos x="190" y="539"/>
                </a:cxn>
                <a:cxn ang="0">
                  <a:pos x="205" y="525"/>
                </a:cxn>
                <a:cxn ang="0">
                  <a:pos x="129" y="453"/>
                </a:cxn>
                <a:cxn ang="0">
                  <a:pos x="136" y="436"/>
                </a:cxn>
                <a:cxn ang="0">
                  <a:pos x="254" y="426"/>
                </a:cxn>
                <a:cxn ang="0">
                  <a:pos x="279" y="383"/>
                </a:cxn>
                <a:cxn ang="0">
                  <a:pos x="252" y="358"/>
                </a:cxn>
                <a:cxn ang="0">
                  <a:pos x="252" y="334"/>
                </a:cxn>
                <a:cxn ang="0">
                  <a:pos x="260" y="240"/>
                </a:cxn>
                <a:cxn ang="0">
                  <a:pos x="206" y="138"/>
                </a:cxn>
                <a:cxn ang="0">
                  <a:pos x="208" y="102"/>
                </a:cxn>
                <a:cxn ang="0">
                  <a:pos x="154" y="60"/>
                </a:cxn>
                <a:cxn ang="0">
                  <a:pos x="36" y="45"/>
                </a:cxn>
                <a:cxn ang="0">
                  <a:pos x="41" y="70"/>
                </a:cxn>
                <a:cxn ang="0">
                  <a:pos x="61" y="90"/>
                </a:cxn>
                <a:cxn ang="0">
                  <a:pos x="0" y="77"/>
                </a:cxn>
                <a:cxn ang="0">
                  <a:pos x="0" y="0"/>
                </a:cxn>
                <a:cxn ang="0">
                  <a:pos x="323" y="12"/>
                </a:cxn>
                <a:cxn ang="0">
                  <a:pos x="323" y="12"/>
                </a:cxn>
              </a:cxnLst>
              <a:rect l="0" t="0" r="r" b="b"/>
              <a:pathLst>
                <a:path w="329" h="729">
                  <a:moveTo>
                    <a:pt x="323" y="12"/>
                  </a:moveTo>
                  <a:lnTo>
                    <a:pt x="329" y="729"/>
                  </a:lnTo>
                  <a:lnTo>
                    <a:pt x="187" y="586"/>
                  </a:lnTo>
                  <a:lnTo>
                    <a:pt x="206" y="575"/>
                  </a:lnTo>
                  <a:lnTo>
                    <a:pt x="190" y="539"/>
                  </a:lnTo>
                  <a:lnTo>
                    <a:pt x="205" y="525"/>
                  </a:lnTo>
                  <a:lnTo>
                    <a:pt x="129" y="453"/>
                  </a:lnTo>
                  <a:lnTo>
                    <a:pt x="136" y="436"/>
                  </a:lnTo>
                  <a:lnTo>
                    <a:pt x="254" y="426"/>
                  </a:lnTo>
                  <a:lnTo>
                    <a:pt x="279" y="383"/>
                  </a:lnTo>
                  <a:lnTo>
                    <a:pt x="252" y="358"/>
                  </a:lnTo>
                  <a:lnTo>
                    <a:pt x="252" y="334"/>
                  </a:lnTo>
                  <a:lnTo>
                    <a:pt x="260" y="240"/>
                  </a:lnTo>
                  <a:lnTo>
                    <a:pt x="206" y="138"/>
                  </a:lnTo>
                  <a:lnTo>
                    <a:pt x="208" y="102"/>
                  </a:lnTo>
                  <a:lnTo>
                    <a:pt x="154" y="60"/>
                  </a:lnTo>
                  <a:lnTo>
                    <a:pt x="36" y="45"/>
                  </a:lnTo>
                  <a:lnTo>
                    <a:pt x="41" y="70"/>
                  </a:lnTo>
                  <a:lnTo>
                    <a:pt x="61" y="90"/>
                  </a:lnTo>
                  <a:lnTo>
                    <a:pt x="0" y="77"/>
                  </a:lnTo>
                  <a:lnTo>
                    <a:pt x="0" y="0"/>
                  </a:lnTo>
                  <a:lnTo>
                    <a:pt x="323" y="12"/>
                  </a:lnTo>
                  <a:lnTo>
                    <a:pt x="323" y="12"/>
                  </a:lnTo>
                  <a:close/>
                </a:path>
              </a:pathLst>
            </a:custGeom>
            <a:solidFill>
              <a:srgbClr val="FFFF80"/>
            </a:solidFill>
            <a:ln w="9525">
              <a:noFill/>
              <a:round/>
              <a:headEnd/>
              <a:tailEnd/>
            </a:ln>
          </p:spPr>
          <p:txBody>
            <a:bodyPr/>
            <a:lstStyle/>
            <a:p>
              <a:pPr algn="ctr">
                <a:defRPr/>
              </a:pPr>
              <a:endParaRPr lang="en-US">
                <a:solidFill>
                  <a:srgbClr val="000000"/>
                </a:solidFill>
              </a:endParaRPr>
            </a:p>
          </p:txBody>
        </p:sp>
        <p:sp>
          <p:nvSpPr>
            <p:cNvPr id="3112" name="Freeform 40"/>
            <p:cNvSpPr>
              <a:spLocks/>
            </p:cNvSpPr>
            <p:nvPr userDrawn="1"/>
          </p:nvSpPr>
          <p:spPr bwMode="auto">
            <a:xfrm>
              <a:off x="897" y="382"/>
              <a:ext cx="175" cy="332"/>
            </a:xfrm>
            <a:custGeom>
              <a:avLst/>
              <a:gdLst/>
              <a:ahLst/>
              <a:cxnLst>
                <a:cxn ang="0">
                  <a:pos x="29" y="6"/>
                </a:cxn>
                <a:cxn ang="0">
                  <a:pos x="0" y="306"/>
                </a:cxn>
                <a:cxn ang="0">
                  <a:pos x="35" y="331"/>
                </a:cxn>
                <a:cxn ang="0">
                  <a:pos x="25" y="271"/>
                </a:cxn>
                <a:cxn ang="0">
                  <a:pos x="123" y="284"/>
                </a:cxn>
                <a:cxn ang="0">
                  <a:pos x="174" y="296"/>
                </a:cxn>
                <a:cxn ang="0">
                  <a:pos x="174" y="279"/>
                </a:cxn>
                <a:cxn ang="0">
                  <a:pos x="114" y="242"/>
                </a:cxn>
                <a:cxn ang="0">
                  <a:pos x="114" y="214"/>
                </a:cxn>
                <a:cxn ang="0">
                  <a:pos x="45" y="173"/>
                </a:cxn>
                <a:cxn ang="0">
                  <a:pos x="31" y="110"/>
                </a:cxn>
                <a:cxn ang="0">
                  <a:pos x="44" y="42"/>
                </a:cxn>
                <a:cxn ang="0">
                  <a:pos x="106" y="21"/>
                </a:cxn>
                <a:cxn ang="0">
                  <a:pos x="55" y="0"/>
                </a:cxn>
                <a:cxn ang="0">
                  <a:pos x="29" y="6"/>
                </a:cxn>
                <a:cxn ang="0">
                  <a:pos x="29" y="6"/>
                </a:cxn>
              </a:cxnLst>
              <a:rect l="0" t="0" r="r" b="b"/>
              <a:pathLst>
                <a:path w="174" h="331">
                  <a:moveTo>
                    <a:pt x="29" y="6"/>
                  </a:moveTo>
                  <a:lnTo>
                    <a:pt x="0" y="306"/>
                  </a:lnTo>
                  <a:lnTo>
                    <a:pt x="35" y="331"/>
                  </a:lnTo>
                  <a:lnTo>
                    <a:pt x="25" y="271"/>
                  </a:lnTo>
                  <a:lnTo>
                    <a:pt x="123" y="284"/>
                  </a:lnTo>
                  <a:lnTo>
                    <a:pt x="174" y="296"/>
                  </a:lnTo>
                  <a:lnTo>
                    <a:pt x="174" y="279"/>
                  </a:lnTo>
                  <a:lnTo>
                    <a:pt x="114" y="242"/>
                  </a:lnTo>
                  <a:lnTo>
                    <a:pt x="114" y="214"/>
                  </a:lnTo>
                  <a:lnTo>
                    <a:pt x="45" y="173"/>
                  </a:lnTo>
                  <a:lnTo>
                    <a:pt x="31" y="110"/>
                  </a:lnTo>
                  <a:lnTo>
                    <a:pt x="44" y="42"/>
                  </a:lnTo>
                  <a:lnTo>
                    <a:pt x="106" y="21"/>
                  </a:lnTo>
                  <a:lnTo>
                    <a:pt x="55" y="0"/>
                  </a:lnTo>
                  <a:lnTo>
                    <a:pt x="29" y="6"/>
                  </a:lnTo>
                  <a:lnTo>
                    <a:pt x="29" y="6"/>
                  </a:lnTo>
                  <a:close/>
                </a:path>
              </a:pathLst>
            </a:custGeom>
            <a:solidFill>
              <a:srgbClr val="FFFF80"/>
            </a:solidFill>
            <a:ln w="9525">
              <a:noFill/>
              <a:round/>
              <a:headEnd/>
              <a:tailEnd/>
            </a:ln>
          </p:spPr>
          <p:txBody>
            <a:bodyPr/>
            <a:lstStyle/>
            <a:p>
              <a:pPr algn="ctr">
                <a:defRPr/>
              </a:pPr>
              <a:endParaRPr lang="en-US">
                <a:solidFill>
                  <a:srgbClr val="000000"/>
                </a:solidFill>
              </a:endParaRPr>
            </a:p>
          </p:txBody>
        </p:sp>
        <p:sp>
          <p:nvSpPr>
            <p:cNvPr id="3113" name="Freeform 41"/>
            <p:cNvSpPr>
              <a:spLocks/>
            </p:cNvSpPr>
            <p:nvPr userDrawn="1"/>
          </p:nvSpPr>
          <p:spPr bwMode="auto">
            <a:xfrm>
              <a:off x="697" y="414"/>
              <a:ext cx="45" cy="182"/>
            </a:xfrm>
            <a:custGeom>
              <a:avLst/>
              <a:gdLst/>
              <a:ahLst/>
              <a:cxnLst>
                <a:cxn ang="0">
                  <a:pos x="45" y="0"/>
                </a:cxn>
                <a:cxn ang="0">
                  <a:pos x="35" y="182"/>
                </a:cxn>
                <a:cxn ang="0">
                  <a:pos x="3" y="139"/>
                </a:cxn>
                <a:cxn ang="0">
                  <a:pos x="0" y="53"/>
                </a:cxn>
                <a:cxn ang="0">
                  <a:pos x="45" y="0"/>
                </a:cxn>
                <a:cxn ang="0">
                  <a:pos x="45" y="0"/>
                </a:cxn>
              </a:cxnLst>
              <a:rect l="0" t="0" r="r" b="b"/>
              <a:pathLst>
                <a:path w="45" h="182">
                  <a:moveTo>
                    <a:pt x="45" y="0"/>
                  </a:moveTo>
                  <a:lnTo>
                    <a:pt x="35" y="182"/>
                  </a:lnTo>
                  <a:lnTo>
                    <a:pt x="3" y="139"/>
                  </a:lnTo>
                  <a:lnTo>
                    <a:pt x="0" y="53"/>
                  </a:lnTo>
                  <a:lnTo>
                    <a:pt x="45" y="0"/>
                  </a:lnTo>
                  <a:lnTo>
                    <a:pt x="45" y="0"/>
                  </a:lnTo>
                  <a:close/>
                </a:path>
              </a:pathLst>
            </a:custGeom>
            <a:solidFill>
              <a:srgbClr val="FFFF80"/>
            </a:solidFill>
            <a:ln w="9525">
              <a:noFill/>
              <a:round/>
              <a:headEnd/>
              <a:tailEnd/>
            </a:ln>
          </p:spPr>
          <p:txBody>
            <a:bodyPr/>
            <a:lstStyle/>
            <a:p>
              <a:pPr algn="ctr">
                <a:defRPr/>
              </a:pPr>
              <a:endParaRPr lang="en-US">
                <a:solidFill>
                  <a:srgbClr val="000000"/>
                </a:solidFill>
              </a:endParaRPr>
            </a:p>
          </p:txBody>
        </p:sp>
        <p:sp>
          <p:nvSpPr>
            <p:cNvPr id="3114" name="Freeform 42"/>
            <p:cNvSpPr>
              <a:spLocks/>
            </p:cNvSpPr>
            <p:nvPr userDrawn="1"/>
          </p:nvSpPr>
          <p:spPr bwMode="auto">
            <a:xfrm>
              <a:off x="793" y="374"/>
              <a:ext cx="59" cy="293"/>
            </a:xfrm>
            <a:custGeom>
              <a:avLst/>
              <a:gdLst/>
              <a:ahLst/>
              <a:cxnLst>
                <a:cxn ang="0">
                  <a:pos x="28" y="7"/>
                </a:cxn>
                <a:cxn ang="0">
                  <a:pos x="0" y="274"/>
                </a:cxn>
                <a:cxn ang="0">
                  <a:pos x="31" y="293"/>
                </a:cxn>
                <a:cxn ang="0">
                  <a:pos x="58" y="0"/>
                </a:cxn>
                <a:cxn ang="0">
                  <a:pos x="28" y="7"/>
                </a:cxn>
                <a:cxn ang="0">
                  <a:pos x="28" y="7"/>
                </a:cxn>
              </a:cxnLst>
              <a:rect l="0" t="0" r="r" b="b"/>
              <a:pathLst>
                <a:path w="58" h="293">
                  <a:moveTo>
                    <a:pt x="28" y="7"/>
                  </a:moveTo>
                  <a:lnTo>
                    <a:pt x="0" y="274"/>
                  </a:lnTo>
                  <a:lnTo>
                    <a:pt x="31" y="293"/>
                  </a:lnTo>
                  <a:lnTo>
                    <a:pt x="58" y="0"/>
                  </a:lnTo>
                  <a:lnTo>
                    <a:pt x="28" y="7"/>
                  </a:lnTo>
                  <a:lnTo>
                    <a:pt x="28" y="7"/>
                  </a:lnTo>
                  <a:close/>
                </a:path>
              </a:pathLst>
            </a:custGeom>
            <a:solidFill>
              <a:srgbClr val="FFFF80"/>
            </a:solidFill>
            <a:ln w="9525">
              <a:noFill/>
              <a:round/>
              <a:headEnd/>
              <a:tailEnd/>
            </a:ln>
          </p:spPr>
          <p:txBody>
            <a:bodyPr/>
            <a:lstStyle/>
            <a:p>
              <a:pPr algn="ctr">
                <a:defRPr/>
              </a:pPr>
              <a:endParaRPr lang="en-US">
                <a:solidFill>
                  <a:srgbClr val="000000"/>
                </a:solidFill>
              </a:endParaRPr>
            </a:p>
          </p:txBody>
        </p:sp>
        <p:sp>
          <p:nvSpPr>
            <p:cNvPr id="3115" name="Freeform 43"/>
            <p:cNvSpPr>
              <a:spLocks/>
            </p:cNvSpPr>
            <p:nvPr userDrawn="1"/>
          </p:nvSpPr>
          <p:spPr bwMode="auto">
            <a:xfrm>
              <a:off x="826" y="956"/>
              <a:ext cx="109" cy="284"/>
            </a:xfrm>
            <a:custGeom>
              <a:avLst/>
              <a:gdLst/>
              <a:ahLst/>
              <a:cxnLst>
                <a:cxn ang="0">
                  <a:pos x="20" y="0"/>
                </a:cxn>
                <a:cxn ang="0">
                  <a:pos x="17" y="97"/>
                </a:cxn>
                <a:cxn ang="0">
                  <a:pos x="40" y="90"/>
                </a:cxn>
                <a:cxn ang="0">
                  <a:pos x="46" y="164"/>
                </a:cxn>
                <a:cxn ang="0">
                  <a:pos x="31" y="244"/>
                </a:cxn>
                <a:cxn ang="0">
                  <a:pos x="3" y="247"/>
                </a:cxn>
                <a:cxn ang="0">
                  <a:pos x="0" y="284"/>
                </a:cxn>
                <a:cxn ang="0">
                  <a:pos x="64" y="241"/>
                </a:cxn>
                <a:cxn ang="0">
                  <a:pos x="107" y="181"/>
                </a:cxn>
                <a:cxn ang="0">
                  <a:pos x="110" y="109"/>
                </a:cxn>
                <a:cxn ang="0">
                  <a:pos x="62" y="35"/>
                </a:cxn>
                <a:cxn ang="0">
                  <a:pos x="20" y="0"/>
                </a:cxn>
                <a:cxn ang="0">
                  <a:pos x="20" y="0"/>
                </a:cxn>
              </a:cxnLst>
              <a:rect l="0" t="0" r="r" b="b"/>
              <a:pathLst>
                <a:path w="110" h="284">
                  <a:moveTo>
                    <a:pt x="20" y="0"/>
                  </a:moveTo>
                  <a:lnTo>
                    <a:pt x="17" y="97"/>
                  </a:lnTo>
                  <a:lnTo>
                    <a:pt x="40" y="90"/>
                  </a:lnTo>
                  <a:lnTo>
                    <a:pt x="46" y="164"/>
                  </a:lnTo>
                  <a:lnTo>
                    <a:pt x="31" y="244"/>
                  </a:lnTo>
                  <a:lnTo>
                    <a:pt x="3" y="247"/>
                  </a:lnTo>
                  <a:lnTo>
                    <a:pt x="0" y="284"/>
                  </a:lnTo>
                  <a:lnTo>
                    <a:pt x="64" y="241"/>
                  </a:lnTo>
                  <a:lnTo>
                    <a:pt x="107" y="181"/>
                  </a:lnTo>
                  <a:lnTo>
                    <a:pt x="110" y="109"/>
                  </a:lnTo>
                  <a:lnTo>
                    <a:pt x="62" y="35"/>
                  </a:lnTo>
                  <a:lnTo>
                    <a:pt x="20" y="0"/>
                  </a:lnTo>
                  <a:lnTo>
                    <a:pt x="20" y="0"/>
                  </a:lnTo>
                  <a:close/>
                </a:path>
              </a:pathLst>
            </a:custGeom>
            <a:solidFill>
              <a:srgbClr val="FFFF80"/>
            </a:solidFill>
            <a:ln w="9525">
              <a:noFill/>
              <a:round/>
              <a:headEnd/>
              <a:tailEnd/>
            </a:ln>
          </p:spPr>
          <p:txBody>
            <a:bodyPr/>
            <a:lstStyle/>
            <a:p>
              <a:pPr algn="ctr">
                <a:defRPr/>
              </a:pPr>
              <a:endParaRPr lang="en-US">
                <a:solidFill>
                  <a:srgbClr val="000000"/>
                </a:solidFill>
              </a:endParaRPr>
            </a:p>
          </p:txBody>
        </p:sp>
        <p:sp>
          <p:nvSpPr>
            <p:cNvPr id="3116" name="Freeform 44"/>
            <p:cNvSpPr>
              <a:spLocks/>
            </p:cNvSpPr>
            <p:nvPr userDrawn="1"/>
          </p:nvSpPr>
          <p:spPr bwMode="auto">
            <a:xfrm>
              <a:off x="702" y="916"/>
              <a:ext cx="85" cy="353"/>
            </a:xfrm>
            <a:custGeom>
              <a:avLst/>
              <a:gdLst/>
              <a:ahLst/>
              <a:cxnLst>
                <a:cxn ang="0">
                  <a:pos x="24" y="61"/>
                </a:cxn>
                <a:cxn ang="0">
                  <a:pos x="0" y="354"/>
                </a:cxn>
                <a:cxn ang="0">
                  <a:pos x="24" y="354"/>
                </a:cxn>
                <a:cxn ang="0">
                  <a:pos x="60" y="118"/>
                </a:cxn>
                <a:cxn ang="0">
                  <a:pos x="76" y="126"/>
                </a:cxn>
                <a:cxn ang="0">
                  <a:pos x="85" y="5"/>
                </a:cxn>
                <a:cxn ang="0">
                  <a:pos x="50" y="0"/>
                </a:cxn>
                <a:cxn ang="0">
                  <a:pos x="40" y="51"/>
                </a:cxn>
                <a:cxn ang="0">
                  <a:pos x="24" y="61"/>
                </a:cxn>
                <a:cxn ang="0">
                  <a:pos x="24" y="61"/>
                </a:cxn>
              </a:cxnLst>
              <a:rect l="0" t="0" r="r" b="b"/>
              <a:pathLst>
                <a:path w="85" h="354">
                  <a:moveTo>
                    <a:pt x="24" y="61"/>
                  </a:moveTo>
                  <a:lnTo>
                    <a:pt x="0" y="354"/>
                  </a:lnTo>
                  <a:lnTo>
                    <a:pt x="24" y="354"/>
                  </a:lnTo>
                  <a:lnTo>
                    <a:pt x="60" y="118"/>
                  </a:lnTo>
                  <a:lnTo>
                    <a:pt x="76" y="126"/>
                  </a:lnTo>
                  <a:lnTo>
                    <a:pt x="85" y="5"/>
                  </a:lnTo>
                  <a:lnTo>
                    <a:pt x="50" y="0"/>
                  </a:lnTo>
                  <a:lnTo>
                    <a:pt x="40" y="51"/>
                  </a:lnTo>
                  <a:lnTo>
                    <a:pt x="24" y="61"/>
                  </a:lnTo>
                  <a:lnTo>
                    <a:pt x="24" y="61"/>
                  </a:lnTo>
                  <a:close/>
                </a:path>
              </a:pathLst>
            </a:custGeom>
            <a:solidFill>
              <a:srgbClr val="FFFF80"/>
            </a:solidFill>
            <a:ln w="9525">
              <a:noFill/>
              <a:round/>
              <a:headEnd/>
              <a:tailEnd/>
            </a:ln>
          </p:spPr>
          <p:txBody>
            <a:bodyPr/>
            <a:lstStyle/>
            <a:p>
              <a:pPr algn="ctr">
                <a:defRPr/>
              </a:pPr>
              <a:endParaRPr lang="en-US">
                <a:solidFill>
                  <a:srgbClr val="000000"/>
                </a:solidFill>
              </a:endParaRPr>
            </a:p>
          </p:txBody>
        </p:sp>
        <p:sp>
          <p:nvSpPr>
            <p:cNvPr id="3117" name="Freeform 45"/>
            <p:cNvSpPr>
              <a:spLocks/>
            </p:cNvSpPr>
            <p:nvPr userDrawn="1"/>
          </p:nvSpPr>
          <p:spPr bwMode="auto">
            <a:xfrm>
              <a:off x="236" y="251"/>
              <a:ext cx="410" cy="1011"/>
            </a:xfrm>
            <a:custGeom>
              <a:avLst/>
              <a:gdLst/>
              <a:ahLst/>
              <a:cxnLst>
                <a:cxn ang="0">
                  <a:pos x="1" y="12"/>
                </a:cxn>
                <a:cxn ang="0">
                  <a:pos x="0" y="197"/>
                </a:cxn>
                <a:cxn ang="0">
                  <a:pos x="44" y="196"/>
                </a:cxn>
                <a:cxn ang="0">
                  <a:pos x="62" y="286"/>
                </a:cxn>
                <a:cxn ang="0">
                  <a:pos x="34" y="325"/>
                </a:cxn>
                <a:cxn ang="0">
                  <a:pos x="61" y="375"/>
                </a:cxn>
                <a:cxn ang="0">
                  <a:pos x="61" y="536"/>
                </a:cxn>
                <a:cxn ang="0">
                  <a:pos x="21" y="606"/>
                </a:cxn>
                <a:cxn ang="0">
                  <a:pos x="12" y="593"/>
                </a:cxn>
                <a:cxn ang="0">
                  <a:pos x="23" y="1000"/>
                </a:cxn>
                <a:cxn ang="0">
                  <a:pos x="198" y="1011"/>
                </a:cxn>
                <a:cxn ang="0">
                  <a:pos x="96" y="928"/>
                </a:cxn>
                <a:cxn ang="0">
                  <a:pos x="71" y="844"/>
                </a:cxn>
                <a:cxn ang="0">
                  <a:pos x="78" y="775"/>
                </a:cxn>
                <a:cxn ang="0">
                  <a:pos x="96" y="745"/>
                </a:cxn>
                <a:cxn ang="0">
                  <a:pos x="71" y="732"/>
                </a:cxn>
                <a:cxn ang="0">
                  <a:pos x="77" y="677"/>
                </a:cxn>
                <a:cxn ang="0">
                  <a:pos x="160" y="599"/>
                </a:cxn>
                <a:cxn ang="0">
                  <a:pos x="256" y="609"/>
                </a:cxn>
                <a:cxn ang="0">
                  <a:pos x="218" y="647"/>
                </a:cxn>
                <a:cxn ang="0">
                  <a:pos x="218" y="665"/>
                </a:cxn>
                <a:cxn ang="0">
                  <a:pos x="297" y="666"/>
                </a:cxn>
                <a:cxn ang="0">
                  <a:pos x="351" y="704"/>
                </a:cxn>
                <a:cxn ang="0">
                  <a:pos x="367" y="772"/>
                </a:cxn>
                <a:cxn ang="0">
                  <a:pos x="407" y="800"/>
                </a:cxn>
                <a:cxn ang="0">
                  <a:pos x="410" y="614"/>
                </a:cxn>
                <a:cxn ang="0">
                  <a:pos x="329" y="548"/>
                </a:cxn>
                <a:cxn ang="0">
                  <a:pos x="283" y="451"/>
                </a:cxn>
                <a:cxn ang="0">
                  <a:pos x="258" y="475"/>
                </a:cxn>
                <a:cxn ang="0">
                  <a:pos x="207" y="424"/>
                </a:cxn>
                <a:cxn ang="0">
                  <a:pos x="234" y="355"/>
                </a:cxn>
                <a:cxn ang="0">
                  <a:pos x="205" y="309"/>
                </a:cxn>
                <a:cxn ang="0">
                  <a:pos x="234" y="202"/>
                </a:cxn>
                <a:cxn ang="0">
                  <a:pos x="200" y="58"/>
                </a:cxn>
                <a:cxn ang="0">
                  <a:pos x="81" y="58"/>
                </a:cxn>
                <a:cxn ang="0">
                  <a:pos x="29" y="36"/>
                </a:cxn>
                <a:cxn ang="0">
                  <a:pos x="32" y="0"/>
                </a:cxn>
                <a:cxn ang="0">
                  <a:pos x="1" y="12"/>
                </a:cxn>
                <a:cxn ang="0">
                  <a:pos x="1" y="12"/>
                </a:cxn>
              </a:cxnLst>
              <a:rect l="0" t="0" r="r" b="b"/>
              <a:pathLst>
                <a:path w="410" h="1011">
                  <a:moveTo>
                    <a:pt x="1" y="12"/>
                  </a:moveTo>
                  <a:lnTo>
                    <a:pt x="0" y="197"/>
                  </a:lnTo>
                  <a:lnTo>
                    <a:pt x="44" y="196"/>
                  </a:lnTo>
                  <a:lnTo>
                    <a:pt x="62" y="286"/>
                  </a:lnTo>
                  <a:lnTo>
                    <a:pt x="34" y="325"/>
                  </a:lnTo>
                  <a:lnTo>
                    <a:pt x="61" y="375"/>
                  </a:lnTo>
                  <a:lnTo>
                    <a:pt x="61" y="536"/>
                  </a:lnTo>
                  <a:lnTo>
                    <a:pt x="21" y="606"/>
                  </a:lnTo>
                  <a:lnTo>
                    <a:pt x="12" y="593"/>
                  </a:lnTo>
                  <a:lnTo>
                    <a:pt x="23" y="1000"/>
                  </a:lnTo>
                  <a:lnTo>
                    <a:pt x="198" y="1011"/>
                  </a:lnTo>
                  <a:lnTo>
                    <a:pt x="96" y="928"/>
                  </a:lnTo>
                  <a:lnTo>
                    <a:pt x="71" y="844"/>
                  </a:lnTo>
                  <a:lnTo>
                    <a:pt x="78" y="775"/>
                  </a:lnTo>
                  <a:lnTo>
                    <a:pt x="96" y="745"/>
                  </a:lnTo>
                  <a:lnTo>
                    <a:pt x="71" y="732"/>
                  </a:lnTo>
                  <a:lnTo>
                    <a:pt x="77" y="677"/>
                  </a:lnTo>
                  <a:lnTo>
                    <a:pt x="160" y="599"/>
                  </a:lnTo>
                  <a:lnTo>
                    <a:pt x="256" y="609"/>
                  </a:lnTo>
                  <a:lnTo>
                    <a:pt x="218" y="647"/>
                  </a:lnTo>
                  <a:lnTo>
                    <a:pt x="218" y="665"/>
                  </a:lnTo>
                  <a:lnTo>
                    <a:pt x="297" y="666"/>
                  </a:lnTo>
                  <a:lnTo>
                    <a:pt x="351" y="704"/>
                  </a:lnTo>
                  <a:lnTo>
                    <a:pt x="367" y="772"/>
                  </a:lnTo>
                  <a:lnTo>
                    <a:pt x="407" y="800"/>
                  </a:lnTo>
                  <a:lnTo>
                    <a:pt x="410" y="614"/>
                  </a:lnTo>
                  <a:lnTo>
                    <a:pt x="329" y="548"/>
                  </a:lnTo>
                  <a:lnTo>
                    <a:pt x="283" y="451"/>
                  </a:lnTo>
                  <a:lnTo>
                    <a:pt x="258" y="475"/>
                  </a:lnTo>
                  <a:lnTo>
                    <a:pt x="207" y="424"/>
                  </a:lnTo>
                  <a:lnTo>
                    <a:pt x="234" y="355"/>
                  </a:lnTo>
                  <a:lnTo>
                    <a:pt x="205" y="309"/>
                  </a:lnTo>
                  <a:lnTo>
                    <a:pt x="234" y="202"/>
                  </a:lnTo>
                  <a:lnTo>
                    <a:pt x="200" y="58"/>
                  </a:lnTo>
                  <a:lnTo>
                    <a:pt x="81" y="58"/>
                  </a:lnTo>
                  <a:lnTo>
                    <a:pt x="29" y="36"/>
                  </a:lnTo>
                  <a:lnTo>
                    <a:pt x="32" y="0"/>
                  </a:lnTo>
                  <a:lnTo>
                    <a:pt x="1" y="12"/>
                  </a:lnTo>
                  <a:lnTo>
                    <a:pt x="1" y="12"/>
                  </a:lnTo>
                  <a:close/>
                </a:path>
              </a:pathLst>
            </a:custGeom>
            <a:solidFill>
              <a:srgbClr val="85D185"/>
            </a:solidFill>
            <a:ln w="9525">
              <a:noFill/>
              <a:round/>
              <a:headEnd/>
              <a:tailEnd/>
            </a:ln>
          </p:spPr>
          <p:txBody>
            <a:bodyPr/>
            <a:lstStyle/>
            <a:p>
              <a:pPr algn="ctr">
                <a:defRPr/>
              </a:pPr>
              <a:endParaRPr lang="en-US">
                <a:solidFill>
                  <a:srgbClr val="000000"/>
                </a:solidFill>
              </a:endParaRPr>
            </a:p>
          </p:txBody>
        </p:sp>
        <p:sp>
          <p:nvSpPr>
            <p:cNvPr id="3118" name="Freeform 46"/>
            <p:cNvSpPr>
              <a:spLocks/>
            </p:cNvSpPr>
            <p:nvPr userDrawn="1"/>
          </p:nvSpPr>
          <p:spPr bwMode="auto">
            <a:xfrm>
              <a:off x="510" y="1044"/>
              <a:ext cx="137" cy="217"/>
            </a:xfrm>
            <a:custGeom>
              <a:avLst/>
              <a:gdLst/>
              <a:ahLst/>
              <a:cxnLst>
                <a:cxn ang="0">
                  <a:pos x="0" y="100"/>
                </a:cxn>
                <a:cxn ang="0">
                  <a:pos x="15" y="144"/>
                </a:cxn>
                <a:cxn ang="0">
                  <a:pos x="63" y="190"/>
                </a:cxn>
                <a:cxn ang="0">
                  <a:pos x="105" y="216"/>
                </a:cxn>
                <a:cxn ang="0">
                  <a:pos x="138" y="0"/>
                </a:cxn>
                <a:cxn ang="0">
                  <a:pos x="123" y="0"/>
                </a:cxn>
                <a:cxn ang="0">
                  <a:pos x="100" y="92"/>
                </a:cxn>
                <a:cxn ang="0">
                  <a:pos x="66" y="110"/>
                </a:cxn>
                <a:cxn ang="0">
                  <a:pos x="45" y="55"/>
                </a:cxn>
                <a:cxn ang="0">
                  <a:pos x="0" y="100"/>
                </a:cxn>
                <a:cxn ang="0">
                  <a:pos x="0" y="100"/>
                </a:cxn>
              </a:cxnLst>
              <a:rect l="0" t="0" r="r" b="b"/>
              <a:pathLst>
                <a:path w="138" h="216">
                  <a:moveTo>
                    <a:pt x="0" y="100"/>
                  </a:moveTo>
                  <a:lnTo>
                    <a:pt x="15" y="144"/>
                  </a:lnTo>
                  <a:lnTo>
                    <a:pt x="63" y="190"/>
                  </a:lnTo>
                  <a:lnTo>
                    <a:pt x="105" y="216"/>
                  </a:lnTo>
                  <a:lnTo>
                    <a:pt x="138" y="0"/>
                  </a:lnTo>
                  <a:lnTo>
                    <a:pt x="123" y="0"/>
                  </a:lnTo>
                  <a:lnTo>
                    <a:pt x="100" y="92"/>
                  </a:lnTo>
                  <a:lnTo>
                    <a:pt x="66" y="110"/>
                  </a:lnTo>
                  <a:lnTo>
                    <a:pt x="45" y="55"/>
                  </a:lnTo>
                  <a:lnTo>
                    <a:pt x="0" y="100"/>
                  </a:lnTo>
                  <a:lnTo>
                    <a:pt x="0" y="100"/>
                  </a:lnTo>
                  <a:close/>
                </a:path>
              </a:pathLst>
            </a:custGeom>
            <a:solidFill>
              <a:srgbClr val="85D185"/>
            </a:solidFill>
            <a:ln w="9525">
              <a:noFill/>
              <a:round/>
              <a:headEnd/>
              <a:tailEnd/>
            </a:ln>
          </p:spPr>
          <p:txBody>
            <a:bodyPr/>
            <a:lstStyle/>
            <a:p>
              <a:pPr algn="ctr">
                <a:defRPr/>
              </a:pPr>
              <a:endParaRPr lang="en-US">
                <a:solidFill>
                  <a:srgbClr val="000000"/>
                </a:solidFill>
              </a:endParaRPr>
            </a:p>
          </p:txBody>
        </p:sp>
        <p:sp>
          <p:nvSpPr>
            <p:cNvPr id="3119" name="Freeform 47"/>
            <p:cNvSpPr>
              <a:spLocks/>
            </p:cNvSpPr>
            <p:nvPr userDrawn="1"/>
          </p:nvSpPr>
          <p:spPr bwMode="auto">
            <a:xfrm>
              <a:off x="426" y="225"/>
              <a:ext cx="316" cy="242"/>
            </a:xfrm>
            <a:custGeom>
              <a:avLst/>
              <a:gdLst/>
              <a:ahLst/>
              <a:cxnLst>
                <a:cxn ang="0">
                  <a:pos x="0" y="87"/>
                </a:cxn>
                <a:cxn ang="0">
                  <a:pos x="131" y="41"/>
                </a:cxn>
                <a:cxn ang="0">
                  <a:pos x="122" y="22"/>
                </a:cxn>
                <a:cxn ang="0">
                  <a:pos x="74" y="6"/>
                </a:cxn>
                <a:cxn ang="0">
                  <a:pos x="315" y="0"/>
                </a:cxn>
                <a:cxn ang="0">
                  <a:pos x="311" y="83"/>
                </a:cxn>
                <a:cxn ang="0">
                  <a:pos x="231" y="123"/>
                </a:cxn>
                <a:cxn ang="0">
                  <a:pos x="152" y="212"/>
                </a:cxn>
                <a:cxn ang="0">
                  <a:pos x="152" y="164"/>
                </a:cxn>
                <a:cxn ang="0">
                  <a:pos x="117" y="172"/>
                </a:cxn>
                <a:cxn ang="0">
                  <a:pos x="36" y="243"/>
                </a:cxn>
                <a:cxn ang="0">
                  <a:pos x="0" y="87"/>
                </a:cxn>
                <a:cxn ang="0">
                  <a:pos x="0" y="87"/>
                </a:cxn>
              </a:cxnLst>
              <a:rect l="0" t="0" r="r" b="b"/>
              <a:pathLst>
                <a:path w="315" h="243">
                  <a:moveTo>
                    <a:pt x="0" y="87"/>
                  </a:moveTo>
                  <a:lnTo>
                    <a:pt x="131" y="41"/>
                  </a:lnTo>
                  <a:lnTo>
                    <a:pt x="122" y="22"/>
                  </a:lnTo>
                  <a:lnTo>
                    <a:pt x="74" y="6"/>
                  </a:lnTo>
                  <a:lnTo>
                    <a:pt x="315" y="0"/>
                  </a:lnTo>
                  <a:lnTo>
                    <a:pt x="311" y="83"/>
                  </a:lnTo>
                  <a:lnTo>
                    <a:pt x="231" y="123"/>
                  </a:lnTo>
                  <a:lnTo>
                    <a:pt x="152" y="212"/>
                  </a:lnTo>
                  <a:lnTo>
                    <a:pt x="152" y="164"/>
                  </a:lnTo>
                  <a:lnTo>
                    <a:pt x="117" y="172"/>
                  </a:lnTo>
                  <a:lnTo>
                    <a:pt x="36" y="243"/>
                  </a:lnTo>
                  <a:lnTo>
                    <a:pt x="0" y="87"/>
                  </a:lnTo>
                  <a:lnTo>
                    <a:pt x="0" y="87"/>
                  </a:lnTo>
                  <a:close/>
                </a:path>
              </a:pathLst>
            </a:custGeom>
            <a:solidFill>
              <a:srgbClr val="85D185"/>
            </a:solidFill>
            <a:ln w="9525">
              <a:noFill/>
              <a:round/>
              <a:headEnd/>
              <a:tailEnd/>
            </a:ln>
          </p:spPr>
          <p:txBody>
            <a:bodyPr/>
            <a:lstStyle/>
            <a:p>
              <a:pPr algn="ctr">
                <a:defRPr/>
              </a:pPr>
              <a:endParaRPr lang="en-US">
                <a:solidFill>
                  <a:srgbClr val="000000"/>
                </a:solidFill>
              </a:endParaRPr>
            </a:p>
          </p:txBody>
        </p:sp>
        <p:sp>
          <p:nvSpPr>
            <p:cNvPr id="3120" name="Freeform 48"/>
            <p:cNvSpPr>
              <a:spLocks/>
            </p:cNvSpPr>
            <p:nvPr userDrawn="1"/>
          </p:nvSpPr>
          <p:spPr bwMode="auto">
            <a:xfrm>
              <a:off x="817" y="219"/>
              <a:ext cx="51" cy="88"/>
            </a:xfrm>
            <a:custGeom>
              <a:avLst/>
              <a:gdLst/>
              <a:ahLst/>
              <a:cxnLst>
                <a:cxn ang="0">
                  <a:pos x="9" y="11"/>
                </a:cxn>
                <a:cxn ang="0">
                  <a:pos x="0" y="88"/>
                </a:cxn>
                <a:cxn ang="0">
                  <a:pos x="47" y="88"/>
                </a:cxn>
                <a:cxn ang="0">
                  <a:pos x="50" y="0"/>
                </a:cxn>
                <a:cxn ang="0">
                  <a:pos x="9" y="11"/>
                </a:cxn>
                <a:cxn ang="0">
                  <a:pos x="9" y="11"/>
                </a:cxn>
              </a:cxnLst>
              <a:rect l="0" t="0" r="r" b="b"/>
              <a:pathLst>
                <a:path w="50" h="88">
                  <a:moveTo>
                    <a:pt x="9" y="11"/>
                  </a:moveTo>
                  <a:lnTo>
                    <a:pt x="0" y="88"/>
                  </a:lnTo>
                  <a:lnTo>
                    <a:pt x="47" y="88"/>
                  </a:lnTo>
                  <a:lnTo>
                    <a:pt x="50" y="0"/>
                  </a:lnTo>
                  <a:lnTo>
                    <a:pt x="9" y="11"/>
                  </a:lnTo>
                  <a:lnTo>
                    <a:pt x="9" y="11"/>
                  </a:lnTo>
                  <a:close/>
                </a:path>
              </a:pathLst>
            </a:custGeom>
            <a:solidFill>
              <a:srgbClr val="85D185"/>
            </a:solidFill>
            <a:ln w="9525">
              <a:noFill/>
              <a:round/>
              <a:headEnd/>
              <a:tailEnd/>
            </a:ln>
          </p:spPr>
          <p:txBody>
            <a:bodyPr/>
            <a:lstStyle/>
            <a:p>
              <a:pPr algn="ctr">
                <a:defRPr/>
              </a:pPr>
              <a:endParaRPr lang="en-US">
                <a:solidFill>
                  <a:srgbClr val="000000"/>
                </a:solidFill>
              </a:endParaRPr>
            </a:p>
          </p:txBody>
        </p:sp>
      </p:grpSp>
      <p:cxnSp>
        <p:nvCxnSpPr>
          <p:cNvPr id="108" name="Straight Connector 107"/>
          <p:cNvCxnSpPr/>
          <p:nvPr userDrawn="1"/>
        </p:nvCxnSpPr>
        <p:spPr bwMode="auto">
          <a:xfrm>
            <a:off x="1905000" y="1524000"/>
            <a:ext cx="6629400" cy="0"/>
          </a:xfrm>
          <a:prstGeom prst="line">
            <a:avLst/>
          </a:prstGeom>
          <a:solidFill>
            <a:schemeClr val="accent1"/>
          </a:solidFill>
          <a:ln w="34925" cap="flat" cmpd="sng" algn="ctr">
            <a:solidFill>
              <a:schemeClr val="accent3"/>
            </a:solidFill>
            <a:prstDash val="solid"/>
            <a:round/>
            <a:headEnd type="none" w="med" len="med"/>
            <a:tailEnd type="none" w="med" len="med"/>
          </a:ln>
          <a:effectLst/>
        </p:spPr>
      </p:cxnSp>
      <p:grpSp>
        <p:nvGrpSpPr>
          <p:cNvPr id="3" name="Group 16"/>
          <p:cNvGrpSpPr>
            <a:grpSpLocks/>
          </p:cNvGrpSpPr>
          <p:nvPr userDrawn="1"/>
        </p:nvGrpSpPr>
        <p:grpSpPr bwMode="auto">
          <a:xfrm>
            <a:off x="457200" y="6248400"/>
            <a:ext cx="8267700" cy="192088"/>
            <a:chOff x="685800" y="6400800"/>
            <a:chExt cx="8267700" cy="192088"/>
          </a:xfrm>
        </p:grpSpPr>
        <p:pic>
          <p:nvPicPr>
            <p:cNvPr id="63" name="Picture 16" descr="UA-horiz blk"/>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85800" y="6400800"/>
              <a:ext cx="814388" cy="192088"/>
            </a:xfrm>
            <a:prstGeom prst="rect">
              <a:avLst/>
            </a:prstGeom>
            <a:noFill/>
            <a:ln w="9525">
              <a:noFill/>
              <a:miter lim="800000"/>
              <a:headEnd/>
              <a:tailEnd/>
            </a:ln>
          </p:spPr>
        </p:pic>
        <p:pic>
          <p:nvPicPr>
            <p:cNvPr id="64" name="Picture 3" descr="TCA-New-Logo-3-color"/>
            <p:cNvPicPr>
              <a:picLocks noChangeAspect="1" noChangeArrowheads="1"/>
            </p:cNvPicPr>
            <p:nvPr userDrawn="1"/>
          </p:nvPicPr>
          <p:blipFill>
            <a:blip r:embed="rId17" cstate="email">
              <a:grayscl/>
              <a:extLst>
                <a:ext uri="{28A0092B-C50C-407E-A947-70E740481C1C}">
                  <a14:useLocalDpi xmlns:a14="http://schemas.microsoft.com/office/drawing/2010/main"/>
                </a:ext>
              </a:extLst>
            </a:blip>
            <a:srcRect/>
            <a:stretch>
              <a:fillRect/>
            </a:stretch>
          </p:blipFill>
          <p:spPr bwMode="auto">
            <a:xfrm>
              <a:off x="8001000" y="6400800"/>
              <a:ext cx="952500" cy="184150"/>
            </a:xfrm>
            <a:prstGeom prst="rect">
              <a:avLst/>
            </a:prstGeom>
            <a:noFill/>
            <a:ln w="9525">
              <a:noFill/>
              <a:miter lim="800000"/>
              <a:headEnd/>
              <a:tailEnd/>
            </a:ln>
          </p:spPr>
        </p:pic>
      </p:grpSp>
      <p:sp>
        <p:nvSpPr>
          <p:cNvPr id="58" name="Rectangle 57"/>
          <p:cNvSpPr>
            <a:spLocks noGrp="1" noChangeArrowheads="1"/>
          </p:cNvSpPr>
          <p:nvPr userDrawn="1"/>
        </p:nvSpPr>
        <p:spPr>
          <a:xfrm>
            <a:off x="7010400" y="6473825"/>
            <a:ext cx="2133600" cy="384175"/>
          </a:xfrm>
          <a:prstGeom prst="rect">
            <a:avLst/>
          </a:prstGeom>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a:lstStyle>
          <a:p>
            <a:pPr algn="r">
              <a:defRPr/>
            </a:pPr>
            <a:fld id="{2A8B3955-B729-4537-B79E-4EFFA23B7521}" type="slidenum">
              <a:rPr lang="en-US" sz="1200" smtClean="0">
                <a:solidFill>
                  <a:srgbClr val="000000"/>
                </a:solidFill>
              </a:rPr>
              <a:pPr algn="r">
                <a:defRPr/>
              </a:pPr>
              <a:t>‹#›</a:t>
            </a:fld>
            <a:endParaRPr lang="en-US" dirty="0">
              <a:solidFill>
                <a:srgbClr val="000000"/>
              </a:solidFill>
            </a:endParaRPr>
          </a:p>
        </p:txBody>
      </p:sp>
    </p:spTree>
    <p:extLst>
      <p:ext uri="{BB962C8B-B14F-4D97-AF65-F5344CB8AC3E}">
        <p14:creationId xmlns:p14="http://schemas.microsoft.com/office/powerpoint/2010/main" val="285821374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iming>
    <p:tnLst>
      <p:par>
        <p:cTn id="1" dur="indefinite" restart="never" nodeType="tmRoot"/>
      </p:par>
    </p:tnLst>
  </p:timing>
  <p:txStyles>
    <p:titleStyle>
      <a:lvl1pPr algn="ctr" rtl="0" eaLnBrk="0" fontAlgn="base" hangingPunct="0">
        <a:spcBef>
          <a:spcPct val="0"/>
        </a:spcBef>
        <a:spcAft>
          <a:spcPct val="0"/>
        </a:spcAft>
        <a:defRPr sz="4400" b="1" cap="small" baseline="0">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chemeClr val="tx1"/>
          </a:solidFill>
          <a:latin typeface="Copperplate Gothic Light" pitchFamily="34" charset="0"/>
        </a:defRPr>
      </a:lvl2pPr>
      <a:lvl3pPr algn="ctr" rtl="0" eaLnBrk="0" fontAlgn="base" hangingPunct="0">
        <a:spcBef>
          <a:spcPct val="0"/>
        </a:spcBef>
        <a:spcAft>
          <a:spcPct val="0"/>
        </a:spcAft>
        <a:defRPr sz="4400" b="1">
          <a:solidFill>
            <a:schemeClr val="tx1"/>
          </a:solidFill>
          <a:latin typeface="Copperplate Gothic Light" pitchFamily="34" charset="0"/>
        </a:defRPr>
      </a:lvl3pPr>
      <a:lvl4pPr algn="ctr" rtl="0" eaLnBrk="0" fontAlgn="base" hangingPunct="0">
        <a:spcBef>
          <a:spcPct val="0"/>
        </a:spcBef>
        <a:spcAft>
          <a:spcPct val="0"/>
        </a:spcAft>
        <a:defRPr sz="4400" b="1">
          <a:solidFill>
            <a:schemeClr val="tx1"/>
          </a:solidFill>
          <a:latin typeface="Copperplate Gothic Light" pitchFamily="34" charset="0"/>
        </a:defRPr>
      </a:lvl4pPr>
      <a:lvl5pPr algn="ctr" rtl="0" eaLnBrk="0" fontAlgn="base" hangingPunct="0">
        <a:spcBef>
          <a:spcPct val="0"/>
        </a:spcBef>
        <a:spcAft>
          <a:spcPct val="0"/>
        </a:spcAft>
        <a:defRPr sz="4400" b="1">
          <a:solidFill>
            <a:schemeClr val="tx1"/>
          </a:solidFill>
          <a:latin typeface="Copperplate Gothic Light" pitchFamily="34" charset="0"/>
        </a:defRPr>
      </a:lvl5pPr>
      <a:lvl6pPr marL="457200" algn="ctr" rtl="0" fontAlgn="base">
        <a:spcBef>
          <a:spcPct val="0"/>
        </a:spcBef>
        <a:spcAft>
          <a:spcPct val="0"/>
        </a:spcAft>
        <a:defRPr sz="4400" b="1">
          <a:solidFill>
            <a:srgbClr val="000000"/>
          </a:solidFill>
          <a:latin typeface="Copperplate Gothic Light" pitchFamily="34" charset="0"/>
        </a:defRPr>
      </a:lvl6pPr>
      <a:lvl7pPr marL="914400" algn="ctr" rtl="0" fontAlgn="base">
        <a:spcBef>
          <a:spcPct val="0"/>
        </a:spcBef>
        <a:spcAft>
          <a:spcPct val="0"/>
        </a:spcAft>
        <a:defRPr sz="4400" b="1">
          <a:solidFill>
            <a:srgbClr val="000000"/>
          </a:solidFill>
          <a:latin typeface="Copperplate Gothic Light" pitchFamily="34" charset="0"/>
        </a:defRPr>
      </a:lvl7pPr>
      <a:lvl8pPr marL="1371600" algn="ctr" rtl="0" fontAlgn="base">
        <a:spcBef>
          <a:spcPct val="0"/>
        </a:spcBef>
        <a:spcAft>
          <a:spcPct val="0"/>
        </a:spcAft>
        <a:defRPr sz="4400" b="1">
          <a:solidFill>
            <a:srgbClr val="000000"/>
          </a:solidFill>
          <a:latin typeface="Copperplate Gothic Light" pitchFamily="34" charset="0"/>
        </a:defRPr>
      </a:lvl8pPr>
      <a:lvl9pPr marL="1828800" algn="ctr" rtl="0" fontAlgn="base">
        <a:spcBef>
          <a:spcPct val="0"/>
        </a:spcBef>
        <a:spcAft>
          <a:spcPct val="0"/>
        </a:spcAft>
        <a:defRPr sz="4400" b="1">
          <a:solidFill>
            <a:srgbClr val="000000"/>
          </a:solidFill>
          <a:latin typeface="Copperplate Gothic Light" pitchFamily="34" charset="0"/>
        </a:defRPr>
      </a:lvl9pPr>
    </p:titleStyle>
    <p:bodyStyle>
      <a:lvl1pPr marL="342900" indent="-342900" algn="l" rtl="0" eaLnBrk="0" fontAlgn="base" hangingPunct="0">
        <a:spcBef>
          <a:spcPct val="20000"/>
        </a:spcBef>
        <a:spcAft>
          <a:spcPct val="0"/>
        </a:spcAft>
        <a:buFont typeface="Baskerville Old Face" pitchFamily="18" charset="0"/>
        <a:buChar char="$"/>
        <a:defRPr sz="3200" cap="none" baseline="0">
          <a:solidFill>
            <a:srgbClr val="000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Wingdings" pitchFamily="2" charset="2"/>
        <a:buChar char="§"/>
        <a:defRPr sz="2800" cap="none" baseline="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Font typeface="Baskerville Old Face" pitchFamily="18" charset="0"/>
        <a:buChar char="$"/>
        <a:defRPr sz="2400" cap="none" baseline="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Font typeface="Baskerville Old Face" pitchFamily="18" charset="0"/>
        <a:buChar char="$"/>
        <a:defRPr sz="2000" cap="none" baseline="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Font typeface="Baskerville Old Face" pitchFamily="18" charset="0"/>
        <a:buChar char="$"/>
        <a:defRPr sz="2000" cap="none" baseline="0">
          <a:solidFill>
            <a:schemeClr val="tx1"/>
          </a:solidFill>
          <a:latin typeface="Calibri" pitchFamily="34" charset="0"/>
          <a:cs typeface="Calibri" pitchFamily="34" charset="0"/>
        </a:defRPr>
      </a:lvl5pPr>
      <a:lvl6pPr marL="2514600" indent="-228600" algn="l" rtl="0" fontAlgn="base">
        <a:spcBef>
          <a:spcPct val="20000"/>
        </a:spcBef>
        <a:spcAft>
          <a:spcPct val="0"/>
        </a:spcAft>
        <a:buFont typeface="Baskerville Old Face" pitchFamily="18" charset="0"/>
        <a:buChar char="$"/>
        <a:defRPr sz="2000">
          <a:solidFill>
            <a:schemeClr val="tx1"/>
          </a:solidFill>
          <a:latin typeface="+mn-lt"/>
        </a:defRPr>
      </a:lvl6pPr>
      <a:lvl7pPr marL="2971800" indent="-228600" algn="l" rtl="0" fontAlgn="base">
        <a:spcBef>
          <a:spcPct val="20000"/>
        </a:spcBef>
        <a:spcAft>
          <a:spcPct val="0"/>
        </a:spcAft>
        <a:buFont typeface="Baskerville Old Face" pitchFamily="18" charset="0"/>
        <a:buChar char="$"/>
        <a:defRPr sz="2000">
          <a:solidFill>
            <a:schemeClr val="tx1"/>
          </a:solidFill>
          <a:latin typeface="+mn-lt"/>
        </a:defRPr>
      </a:lvl7pPr>
      <a:lvl8pPr marL="3429000" indent="-228600" algn="l" rtl="0" fontAlgn="base">
        <a:spcBef>
          <a:spcPct val="20000"/>
        </a:spcBef>
        <a:spcAft>
          <a:spcPct val="0"/>
        </a:spcAft>
        <a:buFont typeface="Baskerville Old Face" pitchFamily="18" charset="0"/>
        <a:buChar char="$"/>
        <a:defRPr sz="2000">
          <a:solidFill>
            <a:schemeClr val="tx1"/>
          </a:solidFill>
          <a:latin typeface="+mn-lt"/>
        </a:defRPr>
      </a:lvl8pPr>
      <a:lvl9pPr marL="3886200" indent="-228600" algn="l" rtl="0" fontAlgn="base">
        <a:spcBef>
          <a:spcPct val="20000"/>
        </a:spcBef>
        <a:spcAft>
          <a:spcPct val="0"/>
        </a:spcAft>
        <a:buFont typeface="Baskerville Old Face"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60187"/>
            <a:chOff x="0" y="0"/>
            <a:chExt cx="9144000" cy="6860187"/>
          </a:xfrm>
        </p:grpSpPr>
        <p:pic>
          <p:nvPicPr>
            <p:cNvPr id="8" name="Picture 7" descr="powerpoint background.jp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a:xfrm>
              <a:off x="0" y="0"/>
              <a:ext cx="1928794" cy="6858000"/>
            </a:xfrm>
            <a:prstGeom prst="rect">
              <a:avLst/>
            </a:prstGeom>
          </p:spPr>
        </p:pic>
        <p:pic>
          <p:nvPicPr>
            <p:cNvPr id="9" name="Picture 8" descr="powerpoint background.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a:xfrm>
              <a:off x="1928794" y="2187"/>
              <a:ext cx="7215206" cy="6858000"/>
            </a:xfrm>
            <a:prstGeom prst="rect">
              <a:avLst/>
            </a:prstGeom>
          </p:spPr>
        </p:pic>
      </p:grpSp>
      <p:sp>
        <p:nvSpPr>
          <p:cNvPr id="10" name="Rectangle 9"/>
          <p:cNvSpPr/>
          <p:nvPr/>
        </p:nvSpPr>
        <p:spPr>
          <a:xfrm>
            <a:off x="914400" y="6377010"/>
            <a:ext cx="7010400" cy="338138"/>
          </a:xfrm>
          <a:prstGeom prst="rect">
            <a:avLst/>
          </a:prstGeom>
        </p:spPr>
        <p:txBody>
          <a:bodyPr>
            <a:spAutoFit/>
          </a:bodyPr>
          <a:lstStyle/>
          <a:p>
            <a:pPr algn="ctr" eaLnBrk="0" fontAlgn="base" hangingPunct="0">
              <a:spcBef>
                <a:spcPct val="0"/>
              </a:spcBef>
              <a:spcAft>
                <a:spcPct val="0"/>
              </a:spcAft>
              <a:defRPr/>
            </a:pPr>
            <a:r>
              <a:rPr lang="en-US" sz="800" dirty="0">
                <a:solidFill>
                  <a:prstClr val="black"/>
                </a:solidFill>
                <a:latin typeface="Centaur" pitchFamily="18" charset="0"/>
              </a:rPr>
              <a:t>© Family Economics &amp; Financial Education – </a:t>
            </a:r>
            <a:r>
              <a:rPr lang="en-US" sz="800" dirty="0" smtClean="0">
                <a:solidFill>
                  <a:prstClr val="black"/>
                </a:solidFill>
                <a:latin typeface="Centaur" pitchFamily="18" charset="0"/>
              </a:rPr>
              <a:t>May 2010 </a:t>
            </a:r>
            <a:r>
              <a:rPr lang="en-US" sz="800" dirty="0">
                <a:solidFill>
                  <a:prstClr val="black"/>
                </a:solidFill>
                <a:latin typeface="Centaur" pitchFamily="18" charset="0"/>
              </a:rPr>
              <a:t>– </a:t>
            </a:r>
            <a:r>
              <a:rPr lang="en-US" sz="800" dirty="0" smtClean="0">
                <a:solidFill>
                  <a:prstClr val="black"/>
                </a:solidFill>
                <a:latin typeface="Centaur" pitchFamily="18" charset="0"/>
              </a:rPr>
              <a:t>Investing Unit </a:t>
            </a:r>
            <a:r>
              <a:rPr lang="en-US" sz="800" dirty="0">
                <a:solidFill>
                  <a:prstClr val="black"/>
                </a:solidFill>
                <a:latin typeface="Centaur" pitchFamily="18" charset="0"/>
              </a:rPr>
              <a:t>– </a:t>
            </a:r>
            <a:r>
              <a:rPr lang="en-US" sz="800" dirty="0" smtClean="0">
                <a:solidFill>
                  <a:prstClr val="black"/>
                </a:solidFill>
                <a:latin typeface="Centaur" pitchFamily="18" charset="0"/>
              </a:rPr>
              <a:t>Introduction to Investing</a:t>
            </a:r>
            <a:endParaRPr lang="en-US" sz="800" dirty="0">
              <a:solidFill>
                <a:prstClr val="black"/>
              </a:solidFill>
              <a:latin typeface="Centaur" pitchFamily="18" charset="0"/>
            </a:endParaRPr>
          </a:p>
          <a:p>
            <a:pPr algn="ctr" eaLnBrk="0" fontAlgn="base" hangingPunct="0">
              <a:spcBef>
                <a:spcPct val="0"/>
              </a:spcBef>
              <a:spcAft>
                <a:spcPct val="0"/>
              </a:spcAft>
              <a:defRPr/>
            </a:pPr>
            <a:r>
              <a:rPr lang="en-US" sz="800" dirty="0">
                <a:solidFill>
                  <a:prstClr val="black"/>
                </a:solidFill>
                <a:latin typeface="Centaur" pitchFamily="18" charset="0"/>
              </a:rPr>
              <a:t>Funded by a grant from Take Charge America, Inc. to the Norton School of Family and Consumer Sciences at the University of Arizona</a:t>
            </a:r>
          </a:p>
        </p:txBody>
      </p:sp>
      <p:grpSp>
        <p:nvGrpSpPr>
          <p:cNvPr id="11" name="Group 16"/>
          <p:cNvGrpSpPr>
            <a:grpSpLocks/>
          </p:cNvGrpSpPr>
          <p:nvPr/>
        </p:nvGrpSpPr>
        <p:grpSpPr bwMode="auto">
          <a:xfrm>
            <a:off x="838200" y="6453210"/>
            <a:ext cx="7467600" cy="192088"/>
            <a:chOff x="685800" y="6400800"/>
            <a:chExt cx="8267700" cy="192088"/>
          </a:xfrm>
        </p:grpSpPr>
        <p:pic>
          <p:nvPicPr>
            <p:cNvPr id="12" name="Picture 16" descr="UA-horiz blk"/>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685800" y="6400800"/>
              <a:ext cx="814388" cy="192088"/>
            </a:xfrm>
            <a:prstGeom prst="rect">
              <a:avLst/>
            </a:prstGeom>
            <a:noFill/>
            <a:ln w="9525">
              <a:noFill/>
              <a:miter lim="800000"/>
              <a:headEnd/>
              <a:tailEnd/>
            </a:ln>
          </p:spPr>
        </p:pic>
        <p:pic>
          <p:nvPicPr>
            <p:cNvPr id="13" name="Picture 3" descr="TCA-New-Logo-3-color"/>
            <p:cNvPicPr>
              <a:picLocks noChangeAspect="1" noChangeArrowheads="1"/>
            </p:cNvPicPr>
            <p:nvPr userDrawn="1"/>
          </p:nvPicPr>
          <p:blipFill>
            <a:blip r:embed="rId16" cstate="email">
              <a:grayscl/>
              <a:extLst>
                <a:ext uri="{28A0092B-C50C-407E-A947-70E740481C1C}">
                  <a14:useLocalDpi xmlns:a14="http://schemas.microsoft.com/office/drawing/2010/main"/>
                </a:ext>
              </a:extLst>
            </a:blip>
            <a:srcRect/>
            <a:stretch>
              <a:fillRect/>
            </a:stretch>
          </p:blipFill>
          <p:spPr bwMode="auto">
            <a:xfrm>
              <a:off x="8001000" y="6400800"/>
              <a:ext cx="952500" cy="184150"/>
            </a:xfrm>
            <a:prstGeom prst="rect">
              <a:avLst/>
            </a:prstGeom>
            <a:noFill/>
            <a:ln w="9525">
              <a:noFill/>
              <a:miter lim="800000"/>
              <a:headEnd/>
              <a:tailEnd/>
            </a:ln>
          </p:spPr>
        </p:pic>
      </p:grpSp>
      <p:sp>
        <p:nvSpPr>
          <p:cNvPr id="2" name="Title Placeholder 1"/>
          <p:cNvSpPr>
            <a:spLocks noGrp="1"/>
          </p:cNvSpPr>
          <p:nvPr>
            <p:ph type="title"/>
          </p:nvPr>
        </p:nvSpPr>
        <p:spPr>
          <a:xfrm>
            <a:off x="2057400" y="274638"/>
            <a:ext cx="66294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600200"/>
            <a:ext cx="6629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F6CA3885-3398-430C-96DE-EB4F73A3A66F}" type="datetimeFigureOut">
              <a:rPr lang="en-US" smtClean="0">
                <a:solidFill>
                  <a:prstClr val="black">
                    <a:tint val="75000"/>
                  </a:prstClr>
                </a:solidFill>
                <a:latin typeface="Arial" charset="0"/>
              </a:rPr>
              <a:pPr fontAlgn="base">
                <a:spcBef>
                  <a:spcPct val="0"/>
                </a:spcBef>
                <a:spcAft>
                  <a:spcPct val="0"/>
                </a:spcAft>
              </a:pPr>
              <a:t>10/11/2010</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B16152AC-881B-46F5-908A-EDF970E345BE}" type="slidenum">
              <a:rPr lang="en-US" smtClean="0">
                <a:solidFill>
                  <a:prstClr val="black">
                    <a:tint val="75000"/>
                  </a:prstClr>
                </a:solidFill>
                <a:latin typeface="Arial" charset="0"/>
              </a:rPr>
              <a:pPr fontAlgn="base">
                <a:spcBef>
                  <a:spcPct val="0"/>
                </a:spcBef>
                <a:spcAft>
                  <a:spcPct val="0"/>
                </a:spcAft>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72127341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defTabSz="914400" rtl="0" eaLnBrk="1" fontAlgn="auto" latinLnBrk="0" hangingPunct="1">
        <a:spcBef>
          <a:spcPct val="0"/>
        </a:spcBef>
        <a:spcAft>
          <a:spcPts val="0"/>
        </a:spcAft>
        <a:buNone/>
        <a:defRPr lang="en-US" sz="4400" b="1" kern="1200" cap="small" baseline="0" dirty="0" smtClean="0">
          <a:solidFill>
            <a:schemeClr val="tx1">
              <a:lumMod val="65000"/>
              <a:lumOff val="35000"/>
            </a:schemeClr>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baseline="0" dirty="0" smtClean="0">
          <a:solidFill>
            <a:schemeClr val="tx1">
              <a:lumMod val="65000"/>
              <a:lumOff val="35000"/>
            </a:schemeClr>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itchFamily="34" charset="0"/>
        <a:buChar char="–"/>
        <a:defRPr lang="en-US" sz="3200" kern="1200" baseline="0" dirty="0" smtClean="0">
          <a:solidFill>
            <a:schemeClr val="tx1">
              <a:lumMod val="65000"/>
              <a:lumOff val="35000"/>
            </a:schemeClr>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itchFamily="34" charset="0"/>
        <a:buChar char="•"/>
        <a:defRPr lang="en-US" sz="3200" kern="1200" baseline="0" dirty="0" smtClean="0">
          <a:solidFill>
            <a:schemeClr val="tx1">
              <a:lumMod val="65000"/>
              <a:lumOff val="35000"/>
            </a:schemeClr>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lang="en-US" sz="3200" kern="1200" baseline="0" dirty="0" smtClean="0">
          <a:solidFill>
            <a:schemeClr val="tx1">
              <a:lumMod val="65000"/>
              <a:lumOff val="35000"/>
            </a:schemeClr>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lang="en-US" sz="3200" kern="1200" baseline="0" dirty="0" smtClean="0">
          <a:solidFill>
            <a:schemeClr val="tx1">
              <a:lumMod val="65000"/>
              <a:lumOff val="35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8" name="Line 24"/>
          <p:cNvSpPr>
            <a:spLocks noChangeShapeType="1"/>
          </p:cNvSpPr>
          <p:nvPr/>
        </p:nvSpPr>
        <p:spPr bwMode="auto">
          <a:xfrm>
            <a:off x="304800" y="6248400"/>
            <a:ext cx="8458200" cy="0"/>
          </a:xfrm>
          <a:prstGeom prst="line">
            <a:avLst/>
          </a:prstGeom>
          <a:noFill/>
          <a:ln w="25400">
            <a:solidFill>
              <a:srgbClr val="FF9933"/>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charset="0"/>
            </a:endParaRPr>
          </a:p>
        </p:txBody>
      </p:sp>
      <p:sp>
        <p:nvSpPr>
          <p:cNvPr id="1050" name="Text Box 26"/>
          <p:cNvSpPr txBox="1">
            <a:spLocks noChangeArrowheads="1"/>
          </p:cNvSpPr>
          <p:nvPr/>
        </p:nvSpPr>
        <p:spPr bwMode="auto">
          <a:xfrm>
            <a:off x="7048500" y="254000"/>
            <a:ext cx="1600200" cy="244475"/>
          </a:xfrm>
          <a:prstGeom prst="rect">
            <a:avLst/>
          </a:prstGeom>
          <a:noFill/>
          <a:ln w="9525">
            <a:noFill/>
            <a:miter lim="800000"/>
            <a:headEnd/>
            <a:tailEnd/>
          </a:ln>
          <a:effectLst/>
        </p:spPr>
        <p:txBody>
          <a:bodyPr>
            <a:spAutoFit/>
          </a:bodyPr>
          <a:lstStyle/>
          <a:p>
            <a:pPr algn="r" eaLnBrk="0" fontAlgn="base" hangingPunct="0">
              <a:spcBef>
                <a:spcPct val="50000"/>
              </a:spcBef>
              <a:spcAft>
                <a:spcPct val="0"/>
              </a:spcAft>
              <a:defRPr/>
            </a:pPr>
            <a:r>
              <a:rPr lang="en-US" sz="1000">
                <a:solidFill>
                  <a:srgbClr val="000000"/>
                </a:solidFill>
              </a:rPr>
              <a:t>1.3.1.G1</a:t>
            </a:r>
          </a:p>
        </p:txBody>
      </p:sp>
      <p:sp>
        <p:nvSpPr>
          <p:cNvPr id="1030" name="Title Placeholder 17"/>
          <p:cNvSpPr>
            <a:spLocks noGrp="1"/>
          </p:cNvSpPr>
          <p:nvPr>
            <p:ph type="title"/>
          </p:nvPr>
        </p:nvSpPr>
        <p:spPr bwMode="auto">
          <a:xfrm>
            <a:off x="2362200" y="304800"/>
            <a:ext cx="63246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grpSp>
        <p:nvGrpSpPr>
          <p:cNvPr id="2" name="Group 11"/>
          <p:cNvGrpSpPr>
            <a:grpSpLocks/>
          </p:cNvGrpSpPr>
          <p:nvPr/>
        </p:nvGrpSpPr>
        <p:grpSpPr bwMode="auto">
          <a:xfrm>
            <a:off x="623888" y="515938"/>
            <a:ext cx="1663700" cy="1663700"/>
            <a:chOff x="782338" y="515938"/>
            <a:chExt cx="1663700" cy="1663700"/>
          </a:xfrm>
        </p:grpSpPr>
        <p:pic>
          <p:nvPicPr>
            <p:cNvPr id="1036" name="Picture 14"/>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rot="-611834">
              <a:off x="782338" y="515938"/>
              <a:ext cx="1663700" cy="1663700"/>
            </a:xfrm>
            <a:prstGeom prst="rect">
              <a:avLst/>
            </a:prstGeom>
            <a:noFill/>
            <a:ln w="9525">
              <a:noFill/>
              <a:miter lim="800000"/>
              <a:headEnd/>
              <a:tailEnd/>
            </a:ln>
          </p:spPr>
        </p:pic>
        <p:sp>
          <p:nvSpPr>
            <p:cNvPr id="16" name="TextBox 15"/>
            <p:cNvSpPr txBox="1"/>
            <p:nvPr userDrawn="1"/>
          </p:nvSpPr>
          <p:spPr>
            <a:xfrm>
              <a:off x="842663" y="946150"/>
              <a:ext cx="990600" cy="461963"/>
            </a:xfrm>
            <a:prstGeom prst="rect">
              <a:avLst/>
            </a:prstGeom>
            <a:noFill/>
          </p:spPr>
          <p:txBody>
            <a:bodyPr>
              <a:spAutoFit/>
            </a:bodyPr>
            <a:lstStyle/>
            <a:p>
              <a:pPr algn="ctr" eaLnBrk="0" fontAlgn="base" hangingPunct="0">
                <a:spcBef>
                  <a:spcPct val="0"/>
                </a:spcBef>
                <a:spcAft>
                  <a:spcPct val="0"/>
                </a:spcAft>
                <a:defRPr/>
              </a:pPr>
              <a:r>
                <a:rPr lang="en-US" sz="1200" b="1" dirty="0">
                  <a:solidFill>
                    <a:srgbClr val="000000"/>
                  </a:solidFill>
                  <a:latin typeface="Trajan Pro" pitchFamily="18" charset="0"/>
                </a:rPr>
                <a:t>Identity Theft</a:t>
              </a:r>
            </a:p>
          </p:txBody>
        </p:sp>
      </p:grpSp>
      <p:cxnSp>
        <p:nvCxnSpPr>
          <p:cNvPr id="1034" name="Straight Connector 13"/>
          <p:cNvCxnSpPr>
            <a:cxnSpLocks noChangeShapeType="1"/>
          </p:cNvCxnSpPr>
          <p:nvPr/>
        </p:nvCxnSpPr>
        <p:spPr bwMode="auto">
          <a:xfrm>
            <a:off x="2590800" y="1828800"/>
            <a:ext cx="6019800" cy="0"/>
          </a:xfrm>
          <a:prstGeom prst="line">
            <a:avLst/>
          </a:prstGeom>
          <a:noFill/>
          <a:ln w="31750" algn="ctr">
            <a:solidFill>
              <a:srgbClr val="FF9933"/>
            </a:solidFill>
            <a:round/>
            <a:headEnd/>
            <a:tailEnd/>
          </a:ln>
        </p:spPr>
      </p:cxnSp>
      <p:sp>
        <p:nvSpPr>
          <p:cNvPr id="14" name="Rectangle 13"/>
          <p:cNvSpPr/>
          <p:nvPr/>
        </p:nvSpPr>
        <p:spPr>
          <a:xfrm>
            <a:off x="1066800" y="6248400"/>
            <a:ext cx="7086600" cy="338138"/>
          </a:xfrm>
          <a:prstGeom prst="rect">
            <a:avLst/>
          </a:prstGeom>
        </p:spPr>
        <p:txBody>
          <a:bodyPr>
            <a:spAutoFit/>
          </a:bodyPr>
          <a:lstStyle/>
          <a:p>
            <a:pPr algn="ctr" eaLnBrk="0" fontAlgn="base" hangingPunct="0">
              <a:spcBef>
                <a:spcPct val="0"/>
              </a:spcBef>
              <a:spcAft>
                <a:spcPct val="0"/>
              </a:spcAft>
              <a:defRPr/>
            </a:pPr>
            <a:r>
              <a:rPr lang="en-US" sz="800" dirty="0">
                <a:solidFill>
                  <a:srgbClr val="000000"/>
                </a:solidFill>
              </a:rPr>
              <a:t>© Family Economics &amp; Financial Education – Revised </a:t>
            </a:r>
            <a:r>
              <a:rPr lang="en-US" sz="800" dirty="0" smtClean="0">
                <a:solidFill>
                  <a:srgbClr val="000000"/>
                </a:solidFill>
              </a:rPr>
              <a:t>May 2010</a:t>
            </a:r>
            <a:r>
              <a:rPr lang="en-US" sz="800" dirty="0">
                <a:solidFill>
                  <a:srgbClr val="000000"/>
                </a:solidFill>
              </a:rPr>
              <a:t>– Consumer Protection Unit – Identity </a:t>
            </a:r>
            <a:r>
              <a:rPr lang="en-US" sz="800" dirty="0" smtClean="0">
                <a:solidFill>
                  <a:srgbClr val="000000"/>
                </a:solidFill>
              </a:rPr>
              <a:t>Theft – Slide </a:t>
            </a:r>
            <a:fld id="{46921CCF-3795-4186-8429-F5C507C61865}" type="slidenum">
              <a:rPr lang="en-US" sz="800" smtClean="0">
                <a:solidFill>
                  <a:srgbClr val="000000"/>
                </a:solidFill>
              </a:rPr>
              <a:pPr algn="ctr" eaLnBrk="0" fontAlgn="base" hangingPunct="0">
                <a:spcBef>
                  <a:spcPct val="0"/>
                </a:spcBef>
                <a:spcAft>
                  <a:spcPct val="0"/>
                </a:spcAft>
                <a:defRPr/>
              </a:pPr>
              <a:t>‹#›</a:t>
            </a:fld>
            <a:endParaRPr lang="en-US" sz="800" dirty="0">
              <a:solidFill>
                <a:srgbClr val="000000"/>
              </a:solidFill>
            </a:endParaRPr>
          </a:p>
          <a:p>
            <a:pPr algn="ctr" eaLnBrk="0" fontAlgn="base" hangingPunct="0">
              <a:spcBef>
                <a:spcPct val="0"/>
              </a:spcBef>
              <a:spcAft>
                <a:spcPct val="0"/>
              </a:spcAft>
              <a:defRPr/>
            </a:pPr>
            <a:r>
              <a:rPr lang="en-US" sz="800" dirty="0">
                <a:solidFill>
                  <a:srgbClr val="000000"/>
                </a:solidFill>
              </a:rPr>
              <a:t>Funded by a grant from Take Charge America, Inc. to the Norton School of Family and Consumer Sciences Take Charge America Institute at The University of Arizona</a:t>
            </a:r>
          </a:p>
        </p:txBody>
      </p:sp>
      <p:pic>
        <p:nvPicPr>
          <p:cNvPr id="13" name="Picture 16" descr="UA-horiz blk"/>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09600" y="6324600"/>
            <a:ext cx="814388" cy="192088"/>
          </a:xfrm>
          <a:prstGeom prst="rect">
            <a:avLst/>
          </a:prstGeom>
          <a:noFill/>
          <a:ln w="9525">
            <a:noFill/>
            <a:miter lim="800000"/>
            <a:headEnd/>
            <a:tailEnd/>
          </a:ln>
        </p:spPr>
      </p:pic>
      <p:pic>
        <p:nvPicPr>
          <p:cNvPr id="15" name="Picture 3" descr="TCA-New-Logo-3-color"/>
          <p:cNvPicPr>
            <a:picLocks noChangeAspect="1" noChangeArrowheads="1"/>
          </p:cNvPicPr>
          <p:nvPr/>
        </p:nvPicPr>
        <p:blipFill>
          <a:blip r:embed="rId19" cstate="email">
            <a:grayscl/>
            <a:extLst>
              <a:ext uri="{28A0092B-C50C-407E-A947-70E740481C1C}">
                <a14:useLocalDpi xmlns:a14="http://schemas.microsoft.com/office/drawing/2010/main"/>
              </a:ext>
            </a:extLst>
          </a:blip>
          <a:srcRect/>
          <a:stretch>
            <a:fillRect/>
          </a:stretch>
        </p:blipFill>
        <p:spPr bwMode="auto">
          <a:xfrm>
            <a:off x="7772400" y="6324600"/>
            <a:ext cx="952500" cy="184150"/>
          </a:xfrm>
          <a:prstGeom prst="rect">
            <a:avLst/>
          </a:prstGeom>
          <a:noFill/>
          <a:ln w="9525">
            <a:noFill/>
            <a:miter lim="800000"/>
            <a:headEnd/>
            <a:tailEnd/>
          </a:ln>
        </p:spPr>
      </p:pic>
    </p:spTree>
    <p:extLst>
      <p:ext uri="{BB962C8B-B14F-4D97-AF65-F5344CB8AC3E}">
        <p14:creationId xmlns:p14="http://schemas.microsoft.com/office/powerpoint/2010/main" val="48196701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Lst>
  <p:transition>
    <p:fade/>
  </p:transition>
  <p:timing>
    <p:tnLst>
      <p:par>
        <p:cTn id="1" dur="indefinite" restart="never" nodeType="tmRoot"/>
      </p:par>
    </p:tnLst>
  </p:timing>
  <p:hf sldNum="0" hdr="0" dt="0"/>
  <p:txStyles>
    <p:titleStyle>
      <a:lvl1pPr algn="ctr" rtl="0" eaLnBrk="0" fontAlgn="base" hangingPunct="0">
        <a:spcBef>
          <a:spcPct val="0"/>
        </a:spcBef>
        <a:spcAft>
          <a:spcPct val="0"/>
        </a:spcAft>
        <a:defRPr sz="4000" cap="small" baseline="0">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Copperplate Gothic Light" pitchFamily="34" charset="0"/>
        </a:defRPr>
      </a:lvl2pPr>
      <a:lvl3pPr algn="ctr" rtl="0" eaLnBrk="0" fontAlgn="base" hangingPunct="0">
        <a:spcBef>
          <a:spcPct val="0"/>
        </a:spcBef>
        <a:spcAft>
          <a:spcPct val="0"/>
        </a:spcAft>
        <a:defRPr sz="4000">
          <a:solidFill>
            <a:schemeClr val="tx2"/>
          </a:solidFill>
          <a:latin typeface="Copperplate Gothic Light" pitchFamily="34" charset="0"/>
        </a:defRPr>
      </a:lvl3pPr>
      <a:lvl4pPr algn="ctr" rtl="0" eaLnBrk="0" fontAlgn="base" hangingPunct="0">
        <a:spcBef>
          <a:spcPct val="0"/>
        </a:spcBef>
        <a:spcAft>
          <a:spcPct val="0"/>
        </a:spcAft>
        <a:defRPr sz="4000">
          <a:solidFill>
            <a:schemeClr val="tx2"/>
          </a:solidFill>
          <a:latin typeface="Copperplate Gothic Light" pitchFamily="34" charset="0"/>
        </a:defRPr>
      </a:lvl4pPr>
      <a:lvl5pPr algn="ctr" rtl="0" eaLnBrk="0" fontAlgn="base" hangingPunct="0">
        <a:spcBef>
          <a:spcPct val="0"/>
        </a:spcBef>
        <a:spcAft>
          <a:spcPct val="0"/>
        </a:spcAft>
        <a:defRPr sz="4000">
          <a:solidFill>
            <a:schemeClr val="tx2"/>
          </a:solidFill>
          <a:latin typeface="Copperplate Gothic Light" pitchFamily="34"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baseline="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400" baseline="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000" baseline="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baseline="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baseline="0">
          <a:solidFill>
            <a:schemeClr val="tx1"/>
          </a:solidFill>
          <a:latin typeface="Calibri" pitchFamily="34" charset="0"/>
          <a:cs typeface="Calibri"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57400" y="274638"/>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057400" y="1600200"/>
            <a:ext cx="6629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userDrawn="1"/>
        </p:nvSpPr>
        <p:spPr>
          <a:xfrm>
            <a:off x="914400" y="6248400"/>
            <a:ext cx="7010400" cy="338138"/>
          </a:xfrm>
          <a:prstGeom prst="rect">
            <a:avLst/>
          </a:prstGeom>
        </p:spPr>
        <p:txBody>
          <a:bodyPr>
            <a:spAutoFit/>
          </a:bodyPr>
          <a:lstStyle/>
          <a:p>
            <a:pPr algn="ctr" eaLnBrk="0" hangingPunct="0">
              <a:defRPr/>
            </a:pPr>
            <a:r>
              <a:rPr lang="en-US" sz="800" dirty="0">
                <a:solidFill>
                  <a:prstClr val="black"/>
                </a:solidFill>
                <a:latin typeface="Centaur" pitchFamily="18" charset="0"/>
              </a:rPr>
              <a:t>© Family Economics &amp; Financial Education – </a:t>
            </a:r>
            <a:r>
              <a:rPr lang="en-US" sz="800" dirty="0" smtClean="0">
                <a:solidFill>
                  <a:prstClr val="black"/>
                </a:solidFill>
                <a:latin typeface="Centaur" pitchFamily="18" charset="0"/>
              </a:rPr>
              <a:t>May 2010 </a:t>
            </a:r>
            <a:r>
              <a:rPr lang="en-US" sz="800" dirty="0">
                <a:solidFill>
                  <a:prstClr val="black"/>
                </a:solidFill>
                <a:latin typeface="Centaur" pitchFamily="18" charset="0"/>
              </a:rPr>
              <a:t>– Savings Unit – Choosing to Save</a:t>
            </a:r>
          </a:p>
          <a:p>
            <a:pPr algn="ctr" eaLnBrk="0" hangingPunct="0">
              <a:defRPr/>
            </a:pPr>
            <a:r>
              <a:rPr lang="en-US" sz="800" dirty="0">
                <a:solidFill>
                  <a:prstClr val="black"/>
                </a:solidFill>
                <a:latin typeface="Centaur" pitchFamily="18" charset="0"/>
              </a:rPr>
              <a:t>Funded by a grant from Take Charge America, Inc. to the Norton School of Family and Consumer Sciences at the University of Arizona</a:t>
            </a:r>
          </a:p>
        </p:txBody>
      </p:sp>
      <p:sp>
        <p:nvSpPr>
          <p:cNvPr id="8" name="Text Box 26"/>
          <p:cNvSpPr txBox="1">
            <a:spLocks noChangeArrowheads="1"/>
          </p:cNvSpPr>
          <p:nvPr userDrawn="1"/>
        </p:nvSpPr>
        <p:spPr bwMode="auto">
          <a:xfrm>
            <a:off x="7239000" y="152400"/>
            <a:ext cx="1600200" cy="244475"/>
          </a:xfrm>
          <a:prstGeom prst="rect">
            <a:avLst/>
          </a:prstGeom>
          <a:noFill/>
          <a:ln w="9525">
            <a:noFill/>
            <a:miter lim="800000"/>
            <a:headEnd/>
            <a:tailEnd/>
          </a:ln>
          <a:effectLst/>
        </p:spPr>
        <p:txBody>
          <a:bodyPr>
            <a:spAutoFit/>
          </a:bodyPr>
          <a:lstStyle/>
          <a:p>
            <a:pPr algn="r" eaLnBrk="0" hangingPunct="0">
              <a:spcBef>
                <a:spcPct val="50000"/>
              </a:spcBef>
              <a:defRPr/>
            </a:pPr>
            <a:r>
              <a:rPr lang="en-US" sz="1000" dirty="0">
                <a:solidFill>
                  <a:prstClr val="black"/>
                </a:solidFill>
                <a:latin typeface="Centaur" pitchFamily="18" charset="0"/>
              </a:rPr>
              <a:t>1.14.1.G1</a:t>
            </a:r>
          </a:p>
        </p:txBody>
      </p:sp>
      <p:pic>
        <p:nvPicPr>
          <p:cNvPr id="20484" name="Picture 4" descr="C:\Users\Owner\AppData\Local\Microsoft\Windows\Temporary Internet Files\Content.IE5\HS1524Z4\MCj03392700000[1].wmf"/>
          <p:cNvPicPr>
            <a:picLocks noChangeAspect="1" noChangeArrowheads="1"/>
          </p:cNvPicPr>
          <p:nvPr userDrawn="1"/>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2400" y="380999"/>
            <a:ext cx="1752600" cy="1756133"/>
          </a:xfrm>
          <a:prstGeom prst="rect">
            <a:avLst/>
          </a:prstGeom>
          <a:noFill/>
        </p:spPr>
      </p:pic>
      <p:pic>
        <p:nvPicPr>
          <p:cNvPr id="20485" name="Picture 5" descr="C:\Users\Owner\AppData\Local\Microsoft\Windows\Temporary Internet Files\Content.IE5\IDLCA3ZQ\MCj03392740000[1].wmf"/>
          <p:cNvPicPr>
            <a:picLocks noChangeAspect="1" noChangeArrowheads="1"/>
          </p:cNvPicPr>
          <p:nvPr userDrawn="1"/>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2400" y="4343400"/>
            <a:ext cx="1752600" cy="1756135"/>
          </a:xfrm>
          <a:prstGeom prst="rect">
            <a:avLst/>
          </a:prstGeom>
          <a:noFill/>
        </p:spPr>
      </p:pic>
      <p:pic>
        <p:nvPicPr>
          <p:cNvPr id="20486" name="Picture 6" descr="C:\Users\Owner\AppData\Local\Microsoft\Windows\Temporary Internet Files\Content.IE5\ORN1PCQR\MCj03392720000[1].wmf"/>
          <p:cNvPicPr>
            <a:picLocks noChangeAspect="1" noChangeArrowheads="1"/>
          </p:cNvPicPr>
          <p:nvPr userDrawn="1"/>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2400" y="2362200"/>
            <a:ext cx="1752600" cy="1756135"/>
          </a:xfrm>
          <a:prstGeom prst="rect">
            <a:avLst/>
          </a:prstGeom>
          <a:noFill/>
        </p:spPr>
      </p:pic>
      <p:sp>
        <p:nvSpPr>
          <p:cNvPr id="22" name="Rounded Rectangle 21"/>
          <p:cNvSpPr/>
          <p:nvPr userDrawn="1"/>
        </p:nvSpPr>
        <p:spPr>
          <a:xfrm>
            <a:off x="228600" y="6202363"/>
            <a:ext cx="8534400" cy="46037"/>
          </a:xfrm>
          <a:prstGeom prst="roundRect">
            <a:avLst/>
          </a:prstGeom>
          <a:solidFill>
            <a:schemeClr val="accent6">
              <a:lumMod val="75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grpSp>
        <p:nvGrpSpPr>
          <p:cNvPr id="2" name="Group 16"/>
          <p:cNvGrpSpPr>
            <a:grpSpLocks/>
          </p:cNvGrpSpPr>
          <p:nvPr userDrawn="1"/>
        </p:nvGrpSpPr>
        <p:grpSpPr bwMode="auto">
          <a:xfrm>
            <a:off x="838200" y="6324600"/>
            <a:ext cx="7467600" cy="192088"/>
            <a:chOff x="685800" y="6400800"/>
            <a:chExt cx="8267700" cy="192088"/>
          </a:xfrm>
        </p:grpSpPr>
        <p:pic>
          <p:nvPicPr>
            <p:cNvPr id="13" name="Picture 16" descr="UA-horiz blk"/>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685800" y="6400800"/>
              <a:ext cx="814388" cy="192088"/>
            </a:xfrm>
            <a:prstGeom prst="rect">
              <a:avLst/>
            </a:prstGeom>
            <a:noFill/>
            <a:ln w="9525">
              <a:noFill/>
              <a:miter lim="800000"/>
              <a:headEnd/>
              <a:tailEnd/>
            </a:ln>
          </p:spPr>
        </p:pic>
        <p:pic>
          <p:nvPicPr>
            <p:cNvPr id="14" name="Picture 3" descr="TCA-New-Logo-3-color"/>
            <p:cNvPicPr>
              <a:picLocks noChangeAspect="1" noChangeArrowheads="1"/>
            </p:cNvPicPr>
            <p:nvPr userDrawn="1"/>
          </p:nvPicPr>
          <p:blipFill>
            <a:blip r:embed="rId13" cstate="email">
              <a:grayscl/>
              <a:extLst>
                <a:ext uri="{28A0092B-C50C-407E-A947-70E740481C1C}">
                  <a14:useLocalDpi xmlns:a14="http://schemas.microsoft.com/office/drawing/2010/main"/>
                </a:ext>
              </a:extLst>
            </a:blip>
            <a:srcRect/>
            <a:stretch>
              <a:fillRect/>
            </a:stretch>
          </p:blipFill>
          <p:spPr bwMode="auto">
            <a:xfrm>
              <a:off x="8001000" y="6400800"/>
              <a:ext cx="952500" cy="184150"/>
            </a:xfrm>
            <a:prstGeom prst="rect">
              <a:avLst/>
            </a:prstGeom>
            <a:noFill/>
            <a:ln w="9525">
              <a:noFill/>
              <a:miter lim="800000"/>
              <a:headEnd/>
              <a:tailEnd/>
            </a:ln>
          </p:spPr>
        </p:pic>
      </p:grpSp>
      <p:sp>
        <p:nvSpPr>
          <p:cNvPr id="15" name="Rectangle 14"/>
          <p:cNvSpPr>
            <a:spLocks noGrp="1" noChangeArrowheads="1"/>
          </p:cNvSpPr>
          <p:nvPr userDrawn="1"/>
        </p:nvSpPr>
        <p:spPr>
          <a:xfrm>
            <a:off x="7010400" y="6473825"/>
            <a:ext cx="2133600" cy="384175"/>
          </a:xfrm>
          <a:prstGeom prst="rect">
            <a:avLst/>
          </a:prstGeom>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a:lstStyle>
          <a:p>
            <a:pPr algn="r">
              <a:defRPr/>
            </a:pPr>
            <a:fld id="{2A8B3955-B729-4537-B79E-4EFFA23B7521}" type="slidenum">
              <a:rPr lang="en-US" sz="1200" smtClean="0">
                <a:solidFill>
                  <a:prstClr val="black"/>
                </a:solidFill>
              </a:rPr>
              <a:pPr algn="r">
                <a:defRPr/>
              </a:pPr>
              <a:t>‹#›</a:t>
            </a:fld>
            <a:endParaRPr lang="en-US" dirty="0">
              <a:solidFill>
                <a:prstClr val="black"/>
              </a:solidFill>
            </a:endParaRPr>
          </a:p>
        </p:txBody>
      </p:sp>
    </p:spTree>
    <p:extLst>
      <p:ext uri="{BB962C8B-B14F-4D97-AF65-F5344CB8AC3E}">
        <p14:creationId xmlns:p14="http://schemas.microsoft.com/office/powerpoint/2010/main" val="3727165233"/>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Calibri" pitchFamily="34" charset="0"/>
          <a:ea typeface="+mj-ea"/>
          <a:cs typeface="Calibri" pitchFamily="34" charset="0"/>
        </a:defRPr>
      </a:lvl1pPr>
      <a:lvl2pPr algn="ctr" rtl="0" fontAlgn="base">
        <a:spcBef>
          <a:spcPct val="0"/>
        </a:spcBef>
        <a:spcAft>
          <a:spcPct val="0"/>
        </a:spcAft>
        <a:defRPr sz="4400">
          <a:solidFill>
            <a:schemeClr val="tx1"/>
          </a:solidFill>
          <a:latin typeface="Copperplate Gothic Light" pitchFamily="34" charset="0"/>
        </a:defRPr>
      </a:lvl2pPr>
      <a:lvl3pPr algn="ctr" rtl="0" fontAlgn="base">
        <a:spcBef>
          <a:spcPct val="0"/>
        </a:spcBef>
        <a:spcAft>
          <a:spcPct val="0"/>
        </a:spcAft>
        <a:defRPr sz="4400">
          <a:solidFill>
            <a:schemeClr val="tx1"/>
          </a:solidFill>
          <a:latin typeface="Copperplate Gothic Light" pitchFamily="34" charset="0"/>
        </a:defRPr>
      </a:lvl3pPr>
      <a:lvl4pPr algn="ctr" rtl="0" fontAlgn="base">
        <a:spcBef>
          <a:spcPct val="0"/>
        </a:spcBef>
        <a:spcAft>
          <a:spcPct val="0"/>
        </a:spcAft>
        <a:defRPr sz="4400">
          <a:solidFill>
            <a:schemeClr val="tx1"/>
          </a:solidFill>
          <a:latin typeface="Copperplate Gothic Light" pitchFamily="34" charset="0"/>
        </a:defRPr>
      </a:lvl4pPr>
      <a:lvl5pPr algn="ctr" rtl="0" fontAlgn="base">
        <a:spcBef>
          <a:spcPct val="0"/>
        </a:spcBef>
        <a:spcAft>
          <a:spcPct val="0"/>
        </a:spcAft>
        <a:defRPr sz="4400">
          <a:solidFill>
            <a:schemeClr val="tx1"/>
          </a:solidFill>
          <a:latin typeface="Copperplate Gothic Light" pitchFamily="34" charset="0"/>
        </a:defRPr>
      </a:lvl5pPr>
      <a:lvl6pPr marL="457200" algn="ctr" rtl="0" fontAlgn="base">
        <a:spcBef>
          <a:spcPct val="0"/>
        </a:spcBef>
        <a:spcAft>
          <a:spcPct val="0"/>
        </a:spcAft>
        <a:defRPr sz="4400">
          <a:solidFill>
            <a:schemeClr val="tx1"/>
          </a:solidFill>
          <a:latin typeface="Copperplate Gothic Light" pitchFamily="34" charset="0"/>
        </a:defRPr>
      </a:lvl6pPr>
      <a:lvl7pPr marL="914400" algn="ctr" rtl="0" fontAlgn="base">
        <a:spcBef>
          <a:spcPct val="0"/>
        </a:spcBef>
        <a:spcAft>
          <a:spcPct val="0"/>
        </a:spcAft>
        <a:defRPr sz="4400">
          <a:solidFill>
            <a:schemeClr val="tx1"/>
          </a:solidFill>
          <a:latin typeface="Copperplate Gothic Light" pitchFamily="34" charset="0"/>
        </a:defRPr>
      </a:lvl7pPr>
      <a:lvl8pPr marL="1371600" algn="ctr" rtl="0" fontAlgn="base">
        <a:spcBef>
          <a:spcPct val="0"/>
        </a:spcBef>
        <a:spcAft>
          <a:spcPct val="0"/>
        </a:spcAft>
        <a:defRPr sz="4400">
          <a:solidFill>
            <a:schemeClr val="tx1"/>
          </a:solidFill>
          <a:latin typeface="Copperplate Gothic Light" pitchFamily="34" charset="0"/>
        </a:defRPr>
      </a:lvl8pPr>
      <a:lvl9pPr marL="1828800" algn="ctr" rtl="0" fontAlgn="base">
        <a:spcBef>
          <a:spcPct val="0"/>
        </a:spcBef>
        <a:spcAft>
          <a:spcPct val="0"/>
        </a:spcAft>
        <a:defRPr sz="4400">
          <a:solidFill>
            <a:schemeClr val="tx1"/>
          </a:solidFill>
          <a:latin typeface="Copperplate Gothic Light"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57400" y="274638"/>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057400" y="1600200"/>
            <a:ext cx="6629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6"/>
          <p:cNvSpPr/>
          <p:nvPr userDrawn="1"/>
        </p:nvSpPr>
        <p:spPr>
          <a:xfrm>
            <a:off x="914400" y="6248400"/>
            <a:ext cx="7010400" cy="338138"/>
          </a:xfrm>
          <a:prstGeom prst="rect">
            <a:avLst/>
          </a:prstGeom>
        </p:spPr>
        <p:txBody>
          <a:bodyPr>
            <a:spAutoFit/>
          </a:bodyPr>
          <a:lstStyle/>
          <a:p>
            <a:pPr algn="ctr" eaLnBrk="0" hangingPunct="0">
              <a:defRPr/>
            </a:pPr>
            <a:r>
              <a:rPr lang="en-US" sz="800" dirty="0">
                <a:solidFill>
                  <a:prstClr val="black"/>
                </a:solidFill>
                <a:latin typeface="Centaur" pitchFamily="18" charset="0"/>
              </a:rPr>
              <a:t>© Family Economics &amp; Financial Education – </a:t>
            </a:r>
            <a:r>
              <a:rPr lang="en-US" sz="800" dirty="0" smtClean="0">
                <a:solidFill>
                  <a:prstClr val="black"/>
                </a:solidFill>
                <a:latin typeface="Centaur" pitchFamily="18" charset="0"/>
              </a:rPr>
              <a:t>May 2010 </a:t>
            </a:r>
            <a:r>
              <a:rPr lang="en-US" sz="800" dirty="0">
                <a:solidFill>
                  <a:prstClr val="black"/>
                </a:solidFill>
                <a:latin typeface="Centaur" pitchFamily="18" charset="0"/>
              </a:rPr>
              <a:t>– Savings Unit – Choosing to Save</a:t>
            </a:r>
          </a:p>
          <a:p>
            <a:pPr algn="ctr" eaLnBrk="0" hangingPunct="0">
              <a:defRPr/>
            </a:pPr>
            <a:r>
              <a:rPr lang="en-US" sz="800" dirty="0">
                <a:solidFill>
                  <a:prstClr val="black"/>
                </a:solidFill>
                <a:latin typeface="Centaur" pitchFamily="18" charset="0"/>
              </a:rPr>
              <a:t>Funded by a grant from Take Charge America, Inc. to the Norton School of Family and Consumer Sciences at the University of Arizona</a:t>
            </a:r>
          </a:p>
        </p:txBody>
      </p:sp>
      <p:sp>
        <p:nvSpPr>
          <p:cNvPr id="8" name="Text Box 26"/>
          <p:cNvSpPr txBox="1">
            <a:spLocks noChangeArrowheads="1"/>
          </p:cNvSpPr>
          <p:nvPr userDrawn="1"/>
        </p:nvSpPr>
        <p:spPr bwMode="auto">
          <a:xfrm>
            <a:off x="7239000" y="152400"/>
            <a:ext cx="1600200" cy="244475"/>
          </a:xfrm>
          <a:prstGeom prst="rect">
            <a:avLst/>
          </a:prstGeom>
          <a:noFill/>
          <a:ln w="9525">
            <a:noFill/>
            <a:miter lim="800000"/>
            <a:headEnd/>
            <a:tailEnd/>
          </a:ln>
          <a:effectLst/>
        </p:spPr>
        <p:txBody>
          <a:bodyPr>
            <a:spAutoFit/>
          </a:bodyPr>
          <a:lstStyle/>
          <a:p>
            <a:pPr algn="r" eaLnBrk="0" hangingPunct="0">
              <a:spcBef>
                <a:spcPct val="50000"/>
              </a:spcBef>
              <a:defRPr/>
            </a:pPr>
            <a:r>
              <a:rPr lang="en-US" sz="1000" dirty="0">
                <a:solidFill>
                  <a:prstClr val="black"/>
                </a:solidFill>
                <a:latin typeface="Centaur" pitchFamily="18" charset="0"/>
              </a:rPr>
              <a:t>1.14.1.G1</a:t>
            </a:r>
          </a:p>
        </p:txBody>
      </p:sp>
      <p:pic>
        <p:nvPicPr>
          <p:cNvPr id="20484" name="Picture 4" descr="C:\Users\Owner\AppData\Local\Microsoft\Windows\Temporary Internet Files\Content.IE5\HS1524Z4\MCj03392700000[1].wmf"/>
          <p:cNvPicPr>
            <a:picLocks noChangeAspect="1" noChangeArrowheads="1"/>
          </p:cNvPicPr>
          <p:nvPr userDrawn="1"/>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2400" y="380999"/>
            <a:ext cx="1752600" cy="1756133"/>
          </a:xfrm>
          <a:prstGeom prst="rect">
            <a:avLst/>
          </a:prstGeom>
          <a:noFill/>
        </p:spPr>
      </p:pic>
      <p:pic>
        <p:nvPicPr>
          <p:cNvPr id="20485" name="Picture 5" descr="C:\Users\Owner\AppData\Local\Microsoft\Windows\Temporary Internet Files\Content.IE5\IDLCA3ZQ\MCj03392740000[1].wmf"/>
          <p:cNvPicPr>
            <a:picLocks noChangeAspect="1" noChangeArrowheads="1"/>
          </p:cNvPicPr>
          <p:nvPr userDrawn="1"/>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2400" y="4343400"/>
            <a:ext cx="1752600" cy="1756135"/>
          </a:xfrm>
          <a:prstGeom prst="rect">
            <a:avLst/>
          </a:prstGeom>
          <a:noFill/>
        </p:spPr>
      </p:pic>
      <p:pic>
        <p:nvPicPr>
          <p:cNvPr id="20486" name="Picture 6" descr="C:\Users\Owner\AppData\Local\Microsoft\Windows\Temporary Internet Files\Content.IE5\ORN1PCQR\MCj03392720000[1].wmf"/>
          <p:cNvPicPr>
            <a:picLocks noChangeAspect="1" noChangeArrowheads="1"/>
          </p:cNvPicPr>
          <p:nvPr userDrawn="1"/>
        </p:nvPicPr>
        <p:blipFill>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2400" y="2362200"/>
            <a:ext cx="1752600" cy="1756135"/>
          </a:xfrm>
          <a:prstGeom prst="rect">
            <a:avLst/>
          </a:prstGeom>
          <a:noFill/>
        </p:spPr>
      </p:pic>
      <p:sp>
        <p:nvSpPr>
          <p:cNvPr id="22" name="Rounded Rectangle 21"/>
          <p:cNvSpPr/>
          <p:nvPr userDrawn="1"/>
        </p:nvSpPr>
        <p:spPr>
          <a:xfrm>
            <a:off x="228600" y="6202363"/>
            <a:ext cx="8534400" cy="46037"/>
          </a:xfrm>
          <a:prstGeom prst="roundRect">
            <a:avLst/>
          </a:prstGeom>
          <a:solidFill>
            <a:schemeClr val="accent6">
              <a:lumMod val="75000"/>
            </a:schemeClr>
          </a:solidFill>
          <a:ln w="222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grpSp>
        <p:nvGrpSpPr>
          <p:cNvPr id="2" name="Group 16"/>
          <p:cNvGrpSpPr>
            <a:grpSpLocks/>
          </p:cNvGrpSpPr>
          <p:nvPr userDrawn="1"/>
        </p:nvGrpSpPr>
        <p:grpSpPr bwMode="auto">
          <a:xfrm>
            <a:off x="838200" y="6324600"/>
            <a:ext cx="7467600" cy="192088"/>
            <a:chOff x="685800" y="6400800"/>
            <a:chExt cx="8267700" cy="192088"/>
          </a:xfrm>
        </p:grpSpPr>
        <p:pic>
          <p:nvPicPr>
            <p:cNvPr id="13" name="Picture 16" descr="UA-horiz blk"/>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685800" y="6400800"/>
              <a:ext cx="814388" cy="192088"/>
            </a:xfrm>
            <a:prstGeom prst="rect">
              <a:avLst/>
            </a:prstGeom>
            <a:noFill/>
            <a:ln w="9525">
              <a:noFill/>
              <a:miter lim="800000"/>
              <a:headEnd/>
              <a:tailEnd/>
            </a:ln>
          </p:spPr>
        </p:pic>
        <p:pic>
          <p:nvPicPr>
            <p:cNvPr id="14" name="Picture 3" descr="TCA-New-Logo-3-color"/>
            <p:cNvPicPr>
              <a:picLocks noChangeAspect="1" noChangeArrowheads="1"/>
            </p:cNvPicPr>
            <p:nvPr userDrawn="1"/>
          </p:nvPicPr>
          <p:blipFill>
            <a:blip r:embed="rId13" cstate="email">
              <a:grayscl/>
              <a:extLst>
                <a:ext uri="{28A0092B-C50C-407E-A947-70E740481C1C}">
                  <a14:useLocalDpi xmlns:a14="http://schemas.microsoft.com/office/drawing/2010/main"/>
                </a:ext>
              </a:extLst>
            </a:blip>
            <a:srcRect/>
            <a:stretch>
              <a:fillRect/>
            </a:stretch>
          </p:blipFill>
          <p:spPr bwMode="auto">
            <a:xfrm>
              <a:off x="8001000" y="6400800"/>
              <a:ext cx="952500" cy="184150"/>
            </a:xfrm>
            <a:prstGeom prst="rect">
              <a:avLst/>
            </a:prstGeom>
            <a:noFill/>
            <a:ln w="9525">
              <a:noFill/>
              <a:miter lim="800000"/>
              <a:headEnd/>
              <a:tailEnd/>
            </a:ln>
          </p:spPr>
        </p:pic>
      </p:grpSp>
      <p:sp>
        <p:nvSpPr>
          <p:cNvPr id="15" name="Rectangle 14"/>
          <p:cNvSpPr>
            <a:spLocks noGrp="1" noChangeArrowheads="1"/>
          </p:cNvSpPr>
          <p:nvPr userDrawn="1"/>
        </p:nvSpPr>
        <p:spPr>
          <a:xfrm>
            <a:off x="7010400" y="6473825"/>
            <a:ext cx="2133600" cy="384175"/>
          </a:xfrm>
          <a:prstGeom prst="rect">
            <a:avLst/>
          </a:prstGeom>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a:lstStyle>
          <a:p>
            <a:pPr algn="r">
              <a:defRPr/>
            </a:pPr>
            <a:fld id="{2A8B3955-B729-4537-B79E-4EFFA23B7521}" type="slidenum">
              <a:rPr lang="en-US" sz="1200" smtClean="0">
                <a:solidFill>
                  <a:prstClr val="black"/>
                </a:solidFill>
              </a:rPr>
              <a:pPr algn="r">
                <a:defRPr/>
              </a:pPr>
              <a:t>‹#›</a:t>
            </a:fld>
            <a:endParaRPr lang="en-US" dirty="0">
              <a:solidFill>
                <a:prstClr val="black"/>
              </a:solidFill>
            </a:endParaRPr>
          </a:p>
        </p:txBody>
      </p:sp>
    </p:spTree>
    <p:extLst>
      <p:ext uri="{BB962C8B-B14F-4D97-AF65-F5344CB8AC3E}">
        <p14:creationId xmlns:p14="http://schemas.microsoft.com/office/powerpoint/2010/main" val="1564874932"/>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Calibri" pitchFamily="34" charset="0"/>
          <a:ea typeface="+mj-ea"/>
          <a:cs typeface="Calibri" pitchFamily="34" charset="0"/>
        </a:defRPr>
      </a:lvl1pPr>
      <a:lvl2pPr algn="ctr" rtl="0" fontAlgn="base">
        <a:spcBef>
          <a:spcPct val="0"/>
        </a:spcBef>
        <a:spcAft>
          <a:spcPct val="0"/>
        </a:spcAft>
        <a:defRPr sz="4400">
          <a:solidFill>
            <a:schemeClr val="tx1"/>
          </a:solidFill>
          <a:latin typeface="Copperplate Gothic Light" pitchFamily="34" charset="0"/>
        </a:defRPr>
      </a:lvl2pPr>
      <a:lvl3pPr algn="ctr" rtl="0" fontAlgn="base">
        <a:spcBef>
          <a:spcPct val="0"/>
        </a:spcBef>
        <a:spcAft>
          <a:spcPct val="0"/>
        </a:spcAft>
        <a:defRPr sz="4400">
          <a:solidFill>
            <a:schemeClr val="tx1"/>
          </a:solidFill>
          <a:latin typeface="Copperplate Gothic Light" pitchFamily="34" charset="0"/>
        </a:defRPr>
      </a:lvl3pPr>
      <a:lvl4pPr algn="ctr" rtl="0" fontAlgn="base">
        <a:spcBef>
          <a:spcPct val="0"/>
        </a:spcBef>
        <a:spcAft>
          <a:spcPct val="0"/>
        </a:spcAft>
        <a:defRPr sz="4400">
          <a:solidFill>
            <a:schemeClr val="tx1"/>
          </a:solidFill>
          <a:latin typeface="Copperplate Gothic Light" pitchFamily="34" charset="0"/>
        </a:defRPr>
      </a:lvl4pPr>
      <a:lvl5pPr algn="ctr" rtl="0" fontAlgn="base">
        <a:spcBef>
          <a:spcPct val="0"/>
        </a:spcBef>
        <a:spcAft>
          <a:spcPct val="0"/>
        </a:spcAft>
        <a:defRPr sz="4400">
          <a:solidFill>
            <a:schemeClr val="tx1"/>
          </a:solidFill>
          <a:latin typeface="Copperplate Gothic Light" pitchFamily="34" charset="0"/>
        </a:defRPr>
      </a:lvl5pPr>
      <a:lvl6pPr marL="457200" algn="ctr" rtl="0" fontAlgn="base">
        <a:spcBef>
          <a:spcPct val="0"/>
        </a:spcBef>
        <a:spcAft>
          <a:spcPct val="0"/>
        </a:spcAft>
        <a:defRPr sz="4400">
          <a:solidFill>
            <a:schemeClr val="tx1"/>
          </a:solidFill>
          <a:latin typeface="Copperplate Gothic Light" pitchFamily="34" charset="0"/>
        </a:defRPr>
      </a:lvl6pPr>
      <a:lvl7pPr marL="914400" algn="ctr" rtl="0" fontAlgn="base">
        <a:spcBef>
          <a:spcPct val="0"/>
        </a:spcBef>
        <a:spcAft>
          <a:spcPct val="0"/>
        </a:spcAft>
        <a:defRPr sz="4400">
          <a:solidFill>
            <a:schemeClr val="tx1"/>
          </a:solidFill>
          <a:latin typeface="Copperplate Gothic Light" pitchFamily="34" charset="0"/>
        </a:defRPr>
      </a:lvl7pPr>
      <a:lvl8pPr marL="1371600" algn="ctr" rtl="0" fontAlgn="base">
        <a:spcBef>
          <a:spcPct val="0"/>
        </a:spcBef>
        <a:spcAft>
          <a:spcPct val="0"/>
        </a:spcAft>
        <a:defRPr sz="4400">
          <a:solidFill>
            <a:schemeClr val="tx1"/>
          </a:solidFill>
          <a:latin typeface="Copperplate Gothic Light" pitchFamily="34" charset="0"/>
        </a:defRPr>
      </a:lvl8pPr>
      <a:lvl9pPr marL="1828800" algn="ctr" rtl="0" fontAlgn="base">
        <a:spcBef>
          <a:spcPct val="0"/>
        </a:spcBef>
        <a:spcAft>
          <a:spcPct val="0"/>
        </a:spcAft>
        <a:defRPr sz="4400">
          <a:solidFill>
            <a:schemeClr val="tx1"/>
          </a:solidFill>
          <a:latin typeface="Copperplate Gothic Light"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Calibri" pitchFamily="34" charset="0"/>
          <a:ea typeface="+mn-ea"/>
          <a:cs typeface="Calibri"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81200" y="304800"/>
            <a:ext cx="640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Master</a:t>
            </a:r>
          </a:p>
        </p:txBody>
      </p:sp>
      <p:sp>
        <p:nvSpPr>
          <p:cNvPr id="1027" name="Rectangle 3"/>
          <p:cNvSpPr>
            <a:spLocks noGrp="1" noChangeArrowheads="1"/>
          </p:cNvSpPr>
          <p:nvPr>
            <p:ph type="body" idx="1"/>
          </p:nvPr>
        </p:nvSpPr>
        <p:spPr bwMode="auto">
          <a:xfrm>
            <a:off x="457200" y="1905000"/>
            <a:ext cx="8229600" cy="422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Line 10"/>
          <p:cNvSpPr>
            <a:spLocks noChangeShapeType="1"/>
          </p:cNvSpPr>
          <p:nvPr userDrawn="1"/>
        </p:nvSpPr>
        <p:spPr bwMode="auto">
          <a:xfrm>
            <a:off x="457200" y="6096000"/>
            <a:ext cx="8229600" cy="0"/>
          </a:xfrm>
          <a:prstGeom prst="line">
            <a:avLst/>
          </a:prstGeom>
          <a:noFill/>
          <a:ln w="38100">
            <a:solidFill>
              <a:schemeClr val="accent3"/>
            </a:solidFill>
            <a:round/>
            <a:headEnd/>
            <a:tailEnd/>
          </a:ln>
          <a:effectLst/>
        </p:spPr>
        <p:txBody>
          <a:bodyPr/>
          <a:lstStyle/>
          <a:p>
            <a:pPr algn="ctr">
              <a:defRPr/>
            </a:pPr>
            <a:endParaRPr lang="en-US" dirty="0">
              <a:solidFill>
                <a:srgbClr val="000000"/>
              </a:solidFill>
            </a:endParaRPr>
          </a:p>
        </p:txBody>
      </p:sp>
      <p:sp>
        <p:nvSpPr>
          <p:cNvPr id="1048" name="Line 24"/>
          <p:cNvSpPr>
            <a:spLocks noChangeShapeType="1"/>
          </p:cNvSpPr>
          <p:nvPr userDrawn="1"/>
        </p:nvSpPr>
        <p:spPr bwMode="auto">
          <a:xfrm flipV="1">
            <a:off x="8524875" y="461963"/>
            <a:ext cx="0" cy="1066800"/>
          </a:xfrm>
          <a:prstGeom prst="line">
            <a:avLst/>
          </a:prstGeom>
          <a:noFill/>
          <a:ln w="38100">
            <a:solidFill>
              <a:schemeClr val="accent3"/>
            </a:solidFill>
            <a:round/>
            <a:headEnd/>
            <a:tailEnd/>
          </a:ln>
          <a:effectLst/>
        </p:spPr>
        <p:txBody>
          <a:bodyPr/>
          <a:lstStyle/>
          <a:p>
            <a:pPr algn="ctr">
              <a:defRPr/>
            </a:pPr>
            <a:endParaRPr lang="en-US" dirty="0">
              <a:solidFill>
                <a:srgbClr val="000000"/>
              </a:solidFill>
            </a:endParaRPr>
          </a:p>
        </p:txBody>
      </p:sp>
      <p:sp>
        <p:nvSpPr>
          <p:cNvPr id="1049" name="Text Box 25"/>
          <p:cNvSpPr txBox="1">
            <a:spLocks noChangeArrowheads="1"/>
          </p:cNvSpPr>
          <p:nvPr userDrawn="1"/>
        </p:nvSpPr>
        <p:spPr bwMode="auto">
          <a:xfrm>
            <a:off x="8077200" y="76200"/>
            <a:ext cx="990600" cy="244475"/>
          </a:xfrm>
          <a:prstGeom prst="rect">
            <a:avLst/>
          </a:prstGeom>
          <a:noFill/>
          <a:ln w="9525">
            <a:noFill/>
            <a:miter lim="800000"/>
            <a:headEnd/>
            <a:tailEnd/>
          </a:ln>
          <a:effectLst/>
        </p:spPr>
        <p:txBody>
          <a:bodyPr>
            <a:spAutoFit/>
          </a:bodyPr>
          <a:lstStyle/>
          <a:p>
            <a:pPr algn="r">
              <a:spcBef>
                <a:spcPct val="50000"/>
              </a:spcBef>
              <a:defRPr/>
            </a:pPr>
            <a:r>
              <a:rPr lang="en-US" sz="1000" dirty="0">
                <a:solidFill>
                  <a:srgbClr val="000000"/>
                </a:solidFill>
              </a:rPr>
              <a:t>1.14.2.G1</a:t>
            </a:r>
          </a:p>
        </p:txBody>
      </p:sp>
      <p:sp>
        <p:nvSpPr>
          <p:cNvPr id="1053" name="Text Box 29"/>
          <p:cNvSpPr txBox="1">
            <a:spLocks noChangeArrowheads="1"/>
          </p:cNvSpPr>
          <p:nvPr userDrawn="1"/>
        </p:nvSpPr>
        <p:spPr bwMode="auto">
          <a:xfrm>
            <a:off x="990600" y="6096000"/>
            <a:ext cx="7086600" cy="396875"/>
          </a:xfrm>
          <a:prstGeom prst="rect">
            <a:avLst/>
          </a:prstGeom>
          <a:noFill/>
          <a:ln w="9525">
            <a:noFill/>
            <a:miter lim="800000"/>
            <a:headEnd/>
            <a:tailEnd/>
          </a:ln>
          <a:effectLst/>
        </p:spPr>
        <p:txBody>
          <a:bodyPr>
            <a:spAutoFit/>
          </a:bodyPr>
          <a:lstStyle/>
          <a:p>
            <a:pPr algn="ctr">
              <a:defRPr/>
            </a:pPr>
            <a:r>
              <a:rPr lang="en-US" sz="1000" dirty="0">
                <a:solidFill>
                  <a:srgbClr val="000000"/>
                </a:solidFill>
                <a:cs typeface="Times New Roman" pitchFamily="18" charset="0"/>
              </a:rPr>
              <a:t>© Family Economics &amp; Financial Education – </a:t>
            </a:r>
            <a:r>
              <a:rPr lang="en-US" sz="1000" dirty="0" smtClean="0">
                <a:solidFill>
                  <a:srgbClr val="000000"/>
                </a:solidFill>
                <a:cs typeface="Times New Roman" pitchFamily="18" charset="0"/>
              </a:rPr>
              <a:t>May 2010 </a:t>
            </a:r>
            <a:r>
              <a:rPr lang="en-US" sz="1000" dirty="0">
                <a:solidFill>
                  <a:srgbClr val="000000"/>
                </a:solidFill>
                <a:cs typeface="Times New Roman" pitchFamily="18" charset="0"/>
              </a:rPr>
              <a:t>– Saving Unit – Savings </a:t>
            </a:r>
            <a:r>
              <a:rPr lang="en-US" sz="1000" dirty="0" smtClean="0">
                <a:solidFill>
                  <a:srgbClr val="000000"/>
                </a:solidFill>
                <a:cs typeface="Times New Roman" pitchFamily="18" charset="0"/>
              </a:rPr>
              <a:t>Tools – Slide </a:t>
            </a:r>
            <a:fld id="{7A60636A-3EFE-485A-8E93-51158B127ADB}" type="slidenum">
              <a:rPr lang="en-US" sz="1000" smtClean="0">
                <a:solidFill>
                  <a:srgbClr val="000000"/>
                </a:solidFill>
                <a:cs typeface="Times New Roman" pitchFamily="18" charset="0"/>
              </a:rPr>
              <a:pPr algn="ctr">
                <a:defRPr/>
              </a:pPr>
              <a:t>‹#›</a:t>
            </a:fld>
            <a:endParaRPr lang="en-US" sz="1000" dirty="0">
              <a:solidFill>
                <a:srgbClr val="000000"/>
              </a:solidFill>
              <a:cs typeface="Times New Roman" pitchFamily="18" charset="0"/>
            </a:endParaRPr>
          </a:p>
          <a:p>
            <a:pPr algn="ctr">
              <a:defRPr/>
            </a:pPr>
            <a:r>
              <a:rPr lang="en-US" sz="1000" dirty="0">
                <a:solidFill>
                  <a:srgbClr val="000000"/>
                </a:solidFill>
                <a:cs typeface="Times New Roman" pitchFamily="18" charset="0"/>
              </a:rPr>
              <a:t>Funded by a grant from Take Charge America, Inc. to the Norton School of Family and Consumer Sciences at the University of Arizona</a:t>
            </a:r>
          </a:p>
        </p:txBody>
      </p:sp>
      <p:grpSp>
        <p:nvGrpSpPr>
          <p:cNvPr id="2" name="Group 4"/>
          <p:cNvGrpSpPr>
            <a:grpSpLocks noChangeAspect="1"/>
          </p:cNvGrpSpPr>
          <p:nvPr userDrawn="1"/>
        </p:nvGrpSpPr>
        <p:grpSpPr bwMode="auto">
          <a:xfrm>
            <a:off x="228600" y="152400"/>
            <a:ext cx="1490663" cy="1530350"/>
            <a:chOff x="144" y="96"/>
            <a:chExt cx="1251" cy="1284"/>
          </a:xfrm>
        </p:grpSpPr>
        <p:sp>
          <p:nvSpPr>
            <p:cNvPr id="3075" name="AutoShape 3"/>
            <p:cNvSpPr>
              <a:spLocks noChangeAspect="1" noChangeArrowheads="1" noTextEdit="1"/>
            </p:cNvSpPr>
            <p:nvPr userDrawn="1"/>
          </p:nvSpPr>
          <p:spPr bwMode="auto">
            <a:xfrm>
              <a:off x="144" y="96"/>
              <a:ext cx="1251" cy="1284"/>
            </a:xfrm>
            <a:prstGeom prst="rect">
              <a:avLst/>
            </a:prstGeom>
            <a:noFill/>
            <a:ln w="9525">
              <a:noFill/>
              <a:miter lim="800000"/>
              <a:headEnd/>
              <a:tailEnd/>
            </a:ln>
          </p:spPr>
          <p:txBody>
            <a:bodyPr/>
            <a:lstStyle/>
            <a:p>
              <a:pPr algn="ctr">
                <a:defRPr/>
              </a:pPr>
              <a:endParaRPr lang="en-US" dirty="0">
                <a:solidFill>
                  <a:srgbClr val="000000"/>
                </a:solidFill>
              </a:endParaRPr>
            </a:p>
          </p:txBody>
        </p:sp>
        <p:sp>
          <p:nvSpPr>
            <p:cNvPr id="3077" name="Freeform 5"/>
            <p:cNvSpPr>
              <a:spLocks/>
            </p:cNvSpPr>
            <p:nvPr userDrawn="1"/>
          </p:nvSpPr>
          <p:spPr bwMode="auto">
            <a:xfrm>
              <a:off x="201" y="199"/>
              <a:ext cx="709" cy="1099"/>
            </a:xfrm>
            <a:custGeom>
              <a:avLst/>
              <a:gdLst/>
              <a:ahLst/>
              <a:cxnLst>
                <a:cxn ang="0">
                  <a:pos x="709" y="0"/>
                </a:cxn>
                <a:cxn ang="0">
                  <a:pos x="3" y="15"/>
                </a:cxn>
                <a:cxn ang="0">
                  <a:pos x="0" y="516"/>
                </a:cxn>
                <a:cxn ang="0">
                  <a:pos x="26" y="1081"/>
                </a:cxn>
                <a:cxn ang="0">
                  <a:pos x="461" y="1100"/>
                </a:cxn>
                <a:cxn ang="0">
                  <a:pos x="501" y="599"/>
                </a:cxn>
                <a:cxn ang="0">
                  <a:pos x="570" y="159"/>
                </a:cxn>
                <a:cxn ang="0">
                  <a:pos x="697" y="138"/>
                </a:cxn>
                <a:cxn ang="0">
                  <a:pos x="709" y="0"/>
                </a:cxn>
                <a:cxn ang="0">
                  <a:pos x="709" y="0"/>
                </a:cxn>
              </a:cxnLst>
              <a:rect l="0" t="0" r="r" b="b"/>
              <a:pathLst>
                <a:path w="709" h="1100">
                  <a:moveTo>
                    <a:pt x="709" y="0"/>
                  </a:moveTo>
                  <a:lnTo>
                    <a:pt x="3" y="15"/>
                  </a:lnTo>
                  <a:lnTo>
                    <a:pt x="0" y="516"/>
                  </a:lnTo>
                  <a:lnTo>
                    <a:pt x="26" y="1081"/>
                  </a:lnTo>
                  <a:lnTo>
                    <a:pt x="461" y="1100"/>
                  </a:lnTo>
                  <a:lnTo>
                    <a:pt x="501" y="599"/>
                  </a:lnTo>
                  <a:lnTo>
                    <a:pt x="570" y="159"/>
                  </a:lnTo>
                  <a:lnTo>
                    <a:pt x="697" y="138"/>
                  </a:lnTo>
                  <a:lnTo>
                    <a:pt x="709" y="0"/>
                  </a:lnTo>
                  <a:lnTo>
                    <a:pt x="709" y="0"/>
                  </a:lnTo>
                  <a:close/>
                </a:path>
              </a:pathLst>
            </a:custGeom>
            <a:solidFill>
              <a:srgbClr val="63B863"/>
            </a:solidFill>
            <a:ln w="9525">
              <a:noFill/>
              <a:round/>
              <a:headEnd/>
              <a:tailEnd/>
            </a:ln>
          </p:spPr>
          <p:txBody>
            <a:bodyPr/>
            <a:lstStyle/>
            <a:p>
              <a:pPr algn="ctr">
                <a:defRPr/>
              </a:pPr>
              <a:endParaRPr lang="en-US" dirty="0">
                <a:solidFill>
                  <a:srgbClr val="000000"/>
                </a:solidFill>
              </a:endParaRPr>
            </a:p>
          </p:txBody>
        </p:sp>
        <p:sp>
          <p:nvSpPr>
            <p:cNvPr id="3078" name="Freeform 6"/>
            <p:cNvSpPr>
              <a:spLocks/>
            </p:cNvSpPr>
            <p:nvPr userDrawn="1"/>
          </p:nvSpPr>
          <p:spPr bwMode="auto">
            <a:xfrm>
              <a:off x="657" y="196"/>
              <a:ext cx="646" cy="915"/>
            </a:xfrm>
            <a:custGeom>
              <a:avLst/>
              <a:gdLst/>
              <a:ahLst/>
              <a:cxnLst>
                <a:cxn ang="0">
                  <a:pos x="281" y="541"/>
                </a:cxn>
                <a:cxn ang="0">
                  <a:pos x="44" y="444"/>
                </a:cxn>
                <a:cxn ang="0">
                  <a:pos x="0" y="315"/>
                </a:cxn>
                <a:cxn ang="0">
                  <a:pos x="20" y="204"/>
                </a:cxn>
                <a:cxn ang="0">
                  <a:pos x="247" y="135"/>
                </a:cxn>
                <a:cxn ang="0">
                  <a:pos x="253" y="0"/>
                </a:cxn>
                <a:cxn ang="0">
                  <a:pos x="638" y="2"/>
                </a:cxn>
                <a:cxn ang="0">
                  <a:pos x="646" y="915"/>
                </a:cxn>
                <a:cxn ang="0">
                  <a:pos x="487" y="676"/>
                </a:cxn>
                <a:cxn ang="0">
                  <a:pos x="356" y="566"/>
                </a:cxn>
                <a:cxn ang="0">
                  <a:pos x="281" y="541"/>
                </a:cxn>
                <a:cxn ang="0">
                  <a:pos x="281" y="541"/>
                </a:cxn>
              </a:cxnLst>
              <a:rect l="0" t="0" r="r" b="b"/>
              <a:pathLst>
                <a:path w="646" h="915">
                  <a:moveTo>
                    <a:pt x="281" y="541"/>
                  </a:moveTo>
                  <a:lnTo>
                    <a:pt x="44" y="444"/>
                  </a:lnTo>
                  <a:lnTo>
                    <a:pt x="0" y="315"/>
                  </a:lnTo>
                  <a:lnTo>
                    <a:pt x="20" y="204"/>
                  </a:lnTo>
                  <a:lnTo>
                    <a:pt x="247" y="135"/>
                  </a:lnTo>
                  <a:lnTo>
                    <a:pt x="253" y="0"/>
                  </a:lnTo>
                  <a:lnTo>
                    <a:pt x="638" y="2"/>
                  </a:lnTo>
                  <a:lnTo>
                    <a:pt x="646" y="915"/>
                  </a:lnTo>
                  <a:lnTo>
                    <a:pt x="487" y="676"/>
                  </a:lnTo>
                  <a:lnTo>
                    <a:pt x="356" y="566"/>
                  </a:lnTo>
                  <a:lnTo>
                    <a:pt x="281" y="541"/>
                  </a:lnTo>
                  <a:lnTo>
                    <a:pt x="281" y="541"/>
                  </a:lnTo>
                  <a:close/>
                </a:path>
              </a:pathLst>
            </a:custGeom>
            <a:solidFill>
              <a:srgbClr val="FFE600"/>
            </a:solidFill>
            <a:ln w="9525">
              <a:noFill/>
              <a:round/>
              <a:headEnd/>
              <a:tailEnd/>
            </a:ln>
          </p:spPr>
          <p:txBody>
            <a:bodyPr/>
            <a:lstStyle/>
            <a:p>
              <a:pPr algn="ctr">
                <a:defRPr/>
              </a:pPr>
              <a:endParaRPr lang="en-US" dirty="0">
                <a:solidFill>
                  <a:srgbClr val="000000"/>
                </a:solidFill>
              </a:endParaRPr>
            </a:p>
          </p:txBody>
        </p:sp>
        <p:sp>
          <p:nvSpPr>
            <p:cNvPr id="3079" name="Freeform 7"/>
            <p:cNvSpPr>
              <a:spLocks/>
            </p:cNvSpPr>
            <p:nvPr userDrawn="1"/>
          </p:nvSpPr>
          <p:spPr bwMode="auto">
            <a:xfrm>
              <a:off x="662" y="853"/>
              <a:ext cx="316" cy="452"/>
            </a:xfrm>
            <a:custGeom>
              <a:avLst/>
              <a:gdLst/>
              <a:ahLst/>
              <a:cxnLst>
                <a:cxn ang="0">
                  <a:pos x="29" y="0"/>
                </a:cxn>
                <a:cxn ang="0">
                  <a:pos x="0" y="452"/>
                </a:cxn>
                <a:cxn ang="0">
                  <a:pos x="127" y="435"/>
                </a:cxn>
                <a:cxn ang="0">
                  <a:pos x="251" y="369"/>
                </a:cxn>
                <a:cxn ang="0">
                  <a:pos x="316" y="296"/>
                </a:cxn>
                <a:cxn ang="0">
                  <a:pos x="316" y="179"/>
                </a:cxn>
                <a:cxn ang="0">
                  <a:pos x="158" y="66"/>
                </a:cxn>
                <a:cxn ang="0">
                  <a:pos x="29" y="0"/>
                </a:cxn>
                <a:cxn ang="0">
                  <a:pos x="29" y="0"/>
                </a:cxn>
              </a:cxnLst>
              <a:rect l="0" t="0" r="r" b="b"/>
              <a:pathLst>
                <a:path w="316" h="452">
                  <a:moveTo>
                    <a:pt x="29" y="0"/>
                  </a:moveTo>
                  <a:lnTo>
                    <a:pt x="0" y="452"/>
                  </a:lnTo>
                  <a:lnTo>
                    <a:pt x="127" y="435"/>
                  </a:lnTo>
                  <a:lnTo>
                    <a:pt x="251" y="369"/>
                  </a:lnTo>
                  <a:lnTo>
                    <a:pt x="316" y="296"/>
                  </a:lnTo>
                  <a:lnTo>
                    <a:pt x="316" y="179"/>
                  </a:lnTo>
                  <a:lnTo>
                    <a:pt x="158" y="66"/>
                  </a:lnTo>
                  <a:lnTo>
                    <a:pt x="29" y="0"/>
                  </a:lnTo>
                  <a:lnTo>
                    <a:pt x="29" y="0"/>
                  </a:lnTo>
                  <a:close/>
                </a:path>
              </a:pathLst>
            </a:custGeom>
            <a:solidFill>
              <a:srgbClr val="FFE600"/>
            </a:solidFill>
            <a:ln w="9525">
              <a:noFill/>
              <a:round/>
              <a:headEnd/>
              <a:tailEnd/>
            </a:ln>
          </p:spPr>
          <p:txBody>
            <a:bodyPr/>
            <a:lstStyle/>
            <a:p>
              <a:pPr algn="ctr">
                <a:defRPr/>
              </a:pPr>
              <a:endParaRPr lang="en-US" dirty="0">
                <a:solidFill>
                  <a:srgbClr val="000000"/>
                </a:solidFill>
              </a:endParaRPr>
            </a:p>
          </p:txBody>
        </p:sp>
        <p:sp>
          <p:nvSpPr>
            <p:cNvPr id="3080" name="Freeform 8"/>
            <p:cNvSpPr>
              <a:spLocks/>
            </p:cNvSpPr>
            <p:nvPr userDrawn="1"/>
          </p:nvSpPr>
          <p:spPr bwMode="auto">
            <a:xfrm>
              <a:off x="372" y="931"/>
              <a:ext cx="181" cy="182"/>
            </a:xfrm>
            <a:custGeom>
              <a:avLst/>
              <a:gdLst/>
              <a:ahLst/>
              <a:cxnLst>
                <a:cxn ang="0">
                  <a:pos x="91" y="183"/>
                </a:cxn>
                <a:cxn ang="0">
                  <a:pos x="109" y="181"/>
                </a:cxn>
                <a:cxn ang="0">
                  <a:pos x="125" y="175"/>
                </a:cxn>
                <a:cxn ang="0">
                  <a:pos x="140" y="166"/>
                </a:cxn>
                <a:cxn ang="0">
                  <a:pos x="154" y="156"/>
                </a:cxn>
                <a:cxn ang="0">
                  <a:pos x="165" y="142"/>
                </a:cxn>
                <a:cxn ang="0">
                  <a:pos x="173" y="126"/>
                </a:cxn>
                <a:cxn ang="0">
                  <a:pos x="179" y="109"/>
                </a:cxn>
                <a:cxn ang="0">
                  <a:pos x="181" y="91"/>
                </a:cxn>
                <a:cxn ang="0">
                  <a:pos x="179" y="73"/>
                </a:cxn>
                <a:cxn ang="0">
                  <a:pos x="173" y="56"/>
                </a:cxn>
                <a:cxn ang="0">
                  <a:pos x="165" y="40"/>
                </a:cxn>
                <a:cxn ang="0">
                  <a:pos x="154" y="27"/>
                </a:cxn>
                <a:cxn ang="0">
                  <a:pos x="140" y="16"/>
                </a:cxn>
                <a:cxn ang="0">
                  <a:pos x="125" y="7"/>
                </a:cxn>
                <a:cxn ang="0">
                  <a:pos x="109" y="2"/>
                </a:cxn>
                <a:cxn ang="0">
                  <a:pos x="91" y="0"/>
                </a:cxn>
                <a:cxn ang="0">
                  <a:pos x="72" y="2"/>
                </a:cxn>
                <a:cxn ang="0">
                  <a:pos x="54" y="7"/>
                </a:cxn>
                <a:cxn ang="0">
                  <a:pos x="39" y="16"/>
                </a:cxn>
                <a:cxn ang="0">
                  <a:pos x="27" y="27"/>
                </a:cxn>
                <a:cxn ang="0">
                  <a:pos x="15" y="40"/>
                </a:cxn>
                <a:cxn ang="0">
                  <a:pos x="7" y="56"/>
                </a:cxn>
                <a:cxn ang="0">
                  <a:pos x="2" y="73"/>
                </a:cxn>
                <a:cxn ang="0">
                  <a:pos x="0" y="91"/>
                </a:cxn>
                <a:cxn ang="0">
                  <a:pos x="2" y="109"/>
                </a:cxn>
                <a:cxn ang="0">
                  <a:pos x="7" y="126"/>
                </a:cxn>
                <a:cxn ang="0">
                  <a:pos x="15" y="142"/>
                </a:cxn>
                <a:cxn ang="0">
                  <a:pos x="27" y="156"/>
                </a:cxn>
                <a:cxn ang="0">
                  <a:pos x="39" y="166"/>
                </a:cxn>
                <a:cxn ang="0">
                  <a:pos x="54" y="175"/>
                </a:cxn>
                <a:cxn ang="0">
                  <a:pos x="72" y="181"/>
                </a:cxn>
                <a:cxn ang="0">
                  <a:pos x="91" y="183"/>
                </a:cxn>
                <a:cxn ang="0">
                  <a:pos x="91" y="183"/>
                </a:cxn>
              </a:cxnLst>
              <a:rect l="0" t="0" r="r" b="b"/>
              <a:pathLst>
                <a:path w="181" h="183">
                  <a:moveTo>
                    <a:pt x="91" y="183"/>
                  </a:moveTo>
                  <a:lnTo>
                    <a:pt x="109" y="181"/>
                  </a:lnTo>
                  <a:lnTo>
                    <a:pt x="125" y="175"/>
                  </a:lnTo>
                  <a:lnTo>
                    <a:pt x="140" y="166"/>
                  </a:lnTo>
                  <a:lnTo>
                    <a:pt x="154" y="156"/>
                  </a:lnTo>
                  <a:lnTo>
                    <a:pt x="165" y="142"/>
                  </a:lnTo>
                  <a:lnTo>
                    <a:pt x="173" y="126"/>
                  </a:lnTo>
                  <a:lnTo>
                    <a:pt x="179" y="109"/>
                  </a:lnTo>
                  <a:lnTo>
                    <a:pt x="181" y="91"/>
                  </a:lnTo>
                  <a:lnTo>
                    <a:pt x="179" y="73"/>
                  </a:lnTo>
                  <a:lnTo>
                    <a:pt x="173" y="56"/>
                  </a:lnTo>
                  <a:lnTo>
                    <a:pt x="165" y="40"/>
                  </a:lnTo>
                  <a:lnTo>
                    <a:pt x="154" y="27"/>
                  </a:lnTo>
                  <a:lnTo>
                    <a:pt x="140" y="16"/>
                  </a:lnTo>
                  <a:lnTo>
                    <a:pt x="125" y="7"/>
                  </a:lnTo>
                  <a:lnTo>
                    <a:pt x="109" y="2"/>
                  </a:lnTo>
                  <a:lnTo>
                    <a:pt x="91" y="0"/>
                  </a:lnTo>
                  <a:lnTo>
                    <a:pt x="72" y="2"/>
                  </a:lnTo>
                  <a:lnTo>
                    <a:pt x="54" y="7"/>
                  </a:lnTo>
                  <a:lnTo>
                    <a:pt x="39" y="16"/>
                  </a:lnTo>
                  <a:lnTo>
                    <a:pt x="27" y="27"/>
                  </a:lnTo>
                  <a:lnTo>
                    <a:pt x="15" y="40"/>
                  </a:lnTo>
                  <a:lnTo>
                    <a:pt x="7" y="56"/>
                  </a:lnTo>
                  <a:lnTo>
                    <a:pt x="2" y="73"/>
                  </a:lnTo>
                  <a:lnTo>
                    <a:pt x="0" y="91"/>
                  </a:lnTo>
                  <a:lnTo>
                    <a:pt x="2" y="109"/>
                  </a:lnTo>
                  <a:lnTo>
                    <a:pt x="7" y="126"/>
                  </a:lnTo>
                  <a:lnTo>
                    <a:pt x="15" y="142"/>
                  </a:lnTo>
                  <a:lnTo>
                    <a:pt x="27" y="156"/>
                  </a:lnTo>
                  <a:lnTo>
                    <a:pt x="39" y="166"/>
                  </a:lnTo>
                  <a:lnTo>
                    <a:pt x="54" y="175"/>
                  </a:lnTo>
                  <a:lnTo>
                    <a:pt x="72" y="181"/>
                  </a:lnTo>
                  <a:lnTo>
                    <a:pt x="91" y="183"/>
                  </a:lnTo>
                  <a:lnTo>
                    <a:pt x="91" y="183"/>
                  </a:lnTo>
                  <a:close/>
                </a:path>
              </a:pathLst>
            </a:custGeom>
            <a:solidFill>
              <a:srgbClr val="5E75FC"/>
            </a:solidFill>
            <a:ln w="9525">
              <a:noFill/>
              <a:round/>
              <a:headEnd/>
              <a:tailEnd/>
            </a:ln>
          </p:spPr>
          <p:txBody>
            <a:bodyPr/>
            <a:lstStyle/>
            <a:p>
              <a:pPr algn="ctr">
                <a:defRPr/>
              </a:pPr>
              <a:endParaRPr lang="en-US" dirty="0">
                <a:solidFill>
                  <a:srgbClr val="000000"/>
                </a:solidFill>
              </a:endParaRPr>
            </a:p>
          </p:txBody>
        </p:sp>
        <p:sp>
          <p:nvSpPr>
            <p:cNvPr id="3081" name="Freeform 9"/>
            <p:cNvSpPr>
              <a:spLocks/>
            </p:cNvSpPr>
            <p:nvPr userDrawn="1"/>
          </p:nvSpPr>
          <p:spPr bwMode="auto">
            <a:xfrm>
              <a:off x="979" y="420"/>
              <a:ext cx="163" cy="161"/>
            </a:xfrm>
            <a:custGeom>
              <a:avLst/>
              <a:gdLst/>
              <a:ahLst/>
              <a:cxnLst>
                <a:cxn ang="0">
                  <a:pos x="82" y="162"/>
                </a:cxn>
                <a:cxn ang="0">
                  <a:pos x="98" y="160"/>
                </a:cxn>
                <a:cxn ang="0">
                  <a:pos x="113" y="156"/>
                </a:cxn>
                <a:cxn ang="0">
                  <a:pos x="127" y="148"/>
                </a:cxn>
                <a:cxn ang="0">
                  <a:pos x="140" y="138"/>
                </a:cxn>
                <a:cxn ang="0">
                  <a:pos x="149" y="126"/>
                </a:cxn>
                <a:cxn ang="0">
                  <a:pos x="157" y="113"/>
                </a:cxn>
                <a:cxn ang="0">
                  <a:pos x="162" y="97"/>
                </a:cxn>
                <a:cxn ang="0">
                  <a:pos x="163" y="80"/>
                </a:cxn>
                <a:cxn ang="0">
                  <a:pos x="162" y="64"/>
                </a:cxn>
                <a:cxn ang="0">
                  <a:pos x="157" y="49"/>
                </a:cxn>
                <a:cxn ang="0">
                  <a:pos x="149" y="35"/>
                </a:cxn>
                <a:cxn ang="0">
                  <a:pos x="140" y="23"/>
                </a:cxn>
                <a:cxn ang="0">
                  <a:pos x="127" y="13"/>
                </a:cxn>
                <a:cxn ang="0">
                  <a:pos x="113" y="6"/>
                </a:cxn>
                <a:cxn ang="0">
                  <a:pos x="98" y="1"/>
                </a:cxn>
                <a:cxn ang="0">
                  <a:pos x="82" y="0"/>
                </a:cxn>
                <a:cxn ang="0">
                  <a:pos x="65" y="1"/>
                </a:cxn>
                <a:cxn ang="0">
                  <a:pos x="50" y="6"/>
                </a:cxn>
                <a:cxn ang="0">
                  <a:pos x="37" y="13"/>
                </a:cxn>
                <a:cxn ang="0">
                  <a:pos x="24" y="23"/>
                </a:cxn>
                <a:cxn ang="0">
                  <a:pos x="14" y="35"/>
                </a:cxn>
                <a:cxn ang="0">
                  <a:pos x="6" y="49"/>
                </a:cxn>
                <a:cxn ang="0">
                  <a:pos x="2" y="64"/>
                </a:cxn>
                <a:cxn ang="0">
                  <a:pos x="0" y="80"/>
                </a:cxn>
                <a:cxn ang="0">
                  <a:pos x="2" y="97"/>
                </a:cxn>
                <a:cxn ang="0">
                  <a:pos x="6" y="113"/>
                </a:cxn>
                <a:cxn ang="0">
                  <a:pos x="14" y="126"/>
                </a:cxn>
                <a:cxn ang="0">
                  <a:pos x="24" y="138"/>
                </a:cxn>
                <a:cxn ang="0">
                  <a:pos x="37" y="148"/>
                </a:cxn>
                <a:cxn ang="0">
                  <a:pos x="50" y="156"/>
                </a:cxn>
                <a:cxn ang="0">
                  <a:pos x="65" y="160"/>
                </a:cxn>
                <a:cxn ang="0">
                  <a:pos x="82" y="162"/>
                </a:cxn>
                <a:cxn ang="0">
                  <a:pos x="82" y="162"/>
                </a:cxn>
              </a:cxnLst>
              <a:rect l="0" t="0" r="r" b="b"/>
              <a:pathLst>
                <a:path w="163" h="162">
                  <a:moveTo>
                    <a:pt x="82" y="162"/>
                  </a:moveTo>
                  <a:lnTo>
                    <a:pt x="98" y="160"/>
                  </a:lnTo>
                  <a:lnTo>
                    <a:pt x="113" y="156"/>
                  </a:lnTo>
                  <a:lnTo>
                    <a:pt x="127" y="148"/>
                  </a:lnTo>
                  <a:lnTo>
                    <a:pt x="140" y="138"/>
                  </a:lnTo>
                  <a:lnTo>
                    <a:pt x="149" y="126"/>
                  </a:lnTo>
                  <a:lnTo>
                    <a:pt x="157" y="113"/>
                  </a:lnTo>
                  <a:lnTo>
                    <a:pt x="162" y="97"/>
                  </a:lnTo>
                  <a:lnTo>
                    <a:pt x="163" y="80"/>
                  </a:lnTo>
                  <a:lnTo>
                    <a:pt x="162" y="64"/>
                  </a:lnTo>
                  <a:lnTo>
                    <a:pt x="157" y="49"/>
                  </a:lnTo>
                  <a:lnTo>
                    <a:pt x="149" y="35"/>
                  </a:lnTo>
                  <a:lnTo>
                    <a:pt x="140" y="23"/>
                  </a:lnTo>
                  <a:lnTo>
                    <a:pt x="127" y="13"/>
                  </a:lnTo>
                  <a:lnTo>
                    <a:pt x="113" y="6"/>
                  </a:lnTo>
                  <a:lnTo>
                    <a:pt x="98" y="1"/>
                  </a:lnTo>
                  <a:lnTo>
                    <a:pt x="82" y="0"/>
                  </a:lnTo>
                  <a:lnTo>
                    <a:pt x="65" y="1"/>
                  </a:lnTo>
                  <a:lnTo>
                    <a:pt x="50" y="6"/>
                  </a:lnTo>
                  <a:lnTo>
                    <a:pt x="37" y="13"/>
                  </a:lnTo>
                  <a:lnTo>
                    <a:pt x="24" y="23"/>
                  </a:lnTo>
                  <a:lnTo>
                    <a:pt x="14" y="35"/>
                  </a:lnTo>
                  <a:lnTo>
                    <a:pt x="6" y="49"/>
                  </a:lnTo>
                  <a:lnTo>
                    <a:pt x="2" y="64"/>
                  </a:lnTo>
                  <a:lnTo>
                    <a:pt x="0" y="80"/>
                  </a:lnTo>
                  <a:lnTo>
                    <a:pt x="2" y="97"/>
                  </a:lnTo>
                  <a:lnTo>
                    <a:pt x="6" y="113"/>
                  </a:lnTo>
                  <a:lnTo>
                    <a:pt x="14" y="126"/>
                  </a:lnTo>
                  <a:lnTo>
                    <a:pt x="24" y="138"/>
                  </a:lnTo>
                  <a:lnTo>
                    <a:pt x="37" y="148"/>
                  </a:lnTo>
                  <a:lnTo>
                    <a:pt x="50" y="156"/>
                  </a:lnTo>
                  <a:lnTo>
                    <a:pt x="65" y="160"/>
                  </a:lnTo>
                  <a:lnTo>
                    <a:pt x="82" y="162"/>
                  </a:lnTo>
                  <a:lnTo>
                    <a:pt x="82" y="162"/>
                  </a:lnTo>
                  <a:close/>
                </a:path>
              </a:pathLst>
            </a:custGeom>
            <a:solidFill>
              <a:srgbClr val="5E75FC"/>
            </a:solidFill>
            <a:ln w="9525">
              <a:noFill/>
              <a:round/>
              <a:headEnd/>
              <a:tailEnd/>
            </a:ln>
          </p:spPr>
          <p:txBody>
            <a:bodyPr/>
            <a:lstStyle/>
            <a:p>
              <a:pPr algn="ctr">
                <a:defRPr/>
              </a:pPr>
              <a:endParaRPr lang="en-US" dirty="0">
                <a:solidFill>
                  <a:srgbClr val="000000"/>
                </a:solidFill>
              </a:endParaRPr>
            </a:p>
          </p:txBody>
        </p:sp>
        <p:sp>
          <p:nvSpPr>
            <p:cNvPr id="3082" name="Freeform 10"/>
            <p:cNvSpPr>
              <a:spLocks/>
            </p:cNvSpPr>
            <p:nvPr userDrawn="1"/>
          </p:nvSpPr>
          <p:spPr bwMode="auto">
            <a:xfrm>
              <a:off x="541" y="418"/>
              <a:ext cx="771" cy="888"/>
            </a:xfrm>
            <a:custGeom>
              <a:avLst/>
              <a:gdLst/>
              <a:ahLst/>
              <a:cxnLst>
                <a:cxn ang="0">
                  <a:pos x="323" y="866"/>
                </a:cxn>
                <a:cxn ang="0">
                  <a:pos x="432" y="727"/>
                </a:cxn>
                <a:cxn ang="0">
                  <a:pos x="414" y="599"/>
                </a:cxn>
                <a:cxn ang="0">
                  <a:pos x="246" y="479"/>
                </a:cxn>
                <a:cxn ang="0">
                  <a:pos x="50" y="348"/>
                </a:cxn>
                <a:cxn ang="0">
                  <a:pos x="0" y="201"/>
                </a:cxn>
                <a:cxn ang="0">
                  <a:pos x="8" y="87"/>
                </a:cxn>
                <a:cxn ang="0">
                  <a:pos x="108" y="0"/>
                </a:cxn>
                <a:cxn ang="0">
                  <a:pos x="117" y="120"/>
                </a:cxn>
                <a:cxn ang="0">
                  <a:pos x="197" y="236"/>
                </a:cxn>
                <a:cxn ang="0">
                  <a:pos x="335" y="302"/>
                </a:cxn>
                <a:cxn ang="0">
                  <a:pos x="539" y="388"/>
                </a:cxn>
                <a:cxn ang="0">
                  <a:pos x="656" y="496"/>
                </a:cxn>
                <a:cxn ang="0">
                  <a:pos x="748" y="653"/>
                </a:cxn>
                <a:cxn ang="0">
                  <a:pos x="771" y="797"/>
                </a:cxn>
                <a:cxn ang="0">
                  <a:pos x="769" y="877"/>
                </a:cxn>
                <a:cxn ang="0">
                  <a:pos x="470" y="889"/>
                </a:cxn>
                <a:cxn ang="0">
                  <a:pos x="323" y="866"/>
                </a:cxn>
                <a:cxn ang="0">
                  <a:pos x="323" y="866"/>
                </a:cxn>
              </a:cxnLst>
              <a:rect l="0" t="0" r="r" b="b"/>
              <a:pathLst>
                <a:path w="771" h="889">
                  <a:moveTo>
                    <a:pt x="323" y="866"/>
                  </a:moveTo>
                  <a:lnTo>
                    <a:pt x="432" y="727"/>
                  </a:lnTo>
                  <a:lnTo>
                    <a:pt x="414" y="599"/>
                  </a:lnTo>
                  <a:lnTo>
                    <a:pt x="246" y="479"/>
                  </a:lnTo>
                  <a:lnTo>
                    <a:pt x="50" y="348"/>
                  </a:lnTo>
                  <a:lnTo>
                    <a:pt x="0" y="201"/>
                  </a:lnTo>
                  <a:lnTo>
                    <a:pt x="8" y="87"/>
                  </a:lnTo>
                  <a:lnTo>
                    <a:pt x="108" y="0"/>
                  </a:lnTo>
                  <a:lnTo>
                    <a:pt x="117" y="120"/>
                  </a:lnTo>
                  <a:lnTo>
                    <a:pt x="197" y="236"/>
                  </a:lnTo>
                  <a:lnTo>
                    <a:pt x="335" y="302"/>
                  </a:lnTo>
                  <a:lnTo>
                    <a:pt x="539" y="388"/>
                  </a:lnTo>
                  <a:lnTo>
                    <a:pt x="656" y="496"/>
                  </a:lnTo>
                  <a:lnTo>
                    <a:pt x="748" y="653"/>
                  </a:lnTo>
                  <a:lnTo>
                    <a:pt x="771" y="797"/>
                  </a:lnTo>
                  <a:lnTo>
                    <a:pt x="769" y="877"/>
                  </a:lnTo>
                  <a:lnTo>
                    <a:pt x="470" y="889"/>
                  </a:lnTo>
                  <a:lnTo>
                    <a:pt x="323" y="866"/>
                  </a:lnTo>
                  <a:lnTo>
                    <a:pt x="323" y="866"/>
                  </a:lnTo>
                  <a:close/>
                </a:path>
              </a:pathLst>
            </a:custGeom>
            <a:solidFill>
              <a:srgbClr val="5E75FC"/>
            </a:solidFill>
            <a:ln w="9525">
              <a:noFill/>
              <a:round/>
              <a:headEnd/>
              <a:tailEnd/>
            </a:ln>
          </p:spPr>
          <p:txBody>
            <a:bodyPr/>
            <a:lstStyle/>
            <a:p>
              <a:pPr algn="ctr">
                <a:defRPr/>
              </a:pPr>
              <a:endParaRPr lang="en-US" dirty="0">
                <a:solidFill>
                  <a:srgbClr val="000000"/>
                </a:solidFill>
              </a:endParaRPr>
            </a:p>
          </p:txBody>
        </p:sp>
        <p:sp>
          <p:nvSpPr>
            <p:cNvPr id="3083" name="Freeform 11"/>
            <p:cNvSpPr>
              <a:spLocks/>
            </p:cNvSpPr>
            <p:nvPr userDrawn="1"/>
          </p:nvSpPr>
          <p:spPr bwMode="auto">
            <a:xfrm>
              <a:off x="1187" y="111"/>
              <a:ext cx="113" cy="28"/>
            </a:xfrm>
            <a:custGeom>
              <a:avLst/>
              <a:gdLst/>
              <a:ahLst/>
              <a:cxnLst>
                <a:cxn ang="0">
                  <a:pos x="97" y="11"/>
                </a:cxn>
                <a:cxn ang="0">
                  <a:pos x="113" y="27"/>
                </a:cxn>
                <a:cxn ang="0">
                  <a:pos x="104" y="26"/>
                </a:cxn>
                <a:cxn ang="0">
                  <a:pos x="92" y="25"/>
                </a:cxn>
                <a:cxn ang="0">
                  <a:pos x="76" y="22"/>
                </a:cxn>
                <a:cxn ang="0">
                  <a:pos x="58" y="20"/>
                </a:cxn>
                <a:cxn ang="0">
                  <a:pos x="39" y="16"/>
                </a:cxn>
                <a:cxn ang="0">
                  <a:pos x="23" y="14"/>
                </a:cxn>
                <a:cxn ang="0">
                  <a:pos x="9" y="11"/>
                </a:cxn>
                <a:cxn ang="0">
                  <a:pos x="0" y="10"/>
                </a:cxn>
                <a:cxn ang="0">
                  <a:pos x="10" y="4"/>
                </a:cxn>
                <a:cxn ang="0">
                  <a:pos x="22" y="2"/>
                </a:cxn>
                <a:cxn ang="0">
                  <a:pos x="35" y="0"/>
                </a:cxn>
                <a:cxn ang="0">
                  <a:pos x="48" y="2"/>
                </a:cxn>
                <a:cxn ang="0">
                  <a:pos x="61" y="3"/>
                </a:cxn>
                <a:cxn ang="0">
                  <a:pos x="74" y="6"/>
                </a:cxn>
                <a:cxn ang="0">
                  <a:pos x="86" y="8"/>
                </a:cxn>
                <a:cxn ang="0">
                  <a:pos x="97" y="11"/>
                </a:cxn>
                <a:cxn ang="0">
                  <a:pos x="97" y="11"/>
                </a:cxn>
              </a:cxnLst>
              <a:rect l="0" t="0" r="r" b="b"/>
              <a:pathLst>
                <a:path w="113" h="27">
                  <a:moveTo>
                    <a:pt x="97" y="11"/>
                  </a:moveTo>
                  <a:lnTo>
                    <a:pt x="113" y="27"/>
                  </a:lnTo>
                  <a:lnTo>
                    <a:pt x="104" y="26"/>
                  </a:lnTo>
                  <a:lnTo>
                    <a:pt x="92" y="25"/>
                  </a:lnTo>
                  <a:lnTo>
                    <a:pt x="76" y="22"/>
                  </a:lnTo>
                  <a:lnTo>
                    <a:pt x="58" y="20"/>
                  </a:lnTo>
                  <a:lnTo>
                    <a:pt x="39" y="16"/>
                  </a:lnTo>
                  <a:lnTo>
                    <a:pt x="23" y="14"/>
                  </a:lnTo>
                  <a:lnTo>
                    <a:pt x="9" y="11"/>
                  </a:lnTo>
                  <a:lnTo>
                    <a:pt x="0" y="10"/>
                  </a:lnTo>
                  <a:lnTo>
                    <a:pt x="10" y="4"/>
                  </a:lnTo>
                  <a:lnTo>
                    <a:pt x="22" y="2"/>
                  </a:lnTo>
                  <a:lnTo>
                    <a:pt x="35" y="0"/>
                  </a:lnTo>
                  <a:lnTo>
                    <a:pt x="48" y="2"/>
                  </a:lnTo>
                  <a:lnTo>
                    <a:pt x="61" y="3"/>
                  </a:lnTo>
                  <a:lnTo>
                    <a:pt x="74" y="6"/>
                  </a:lnTo>
                  <a:lnTo>
                    <a:pt x="86" y="8"/>
                  </a:lnTo>
                  <a:lnTo>
                    <a:pt x="97" y="11"/>
                  </a:lnTo>
                  <a:lnTo>
                    <a:pt x="97" y="11"/>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84" name="Freeform 12"/>
            <p:cNvSpPr>
              <a:spLocks/>
            </p:cNvSpPr>
            <p:nvPr userDrawn="1"/>
          </p:nvSpPr>
          <p:spPr bwMode="auto">
            <a:xfrm>
              <a:off x="1153" y="133"/>
              <a:ext cx="108" cy="17"/>
            </a:xfrm>
            <a:custGeom>
              <a:avLst/>
              <a:gdLst/>
              <a:ahLst/>
              <a:cxnLst>
                <a:cxn ang="0">
                  <a:pos x="109" y="16"/>
                </a:cxn>
                <a:cxn ang="0">
                  <a:pos x="98" y="17"/>
                </a:cxn>
                <a:cxn ang="0">
                  <a:pos x="83" y="17"/>
                </a:cxn>
                <a:cxn ang="0">
                  <a:pos x="65" y="15"/>
                </a:cxn>
                <a:cxn ang="0">
                  <a:pos x="47" y="13"/>
                </a:cxn>
                <a:cxn ang="0">
                  <a:pos x="28" y="11"/>
                </a:cxn>
                <a:cxn ang="0">
                  <a:pos x="13" y="9"/>
                </a:cxn>
                <a:cxn ang="0">
                  <a:pos x="4" y="7"/>
                </a:cxn>
                <a:cxn ang="0">
                  <a:pos x="0" y="7"/>
                </a:cxn>
                <a:cxn ang="0">
                  <a:pos x="7" y="1"/>
                </a:cxn>
                <a:cxn ang="0">
                  <a:pos x="19" y="0"/>
                </a:cxn>
                <a:cxn ang="0">
                  <a:pos x="33" y="1"/>
                </a:cxn>
                <a:cxn ang="0">
                  <a:pos x="49" y="3"/>
                </a:cxn>
                <a:cxn ang="0">
                  <a:pos x="65" y="6"/>
                </a:cxn>
                <a:cxn ang="0">
                  <a:pos x="81" y="9"/>
                </a:cxn>
                <a:cxn ang="0">
                  <a:pos x="96" y="13"/>
                </a:cxn>
                <a:cxn ang="0">
                  <a:pos x="109" y="16"/>
                </a:cxn>
                <a:cxn ang="0">
                  <a:pos x="109" y="16"/>
                </a:cxn>
              </a:cxnLst>
              <a:rect l="0" t="0" r="r" b="b"/>
              <a:pathLst>
                <a:path w="109" h="17">
                  <a:moveTo>
                    <a:pt x="109" y="16"/>
                  </a:moveTo>
                  <a:lnTo>
                    <a:pt x="98" y="17"/>
                  </a:lnTo>
                  <a:lnTo>
                    <a:pt x="83" y="17"/>
                  </a:lnTo>
                  <a:lnTo>
                    <a:pt x="65" y="15"/>
                  </a:lnTo>
                  <a:lnTo>
                    <a:pt x="47" y="13"/>
                  </a:lnTo>
                  <a:lnTo>
                    <a:pt x="28" y="11"/>
                  </a:lnTo>
                  <a:lnTo>
                    <a:pt x="13" y="9"/>
                  </a:lnTo>
                  <a:lnTo>
                    <a:pt x="4" y="7"/>
                  </a:lnTo>
                  <a:lnTo>
                    <a:pt x="0" y="7"/>
                  </a:lnTo>
                  <a:lnTo>
                    <a:pt x="7" y="1"/>
                  </a:lnTo>
                  <a:lnTo>
                    <a:pt x="19" y="0"/>
                  </a:lnTo>
                  <a:lnTo>
                    <a:pt x="33" y="1"/>
                  </a:lnTo>
                  <a:lnTo>
                    <a:pt x="49" y="3"/>
                  </a:lnTo>
                  <a:lnTo>
                    <a:pt x="65" y="6"/>
                  </a:lnTo>
                  <a:lnTo>
                    <a:pt x="81" y="9"/>
                  </a:lnTo>
                  <a:lnTo>
                    <a:pt x="96" y="13"/>
                  </a:lnTo>
                  <a:lnTo>
                    <a:pt x="109" y="16"/>
                  </a:lnTo>
                  <a:lnTo>
                    <a:pt x="109" y="16"/>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85" name="Freeform 13"/>
            <p:cNvSpPr>
              <a:spLocks/>
            </p:cNvSpPr>
            <p:nvPr userDrawn="1"/>
          </p:nvSpPr>
          <p:spPr bwMode="auto">
            <a:xfrm>
              <a:off x="722" y="119"/>
              <a:ext cx="629" cy="677"/>
            </a:xfrm>
            <a:custGeom>
              <a:avLst/>
              <a:gdLst/>
              <a:ahLst/>
              <a:cxnLst>
                <a:cxn ang="0">
                  <a:pos x="320" y="34"/>
                </a:cxn>
                <a:cxn ang="0">
                  <a:pos x="310" y="39"/>
                </a:cxn>
                <a:cxn ang="0">
                  <a:pos x="296" y="41"/>
                </a:cxn>
                <a:cxn ang="0">
                  <a:pos x="282" y="43"/>
                </a:cxn>
                <a:cxn ang="0">
                  <a:pos x="287" y="46"/>
                </a:cxn>
                <a:cxn ang="0">
                  <a:pos x="370" y="48"/>
                </a:cxn>
                <a:cxn ang="0">
                  <a:pos x="489" y="45"/>
                </a:cxn>
                <a:cxn ang="0">
                  <a:pos x="581" y="43"/>
                </a:cxn>
                <a:cxn ang="0">
                  <a:pos x="595" y="61"/>
                </a:cxn>
                <a:cxn ang="0">
                  <a:pos x="595" y="147"/>
                </a:cxn>
                <a:cxn ang="0">
                  <a:pos x="596" y="256"/>
                </a:cxn>
                <a:cxn ang="0">
                  <a:pos x="599" y="336"/>
                </a:cxn>
                <a:cxn ang="0">
                  <a:pos x="606" y="348"/>
                </a:cxn>
                <a:cxn ang="0">
                  <a:pos x="614" y="334"/>
                </a:cxn>
                <a:cxn ang="0">
                  <a:pos x="620" y="315"/>
                </a:cxn>
                <a:cxn ang="0">
                  <a:pos x="623" y="299"/>
                </a:cxn>
                <a:cxn ang="0">
                  <a:pos x="627" y="317"/>
                </a:cxn>
                <a:cxn ang="0">
                  <a:pos x="629" y="360"/>
                </a:cxn>
                <a:cxn ang="0">
                  <a:pos x="628" y="403"/>
                </a:cxn>
                <a:cxn ang="0">
                  <a:pos x="626" y="446"/>
                </a:cxn>
                <a:cxn ang="0">
                  <a:pos x="623" y="469"/>
                </a:cxn>
                <a:cxn ang="0">
                  <a:pos x="615" y="454"/>
                </a:cxn>
                <a:cxn ang="0">
                  <a:pos x="608" y="425"/>
                </a:cxn>
                <a:cxn ang="0">
                  <a:pos x="601" y="402"/>
                </a:cxn>
                <a:cxn ang="0">
                  <a:pos x="599" y="418"/>
                </a:cxn>
                <a:cxn ang="0">
                  <a:pos x="599" y="494"/>
                </a:cxn>
                <a:cxn ang="0">
                  <a:pos x="599" y="587"/>
                </a:cxn>
                <a:cxn ang="0">
                  <a:pos x="599" y="659"/>
                </a:cxn>
                <a:cxn ang="0">
                  <a:pos x="553" y="671"/>
                </a:cxn>
                <a:cxn ang="0">
                  <a:pos x="547" y="506"/>
                </a:cxn>
                <a:cxn ang="0">
                  <a:pos x="550" y="328"/>
                </a:cxn>
                <a:cxn ang="0">
                  <a:pos x="553" y="178"/>
                </a:cxn>
                <a:cxn ang="0">
                  <a:pos x="550" y="95"/>
                </a:cxn>
                <a:cxn ang="0">
                  <a:pos x="434" y="97"/>
                </a:cxn>
                <a:cxn ang="0">
                  <a:pos x="287" y="97"/>
                </a:cxn>
                <a:cxn ang="0">
                  <a:pos x="138" y="95"/>
                </a:cxn>
                <a:cxn ang="0">
                  <a:pos x="16" y="94"/>
                </a:cxn>
                <a:cxn ang="0">
                  <a:pos x="7" y="63"/>
                </a:cxn>
                <a:cxn ang="0">
                  <a:pos x="64" y="61"/>
                </a:cxn>
                <a:cxn ang="0">
                  <a:pos x="141" y="58"/>
                </a:cxn>
                <a:cxn ang="0">
                  <a:pos x="199" y="55"/>
                </a:cxn>
                <a:cxn ang="0">
                  <a:pos x="37" y="37"/>
                </a:cxn>
                <a:cxn ang="0">
                  <a:pos x="101" y="4"/>
                </a:cxn>
                <a:cxn ang="0">
                  <a:pos x="176" y="0"/>
                </a:cxn>
                <a:cxn ang="0">
                  <a:pos x="253" y="13"/>
                </a:cxn>
                <a:cxn ang="0">
                  <a:pos x="321" y="30"/>
                </a:cxn>
              </a:cxnLst>
              <a:rect l="0" t="0" r="r" b="b"/>
              <a:pathLst>
                <a:path w="629" h="676">
                  <a:moveTo>
                    <a:pt x="321" y="30"/>
                  </a:moveTo>
                  <a:lnTo>
                    <a:pt x="320" y="34"/>
                  </a:lnTo>
                  <a:lnTo>
                    <a:pt x="315" y="37"/>
                  </a:lnTo>
                  <a:lnTo>
                    <a:pt x="310" y="39"/>
                  </a:lnTo>
                  <a:lnTo>
                    <a:pt x="303" y="40"/>
                  </a:lnTo>
                  <a:lnTo>
                    <a:pt x="296" y="41"/>
                  </a:lnTo>
                  <a:lnTo>
                    <a:pt x="289" y="42"/>
                  </a:lnTo>
                  <a:lnTo>
                    <a:pt x="282" y="43"/>
                  </a:lnTo>
                  <a:lnTo>
                    <a:pt x="278" y="43"/>
                  </a:lnTo>
                  <a:lnTo>
                    <a:pt x="287" y="46"/>
                  </a:lnTo>
                  <a:lnTo>
                    <a:pt x="320" y="49"/>
                  </a:lnTo>
                  <a:lnTo>
                    <a:pt x="370" y="48"/>
                  </a:lnTo>
                  <a:lnTo>
                    <a:pt x="430" y="47"/>
                  </a:lnTo>
                  <a:lnTo>
                    <a:pt x="489" y="45"/>
                  </a:lnTo>
                  <a:lnTo>
                    <a:pt x="542" y="43"/>
                  </a:lnTo>
                  <a:lnTo>
                    <a:pt x="581" y="43"/>
                  </a:lnTo>
                  <a:lnTo>
                    <a:pt x="596" y="43"/>
                  </a:lnTo>
                  <a:lnTo>
                    <a:pt x="595" y="61"/>
                  </a:lnTo>
                  <a:lnTo>
                    <a:pt x="595" y="98"/>
                  </a:lnTo>
                  <a:lnTo>
                    <a:pt x="595" y="147"/>
                  </a:lnTo>
                  <a:lnTo>
                    <a:pt x="596" y="202"/>
                  </a:lnTo>
                  <a:lnTo>
                    <a:pt x="596" y="256"/>
                  </a:lnTo>
                  <a:lnTo>
                    <a:pt x="597" y="303"/>
                  </a:lnTo>
                  <a:lnTo>
                    <a:pt x="599" y="336"/>
                  </a:lnTo>
                  <a:lnTo>
                    <a:pt x="600" y="349"/>
                  </a:lnTo>
                  <a:lnTo>
                    <a:pt x="606" y="348"/>
                  </a:lnTo>
                  <a:lnTo>
                    <a:pt x="611" y="343"/>
                  </a:lnTo>
                  <a:lnTo>
                    <a:pt x="614" y="334"/>
                  </a:lnTo>
                  <a:lnTo>
                    <a:pt x="617" y="325"/>
                  </a:lnTo>
                  <a:lnTo>
                    <a:pt x="620" y="315"/>
                  </a:lnTo>
                  <a:lnTo>
                    <a:pt x="622" y="307"/>
                  </a:lnTo>
                  <a:lnTo>
                    <a:pt x="623" y="299"/>
                  </a:lnTo>
                  <a:lnTo>
                    <a:pt x="626" y="296"/>
                  </a:lnTo>
                  <a:lnTo>
                    <a:pt x="627" y="317"/>
                  </a:lnTo>
                  <a:lnTo>
                    <a:pt x="629" y="339"/>
                  </a:lnTo>
                  <a:lnTo>
                    <a:pt x="629" y="360"/>
                  </a:lnTo>
                  <a:lnTo>
                    <a:pt x="629" y="382"/>
                  </a:lnTo>
                  <a:lnTo>
                    <a:pt x="628" y="403"/>
                  </a:lnTo>
                  <a:lnTo>
                    <a:pt x="627" y="424"/>
                  </a:lnTo>
                  <a:lnTo>
                    <a:pt x="626" y="446"/>
                  </a:lnTo>
                  <a:lnTo>
                    <a:pt x="626" y="468"/>
                  </a:lnTo>
                  <a:lnTo>
                    <a:pt x="623" y="469"/>
                  </a:lnTo>
                  <a:lnTo>
                    <a:pt x="619" y="465"/>
                  </a:lnTo>
                  <a:lnTo>
                    <a:pt x="615" y="454"/>
                  </a:lnTo>
                  <a:lnTo>
                    <a:pt x="611" y="440"/>
                  </a:lnTo>
                  <a:lnTo>
                    <a:pt x="608" y="425"/>
                  </a:lnTo>
                  <a:lnTo>
                    <a:pt x="605" y="412"/>
                  </a:lnTo>
                  <a:lnTo>
                    <a:pt x="601" y="402"/>
                  </a:lnTo>
                  <a:lnTo>
                    <a:pt x="599" y="398"/>
                  </a:lnTo>
                  <a:lnTo>
                    <a:pt x="599" y="418"/>
                  </a:lnTo>
                  <a:lnTo>
                    <a:pt x="599" y="452"/>
                  </a:lnTo>
                  <a:lnTo>
                    <a:pt x="599" y="494"/>
                  </a:lnTo>
                  <a:lnTo>
                    <a:pt x="599" y="541"/>
                  </a:lnTo>
                  <a:lnTo>
                    <a:pt x="599" y="587"/>
                  </a:lnTo>
                  <a:lnTo>
                    <a:pt x="599" y="628"/>
                  </a:lnTo>
                  <a:lnTo>
                    <a:pt x="599" y="659"/>
                  </a:lnTo>
                  <a:lnTo>
                    <a:pt x="599" y="676"/>
                  </a:lnTo>
                  <a:lnTo>
                    <a:pt x="553" y="671"/>
                  </a:lnTo>
                  <a:lnTo>
                    <a:pt x="549" y="592"/>
                  </a:lnTo>
                  <a:lnTo>
                    <a:pt x="547" y="506"/>
                  </a:lnTo>
                  <a:lnTo>
                    <a:pt x="548" y="416"/>
                  </a:lnTo>
                  <a:lnTo>
                    <a:pt x="550" y="328"/>
                  </a:lnTo>
                  <a:lnTo>
                    <a:pt x="552" y="247"/>
                  </a:lnTo>
                  <a:lnTo>
                    <a:pt x="553" y="178"/>
                  </a:lnTo>
                  <a:lnTo>
                    <a:pt x="553" y="126"/>
                  </a:lnTo>
                  <a:lnTo>
                    <a:pt x="550" y="95"/>
                  </a:lnTo>
                  <a:lnTo>
                    <a:pt x="497" y="96"/>
                  </a:lnTo>
                  <a:lnTo>
                    <a:pt x="434" y="97"/>
                  </a:lnTo>
                  <a:lnTo>
                    <a:pt x="362" y="97"/>
                  </a:lnTo>
                  <a:lnTo>
                    <a:pt x="287" y="97"/>
                  </a:lnTo>
                  <a:lnTo>
                    <a:pt x="211" y="96"/>
                  </a:lnTo>
                  <a:lnTo>
                    <a:pt x="138" y="95"/>
                  </a:lnTo>
                  <a:lnTo>
                    <a:pt x="72" y="95"/>
                  </a:lnTo>
                  <a:lnTo>
                    <a:pt x="16" y="94"/>
                  </a:lnTo>
                  <a:lnTo>
                    <a:pt x="0" y="65"/>
                  </a:lnTo>
                  <a:lnTo>
                    <a:pt x="7" y="63"/>
                  </a:lnTo>
                  <a:lnTo>
                    <a:pt x="31" y="62"/>
                  </a:lnTo>
                  <a:lnTo>
                    <a:pt x="64" y="61"/>
                  </a:lnTo>
                  <a:lnTo>
                    <a:pt x="102" y="61"/>
                  </a:lnTo>
                  <a:lnTo>
                    <a:pt x="141" y="58"/>
                  </a:lnTo>
                  <a:lnTo>
                    <a:pt x="175" y="58"/>
                  </a:lnTo>
                  <a:lnTo>
                    <a:pt x="199" y="55"/>
                  </a:lnTo>
                  <a:lnTo>
                    <a:pt x="208" y="52"/>
                  </a:lnTo>
                  <a:lnTo>
                    <a:pt x="37" y="37"/>
                  </a:lnTo>
                  <a:lnTo>
                    <a:pt x="67" y="16"/>
                  </a:lnTo>
                  <a:lnTo>
                    <a:pt x="101" y="4"/>
                  </a:lnTo>
                  <a:lnTo>
                    <a:pt x="138" y="0"/>
                  </a:lnTo>
                  <a:lnTo>
                    <a:pt x="176" y="0"/>
                  </a:lnTo>
                  <a:lnTo>
                    <a:pt x="214" y="6"/>
                  </a:lnTo>
                  <a:lnTo>
                    <a:pt x="253" y="13"/>
                  </a:lnTo>
                  <a:lnTo>
                    <a:pt x="289" y="21"/>
                  </a:lnTo>
                  <a:lnTo>
                    <a:pt x="321" y="30"/>
                  </a:lnTo>
                  <a:lnTo>
                    <a:pt x="321" y="3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86" name="Freeform 14"/>
            <p:cNvSpPr>
              <a:spLocks/>
            </p:cNvSpPr>
            <p:nvPr userDrawn="1"/>
          </p:nvSpPr>
          <p:spPr bwMode="auto">
            <a:xfrm>
              <a:off x="179" y="181"/>
              <a:ext cx="585" cy="437"/>
            </a:xfrm>
            <a:custGeom>
              <a:avLst/>
              <a:gdLst/>
              <a:ahLst/>
              <a:cxnLst>
                <a:cxn ang="0">
                  <a:pos x="583" y="1"/>
                </a:cxn>
                <a:cxn ang="0">
                  <a:pos x="584" y="8"/>
                </a:cxn>
                <a:cxn ang="0">
                  <a:pos x="582" y="20"/>
                </a:cxn>
                <a:cxn ang="0">
                  <a:pos x="580" y="31"/>
                </a:cxn>
                <a:cxn ang="0">
                  <a:pos x="551" y="35"/>
                </a:cxn>
                <a:cxn ang="0">
                  <a:pos x="446" y="36"/>
                </a:cxn>
                <a:cxn ang="0">
                  <a:pos x="320" y="40"/>
                </a:cxn>
                <a:cxn ang="0">
                  <a:pos x="229" y="49"/>
                </a:cxn>
                <a:cxn ang="0">
                  <a:pos x="226" y="57"/>
                </a:cxn>
                <a:cxn ang="0">
                  <a:pos x="260" y="60"/>
                </a:cxn>
                <a:cxn ang="0">
                  <a:pos x="294" y="65"/>
                </a:cxn>
                <a:cxn ang="0">
                  <a:pos x="327" y="70"/>
                </a:cxn>
                <a:cxn ang="0">
                  <a:pos x="342" y="82"/>
                </a:cxn>
                <a:cxn ang="0">
                  <a:pos x="284" y="100"/>
                </a:cxn>
                <a:cxn ang="0">
                  <a:pos x="192" y="112"/>
                </a:cxn>
                <a:cxn ang="0">
                  <a:pos x="119" y="103"/>
                </a:cxn>
                <a:cxn ang="0">
                  <a:pos x="122" y="86"/>
                </a:cxn>
                <a:cxn ang="0">
                  <a:pos x="156" y="87"/>
                </a:cxn>
                <a:cxn ang="0">
                  <a:pos x="189" y="88"/>
                </a:cxn>
                <a:cxn ang="0">
                  <a:pos x="222" y="88"/>
                </a:cxn>
                <a:cxn ang="0">
                  <a:pos x="241" y="78"/>
                </a:cxn>
                <a:cxn ang="0">
                  <a:pos x="210" y="74"/>
                </a:cxn>
                <a:cxn ang="0">
                  <a:pos x="178" y="73"/>
                </a:cxn>
                <a:cxn ang="0">
                  <a:pos x="146" y="72"/>
                </a:cxn>
                <a:cxn ang="0">
                  <a:pos x="115" y="70"/>
                </a:cxn>
                <a:cxn ang="0">
                  <a:pos x="122" y="66"/>
                </a:cxn>
                <a:cxn ang="0">
                  <a:pos x="136" y="59"/>
                </a:cxn>
                <a:cxn ang="0">
                  <a:pos x="152" y="54"/>
                </a:cxn>
                <a:cxn ang="0">
                  <a:pos x="162" y="51"/>
                </a:cxn>
                <a:cxn ang="0">
                  <a:pos x="133" y="52"/>
                </a:cxn>
                <a:cxn ang="0">
                  <a:pos x="104" y="56"/>
                </a:cxn>
                <a:cxn ang="0">
                  <a:pos x="76" y="59"/>
                </a:cxn>
                <a:cxn ang="0">
                  <a:pos x="49" y="60"/>
                </a:cxn>
                <a:cxn ang="0">
                  <a:pos x="45" y="149"/>
                </a:cxn>
                <a:cxn ang="0">
                  <a:pos x="43" y="244"/>
                </a:cxn>
                <a:cxn ang="0">
                  <a:pos x="43" y="338"/>
                </a:cxn>
                <a:cxn ang="0">
                  <a:pos x="46" y="428"/>
                </a:cxn>
                <a:cxn ang="0">
                  <a:pos x="37" y="428"/>
                </a:cxn>
                <a:cxn ang="0">
                  <a:pos x="31" y="431"/>
                </a:cxn>
                <a:cxn ang="0">
                  <a:pos x="20" y="435"/>
                </a:cxn>
                <a:cxn ang="0">
                  <a:pos x="11" y="437"/>
                </a:cxn>
                <a:cxn ang="0">
                  <a:pos x="6" y="435"/>
                </a:cxn>
                <a:cxn ang="0">
                  <a:pos x="6" y="345"/>
                </a:cxn>
                <a:cxn ang="0">
                  <a:pos x="3" y="229"/>
                </a:cxn>
                <a:cxn ang="0">
                  <a:pos x="0" y="112"/>
                </a:cxn>
                <a:cxn ang="0">
                  <a:pos x="2" y="23"/>
                </a:cxn>
                <a:cxn ang="0">
                  <a:pos x="103" y="11"/>
                </a:cxn>
                <a:cxn ang="0">
                  <a:pos x="280" y="4"/>
                </a:cxn>
                <a:cxn ang="0">
                  <a:pos x="462" y="1"/>
                </a:cxn>
                <a:cxn ang="0">
                  <a:pos x="581" y="0"/>
                </a:cxn>
              </a:cxnLst>
              <a:rect l="0" t="0" r="r" b="b"/>
              <a:pathLst>
                <a:path w="585" h="437">
                  <a:moveTo>
                    <a:pt x="581" y="0"/>
                  </a:moveTo>
                  <a:lnTo>
                    <a:pt x="583" y="1"/>
                  </a:lnTo>
                  <a:lnTo>
                    <a:pt x="585" y="5"/>
                  </a:lnTo>
                  <a:lnTo>
                    <a:pt x="584" y="8"/>
                  </a:lnTo>
                  <a:lnTo>
                    <a:pt x="583" y="15"/>
                  </a:lnTo>
                  <a:lnTo>
                    <a:pt x="582" y="20"/>
                  </a:lnTo>
                  <a:lnTo>
                    <a:pt x="581" y="26"/>
                  </a:lnTo>
                  <a:lnTo>
                    <a:pt x="580" y="31"/>
                  </a:lnTo>
                  <a:lnTo>
                    <a:pt x="581" y="35"/>
                  </a:lnTo>
                  <a:lnTo>
                    <a:pt x="551" y="35"/>
                  </a:lnTo>
                  <a:lnTo>
                    <a:pt x="504" y="36"/>
                  </a:lnTo>
                  <a:lnTo>
                    <a:pt x="446" y="36"/>
                  </a:lnTo>
                  <a:lnTo>
                    <a:pt x="382" y="38"/>
                  </a:lnTo>
                  <a:lnTo>
                    <a:pt x="320" y="40"/>
                  </a:lnTo>
                  <a:lnTo>
                    <a:pt x="267" y="44"/>
                  </a:lnTo>
                  <a:lnTo>
                    <a:pt x="229" y="49"/>
                  </a:lnTo>
                  <a:lnTo>
                    <a:pt x="211" y="57"/>
                  </a:lnTo>
                  <a:lnTo>
                    <a:pt x="226" y="57"/>
                  </a:lnTo>
                  <a:lnTo>
                    <a:pt x="242" y="59"/>
                  </a:lnTo>
                  <a:lnTo>
                    <a:pt x="260" y="60"/>
                  </a:lnTo>
                  <a:lnTo>
                    <a:pt x="277" y="63"/>
                  </a:lnTo>
                  <a:lnTo>
                    <a:pt x="294" y="65"/>
                  </a:lnTo>
                  <a:lnTo>
                    <a:pt x="311" y="67"/>
                  </a:lnTo>
                  <a:lnTo>
                    <a:pt x="327" y="70"/>
                  </a:lnTo>
                  <a:lnTo>
                    <a:pt x="343" y="73"/>
                  </a:lnTo>
                  <a:lnTo>
                    <a:pt x="342" y="82"/>
                  </a:lnTo>
                  <a:lnTo>
                    <a:pt x="320" y="91"/>
                  </a:lnTo>
                  <a:lnTo>
                    <a:pt x="284" y="100"/>
                  </a:lnTo>
                  <a:lnTo>
                    <a:pt x="238" y="109"/>
                  </a:lnTo>
                  <a:lnTo>
                    <a:pt x="192" y="112"/>
                  </a:lnTo>
                  <a:lnTo>
                    <a:pt x="150" y="110"/>
                  </a:lnTo>
                  <a:lnTo>
                    <a:pt x="119" y="103"/>
                  </a:lnTo>
                  <a:lnTo>
                    <a:pt x="106" y="87"/>
                  </a:lnTo>
                  <a:lnTo>
                    <a:pt x="122" y="86"/>
                  </a:lnTo>
                  <a:lnTo>
                    <a:pt x="139" y="86"/>
                  </a:lnTo>
                  <a:lnTo>
                    <a:pt x="156" y="87"/>
                  </a:lnTo>
                  <a:lnTo>
                    <a:pt x="172" y="88"/>
                  </a:lnTo>
                  <a:lnTo>
                    <a:pt x="189" y="88"/>
                  </a:lnTo>
                  <a:lnTo>
                    <a:pt x="205" y="88"/>
                  </a:lnTo>
                  <a:lnTo>
                    <a:pt x="222" y="88"/>
                  </a:lnTo>
                  <a:lnTo>
                    <a:pt x="239" y="87"/>
                  </a:lnTo>
                  <a:lnTo>
                    <a:pt x="241" y="78"/>
                  </a:lnTo>
                  <a:lnTo>
                    <a:pt x="226" y="75"/>
                  </a:lnTo>
                  <a:lnTo>
                    <a:pt x="210" y="74"/>
                  </a:lnTo>
                  <a:lnTo>
                    <a:pt x="194" y="73"/>
                  </a:lnTo>
                  <a:lnTo>
                    <a:pt x="178" y="73"/>
                  </a:lnTo>
                  <a:lnTo>
                    <a:pt x="162" y="72"/>
                  </a:lnTo>
                  <a:lnTo>
                    <a:pt x="146" y="72"/>
                  </a:lnTo>
                  <a:lnTo>
                    <a:pt x="130" y="71"/>
                  </a:lnTo>
                  <a:lnTo>
                    <a:pt x="115" y="70"/>
                  </a:lnTo>
                  <a:lnTo>
                    <a:pt x="116" y="68"/>
                  </a:lnTo>
                  <a:lnTo>
                    <a:pt x="122" y="66"/>
                  </a:lnTo>
                  <a:lnTo>
                    <a:pt x="128" y="62"/>
                  </a:lnTo>
                  <a:lnTo>
                    <a:pt x="136" y="59"/>
                  </a:lnTo>
                  <a:lnTo>
                    <a:pt x="144" y="56"/>
                  </a:lnTo>
                  <a:lnTo>
                    <a:pt x="152" y="54"/>
                  </a:lnTo>
                  <a:lnTo>
                    <a:pt x="157" y="51"/>
                  </a:lnTo>
                  <a:lnTo>
                    <a:pt x="162" y="51"/>
                  </a:lnTo>
                  <a:lnTo>
                    <a:pt x="147" y="51"/>
                  </a:lnTo>
                  <a:lnTo>
                    <a:pt x="133" y="52"/>
                  </a:lnTo>
                  <a:lnTo>
                    <a:pt x="119" y="54"/>
                  </a:lnTo>
                  <a:lnTo>
                    <a:pt x="104" y="56"/>
                  </a:lnTo>
                  <a:lnTo>
                    <a:pt x="90" y="57"/>
                  </a:lnTo>
                  <a:lnTo>
                    <a:pt x="76" y="59"/>
                  </a:lnTo>
                  <a:lnTo>
                    <a:pt x="63" y="60"/>
                  </a:lnTo>
                  <a:lnTo>
                    <a:pt x="49" y="60"/>
                  </a:lnTo>
                  <a:lnTo>
                    <a:pt x="46" y="103"/>
                  </a:lnTo>
                  <a:lnTo>
                    <a:pt x="45" y="149"/>
                  </a:lnTo>
                  <a:lnTo>
                    <a:pt x="43" y="195"/>
                  </a:lnTo>
                  <a:lnTo>
                    <a:pt x="43" y="244"/>
                  </a:lnTo>
                  <a:lnTo>
                    <a:pt x="43" y="291"/>
                  </a:lnTo>
                  <a:lnTo>
                    <a:pt x="43" y="338"/>
                  </a:lnTo>
                  <a:lnTo>
                    <a:pt x="44" y="384"/>
                  </a:lnTo>
                  <a:lnTo>
                    <a:pt x="46" y="428"/>
                  </a:lnTo>
                  <a:lnTo>
                    <a:pt x="36" y="431"/>
                  </a:lnTo>
                  <a:lnTo>
                    <a:pt x="37" y="428"/>
                  </a:lnTo>
                  <a:lnTo>
                    <a:pt x="34" y="429"/>
                  </a:lnTo>
                  <a:lnTo>
                    <a:pt x="31" y="431"/>
                  </a:lnTo>
                  <a:lnTo>
                    <a:pt x="25" y="432"/>
                  </a:lnTo>
                  <a:lnTo>
                    <a:pt x="20" y="435"/>
                  </a:lnTo>
                  <a:lnTo>
                    <a:pt x="15" y="435"/>
                  </a:lnTo>
                  <a:lnTo>
                    <a:pt x="11" y="437"/>
                  </a:lnTo>
                  <a:lnTo>
                    <a:pt x="8" y="437"/>
                  </a:lnTo>
                  <a:lnTo>
                    <a:pt x="6" y="435"/>
                  </a:lnTo>
                  <a:lnTo>
                    <a:pt x="7" y="395"/>
                  </a:lnTo>
                  <a:lnTo>
                    <a:pt x="6" y="345"/>
                  </a:lnTo>
                  <a:lnTo>
                    <a:pt x="4" y="288"/>
                  </a:lnTo>
                  <a:lnTo>
                    <a:pt x="3" y="229"/>
                  </a:lnTo>
                  <a:lnTo>
                    <a:pt x="0" y="168"/>
                  </a:lnTo>
                  <a:lnTo>
                    <a:pt x="0" y="112"/>
                  </a:lnTo>
                  <a:lnTo>
                    <a:pt x="0" y="63"/>
                  </a:lnTo>
                  <a:lnTo>
                    <a:pt x="2" y="23"/>
                  </a:lnTo>
                  <a:lnTo>
                    <a:pt x="39" y="16"/>
                  </a:lnTo>
                  <a:lnTo>
                    <a:pt x="103" y="11"/>
                  </a:lnTo>
                  <a:lnTo>
                    <a:pt x="186" y="7"/>
                  </a:lnTo>
                  <a:lnTo>
                    <a:pt x="280" y="4"/>
                  </a:lnTo>
                  <a:lnTo>
                    <a:pt x="375" y="2"/>
                  </a:lnTo>
                  <a:lnTo>
                    <a:pt x="462" y="1"/>
                  </a:lnTo>
                  <a:lnTo>
                    <a:pt x="534" y="0"/>
                  </a:lnTo>
                  <a:lnTo>
                    <a:pt x="581" y="0"/>
                  </a:lnTo>
                  <a:lnTo>
                    <a:pt x="581"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87" name="Freeform 15"/>
            <p:cNvSpPr>
              <a:spLocks/>
            </p:cNvSpPr>
            <p:nvPr userDrawn="1"/>
          </p:nvSpPr>
          <p:spPr bwMode="auto">
            <a:xfrm>
              <a:off x="464" y="187"/>
              <a:ext cx="834" cy="1083"/>
            </a:xfrm>
            <a:custGeom>
              <a:avLst/>
              <a:gdLst/>
              <a:ahLst/>
              <a:cxnLst>
                <a:cxn ang="0">
                  <a:pos x="472" y="136"/>
                </a:cxn>
                <a:cxn ang="0">
                  <a:pos x="561" y="137"/>
                </a:cxn>
                <a:cxn ang="0">
                  <a:pos x="637" y="130"/>
                </a:cxn>
                <a:cxn ang="0">
                  <a:pos x="620" y="172"/>
                </a:cxn>
                <a:cxn ang="0">
                  <a:pos x="612" y="411"/>
                </a:cxn>
                <a:cxn ang="0">
                  <a:pos x="692" y="408"/>
                </a:cxn>
                <a:cxn ang="0">
                  <a:pos x="651" y="433"/>
                </a:cxn>
                <a:cxn ang="0">
                  <a:pos x="708" y="435"/>
                </a:cxn>
                <a:cxn ang="0">
                  <a:pos x="550" y="396"/>
                </a:cxn>
                <a:cxn ang="0">
                  <a:pos x="591" y="364"/>
                </a:cxn>
                <a:cxn ang="0">
                  <a:pos x="570" y="336"/>
                </a:cxn>
                <a:cxn ang="0">
                  <a:pos x="665" y="335"/>
                </a:cxn>
                <a:cxn ang="0">
                  <a:pos x="655" y="299"/>
                </a:cxn>
                <a:cxn ang="0">
                  <a:pos x="557" y="258"/>
                </a:cxn>
                <a:cxn ang="0">
                  <a:pos x="561" y="239"/>
                </a:cxn>
                <a:cxn ang="0">
                  <a:pos x="240" y="246"/>
                </a:cxn>
                <a:cxn ang="0">
                  <a:pos x="531" y="561"/>
                </a:cxn>
                <a:cxn ang="0">
                  <a:pos x="506" y="524"/>
                </a:cxn>
                <a:cxn ang="0">
                  <a:pos x="482" y="489"/>
                </a:cxn>
                <a:cxn ang="0">
                  <a:pos x="649" y="568"/>
                </a:cxn>
                <a:cxn ang="0">
                  <a:pos x="578" y="543"/>
                </a:cxn>
                <a:cxn ang="0">
                  <a:pos x="622" y="584"/>
                </a:cxn>
                <a:cxn ang="0">
                  <a:pos x="599" y="602"/>
                </a:cxn>
                <a:cxn ang="0">
                  <a:pos x="833" y="867"/>
                </a:cxn>
                <a:cxn ang="0">
                  <a:pos x="756" y="801"/>
                </a:cxn>
                <a:cxn ang="0">
                  <a:pos x="651" y="699"/>
                </a:cxn>
                <a:cxn ang="0">
                  <a:pos x="514" y="632"/>
                </a:cxn>
                <a:cxn ang="0">
                  <a:pos x="576" y="623"/>
                </a:cxn>
                <a:cxn ang="0">
                  <a:pos x="322" y="528"/>
                </a:cxn>
                <a:cxn ang="0">
                  <a:pos x="305" y="537"/>
                </a:cxn>
                <a:cxn ang="0">
                  <a:pos x="268" y="531"/>
                </a:cxn>
                <a:cxn ang="0">
                  <a:pos x="199" y="439"/>
                </a:cxn>
                <a:cxn ang="0">
                  <a:pos x="198" y="480"/>
                </a:cxn>
                <a:cxn ang="0">
                  <a:pos x="161" y="387"/>
                </a:cxn>
                <a:cxn ang="0">
                  <a:pos x="170" y="337"/>
                </a:cxn>
                <a:cxn ang="0">
                  <a:pos x="135" y="525"/>
                </a:cxn>
                <a:cxn ang="0">
                  <a:pos x="146" y="476"/>
                </a:cxn>
                <a:cxn ang="0">
                  <a:pos x="201" y="547"/>
                </a:cxn>
                <a:cxn ang="0">
                  <a:pos x="216" y="540"/>
                </a:cxn>
                <a:cxn ang="0">
                  <a:pos x="218" y="600"/>
                </a:cxn>
                <a:cxn ang="0">
                  <a:pos x="532" y="905"/>
                </a:cxn>
                <a:cxn ang="0">
                  <a:pos x="589" y="911"/>
                </a:cxn>
                <a:cxn ang="0">
                  <a:pos x="507" y="1039"/>
                </a:cxn>
                <a:cxn ang="0">
                  <a:pos x="520" y="1006"/>
                </a:cxn>
                <a:cxn ang="0">
                  <a:pos x="481" y="1029"/>
                </a:cxn>
                <a:cxn ang="0">
                  <a:pos x="429" y="1076"/>
                </a:cxn>
                <a:cxn ang="0">
                  <a:pos x="454" y="1003"/>
                </a:cxn>
                <a:cxn ang="0">
                  <a:pos x="273" y="736"/>
                </a:cxn>
                <a:cxn ang="0">
                  <a:pos x="221" y="709"/>
                </a:cxn>
                <a:cxn ang="0">
                  <a:pos x="60" y="427"/>
                </a:cxn>
                <a:cxn ang="0">
                  <a:pos x="37" y="411"/>
                </a:cxn>
                <a:cxn ang="0">
                  <a:pos x="25" y="396"/>
                </a:cxn>
                <a:cxn ang="0">
                  <a:pos x="29" y="342"/>
                </a:cxn>
                <a:cxn ang="0">
                  <a:pos x="66" y="240"/>
                </a:cxn>
                <a:cxn ang="0">
                  <a:pos x="94" y="315"/>
                </a:cxn>
                <a:cxn ang="0">
                  <a:pos x="294" y="114"/>
                </a:cxn>
                <a:cxn ang="0">
                  <a:pos x="347" y="47"/>
                </a:cxn>
                <a:cxn ang="0">
                  <a:pos x="392" y="132"/>
                </a:cxn>
                <a:cxn ang="0">
                  <a:pos x="415" y="13"/>
                </a:cxn>
                <a:cxn ang="0">
                  <a:pos x="462" y="0"/>
                </a:cxn>
              </a:cxnLst>
              <a:rect l="0" t="0" r="r" b="b"/>
              <a:pathLst>
                <a:path w="834" h="1083">
                  <a:moveTo>
                    <a:pt x="462" y="0"/>
                  </a:moveTo>
                  <a:lnTo>
                    <a:pt x="460" y="14"/>
                  </a:lnTo>
                  <a:lnTo>
                    <a:pt x="459" y="31"/>
                  </a:lnTo>
                  <a:lnTo>
                    <a:pt x="457" y="49"/>
                  </a:lnTo>
                  <a:lnTo>
                    <a:pt x="457" y="68"/>
                  </a:lnTo>
                  <a:lnTo>
                    <a:pt x="455" y="86"/>
                  </a:lnTo>
                  <a:lnTo>
                    <a:pt x="454" y="105"/>
                  </a:lnTo>
                  <a:lnTo>
                    <a:pt x="454" y="122"/>
                  </a:lnTo>
                  <a:lnTo>
                    <a:pt x="454" y="137"/>
                  </a:lnTo>
                  <a:lnTo>
                    <a:pt x="472" y="136"/>
                  </a:lnTo>
                  <a:lnTo>
                    <a:pt x="488" y="137"/>
                  </a:lnTo>
                  <a:lnTo>
                    <a:pt x="500" y="138"/>
                  </a:lnTo>
                  <a:lnTo>
                    <a:pt x="513" y="141"/>
                  </a:lnTo>
                  <a:lnTo>
                    <a:pt x="525" y="144"/>
                  </a:lnTo>
                  <a:lnTo>
                    <a:pt x="539" y="149"/>
                  </a:lnTo>
                  <a:lnTo>
                    <a:pt x="552" y="153"/>
                  </a:lnTo>
                  <a:lnTo>
                    <a:pt x="569" y="157"/>
                  </a:lnTo>
                  <a:lnTo>
                    <a:pt x="569" y="150"/>
                  </a:lnTo>
                  <a:lnTo>
                    <a:pt x="566" y="144"/>
                  </a:lnTo>
                  <a:lnTo>
                    <a:pt x="561" y="137"/>
                  </a:lnTo>
                  <a:lnTo>
                    <a:pt x="554" y="132"/>
                  </a:lnTo>
                  <a:lnTo>
                    <a:pt x="546" y="126"/>
                  </a:lnTo>
                  <a:lnTo>
                    <a:pt x="537" y="120"/>
                  </a:lnTo>
                  <a:lnTo>
                    <a:pt x="529" y="115"/>
                  </a:lnTo>
                  <a:lnTo>
                    <a:pt x="521" y="110"/>
                  </a:lnTo>
                  <a:lnTo>
                    <a:pt x="537" y="108"/>
                  </a:lnTo>
                  <a:lnTo>
                    <a:pt x="561" y="110"/>
                  </a:lnTo>
                  <a:lnTo>
                    <a:pt x="588" y="114"/>
                  </a:lnTo>
                  <a:lnTo>
                    <a:pt x="615" y="121"/>
                  </a:lnTo>
                  <a:lnTo>
                    <a:pt x="637" y="130"/>
                  </a:lnTo>
                  <a:lnTo>
                    <a:pt x="652" y="142"/>
                  </a:lnTo>
                  <a:lnTo>
                    <a:pt x="656" y="156"/>
                  </a:lnTo>
                  <a:lnTo>
                    <a:pt x="646" y="172"/>
                  </a:lnTo>
                  <a:lnTo>
                    <a:pt x="643" y="171"/>
                  </a:lnTo>
                  <a:lnTo>
                    <a:pt x="640" y="170"/>
                  </a:lnTo>
                  <a:lnTo>
                    <a:pt x="636" y="169"/>
                  </a:lnTo>
                  <a:lnTo>
                    <a:pt x="632" y="169"/>
                  </a:lnTo>
                  <a:lnTo>
                    <a:pt x="628" y="169"/>
                  </a:lnTo>
                  <a:lnTo>
                    <a:pt x="624" y="170"/>
                  </a:lnTo>
                  <a:lnTo>
                    <a:pt x="620" y="172"/>
                  </a:lnTo>
                  <a:lnTo>
                    <a:pt x="618" y="174"/>
                  </a:lnTo>
                  <a:lnTo>
                    <a:pt x="653" y="191"/>
                  </a:lnTo>
                  <a:lnTo>
                    <a:pt x="682" y="224"/>
                  </a:lnTo>
                  <a:lnTo>
                    <a:pt x="701" y="264"/>
                  </a:lnTo>
                  <a:lnTo>
                    <a:pt x="711" y="308"/>
                  </a:lnTo>
                  <a:lnTo>
                    <a:pt x="708" y="350"/>
                  </a:lnTo>
                  <a:lnTo>
                    <a:pt x="693" y="382"/>
                  </a:lnTo>
                  <a:lnTo>
                    <a:pt x="663" y="401"/>
                  </a:lnTo>
                  <a:lnTo>
                    <a:pt x="618" y="401"/>
                  </a:lnTo>
                  <a:lnTo>
                    <a:pt x="612" y="411"/>
                  </a:lnTo>
                  <a:lnTo>
                    <a:pt x="623" y="413"/>
                  </a:lnTo>
                  <a:lnTo>
                    <a:pt x="637" y="413"/>
                  </a:lnTo>
                  <a:lnTo>
                    <a:pt x="651" y="411"/>
                  </a:lnTo>
                  <a:lnTo>
                    <a:pt x="667" y="408"/>
                  </a:lnTo>
                  <a:lnTo>
                    <a:pt x="680" y="405"/>
                  </a:lnTo>
                  <a:lnTo>
                    <a:pt x="693" y="401"/>
                  </a:lnTo>
                  <a:lnTo>
                    <a:pt x="703" y="398"/>
                  </a:lnTo>
                  <a:lnTo>
                    <a:pt x="710" y="395"/>
                  </a:lnTo>
                  <a:lnTo>
                    <a:pt x="701" y="402"/>
                  </a:lnTo>
                  <a:lnTo>
                    <a:pt x="692" y="408"/>
                  </a:lnTo>
                  <a:lnTo>
                    <a:pt x="682" y="413"/>
                  </a:lnTo>
                  <a:lnTo>
                    <a:pt x="672" y="417"/>
                  </a:lnTo>
                  <a:lnTo>
                    <a:pt x="663" y="419"/>
                  </a:lnTo>
                  <a:lnTo>
                    <a:pt x="655" y="421"/>
                  </a:lnTo>
                  <a:lnTo>
                    <a:pt x="649" y="422"/>
                  </a:lnTo>
                  <a:lnTo>
                    <a:pt x="646" y="423"/>
                  </a:lnTo>
                  <a:lnTo>
                    <a:pt x="645" y="426"/>
                  </a:lnTo>
                  <a:lnTo>
                    <a:pt x="646" y="429"/>
                  </a:lnTo>
                  <a:lnTo>
                    <a:pt x="647" y="432"/>
                  </a:lnTo>
                  <a:lnTo>
                    <a:pt x="651" y="433"/>
                  </a:lnTo>
                  <a:lnTo>
                    <a:pt x="661" y="430"/>
                  </a:lnTo>
                  <a:lnTo>
                    <a:pt x="671" y="428"/>
                  </a:lnTo>
                  <a:lnTo>
                    <a:pt x="680" y="425"/>
                  </a:lnTo>
                  <a:lnTo>
                    <a:pt x="689" y="423"/>
                  </a:lnTo>
                  <a:lnTo>
                    <a:pt x="697" y="419"/>
                  </a:lnTo>
                  <a:lnTo>
                    <a:pt x="705" y="415"/>
                  </a:lnTo>
                  <a:lnTo>
                    <a:pt x="713" y="411"/>
                  </a:lnTo>
                  <a:lnTo>
                    <a:pt x="723" y="407"/>
                  </a:lnTo>
                  <a:lnTo>
                    <a:pt x="722" y="420"/>
                  </a:lnTo>
                  <a:lnTo>
                    <a:pt x="708" y="435"/>
                  </a:lnTo>
                  <a:lnTo>
                    <a:pt x="685" y="447"/>
                  </a:lnTo>
                  <a:lnTo>
                    <a:pt x="657" y="456"/>
                  </a:lnTo>
                  <a:lnTo>
                    <a:pt x="627" y="458"/>
                  </a:lnTo>
                  <a:lnTo>
                    <a:pt x="601" y="454"/>
                  </a:lnTo>
                  <a:lnTo>
                    <a:pt x="582" y="441"/>
                  </a:lnTo>
                  <a:lnTo>
                    <a:pt x="575" y="415"/>
                  </a:lnTo>
                  <a:lnTo>
                    <a:pt x="570" y="411"/>
                  </a:lnTo>
                  <a:lnTo>
                    <a:pt x="564" y="406"/>
                  </a:lnTo>
                  <a:lnTo>
                    <a:pt x="557" y="402"/>
                  </a:lnTo>
                  <a:lnTo>
                    <a:pt x="550" y="396"/>
                  </a:lnTo>
                  <a:lnTo>
                    <a:pt x="542" y="391"/>
                  </a:lnTo>
                  <a:lnTo>
                    <a:pt x="534" y="387"/>
                  </a:lnTo>
                  <a:lnTo>
                    <a:pt x="528" y="382"/>
                  </a:lnTo>
                  <a:lnTo>
                    <a:pt x="523" y="378"/>
                  </a:lnTo>
                  <a:lnTo>
                    <a:pt x="532" y="346"/>
                  </a:lnTo>
                  <a:lnTo>
                    <a:pt x="539" y="349"/>
                  </a:lnTo>
                  <a:lnTo>
                    <a:pt x="550" y="353"/>
                  </a:lnTo>
                  <a:lnTo>
                    <a:pt x="563" y="357"/>
                  </a:lnTo>
                  <a:lnTo>
                    <a:pt x="577" y="361"/>
                  </a:lnTo>
                  <a:lnTo>
                    <a:pt x="591" y="364"/>
                  </a:lnTo>
                  <a:lnTo>
                    <a:pt x="604" y="366"/>
                  </a:lnTo>
                  <a:lnTo>
                    <a:pt x="614" y="365"/>
                  </a:lnTo>
                  <a:lnTo>
                    <a:pt x="621" y="362"/>
                  </a:lnTo>
                  <a:lnTo>
                    <a:pt x="613" y="359"/>
                  </a:lnTo>
                  <a:lnTo>
                    <a:pt x="606" y="357"/>
                  </a:lnTo>
                  <a:lnTo>
                    <a:pt x="598" y="353"/>
                  </a:lnTo>
                  <a:lnTo>
                    <a:pt x="591" y="349"/>
                  </a:lnTo>
                  <a:lnTo>
                    <a:pt x="584" y="344"/>
                  </a:lnTo>
                  <a:lnTo>
                    <a:pt x="577" y="340"/>
                  </a:lnTo>
                  <a:lnTo>
                    <a:pt x="570" y="336"/>
                  </a:lnTo>
                  <a:lnTo>
                    <a:pt x="564" y="333"/>
                  </a:lnTo>
                  <a:lnTo>
                    <a:pt x="576" y="333"/>
                  </a:lnTo>
                  <a:lnTo>
                    <a:pt x="588" y="335"/>
                  </a:lnTo>
                  <a:lnTo>
                    <a:pt x="600" y="337"/>
                  </a:lnTo>
                  <a:lnTo>
                    <a:pt x="612" y="339"/>
                  </a:lnTo>
                  <a:lnTo>
                    <a:pt x="623" y="341"/>
                  </a:lnTo>
                  <a:lnTo>
                    <a:pt x="635" y="344"/>
                  </a:lnTo>
                  <a:lnTo>
                    <a:pt x="647" y="345"/>
                  </a:lnTo>
                  <a:lnTo>
                    <a:pt x="659" y="346"/>
                  </a:lnTo>
                  <a:lnTo>
                    <a:pt x="665" y="335"/>
                  </a:lnTo>
                  <a:lnTo>
                    <a:pt x="659" y="334"/>
                  </a:lnTo>
                  <a:lnTo>
                    <a:pt x="654" y="332"/>
                  </a:lnTo>
                  <a:lnTo>
                    <a:pt x="648" y="328"/>
                  </a:lnTo>
                  <a:lnTo>
                    <a:pt x="643" y="327"/>
                  </a:lnTo>
                  <a:lnTo>
                    <a:pt x="637" y="324"/>
                  </a:lnTo>
                  <a:lnTo>
                    <a:pt x="631" y="322"/>
                  </a:lnTo>
                  <a:lnTo>
                    <a:pt x="626" y="319"/>
                  </a:lnTo>
                  <a:lnTo>
                    <a:pt x="621" y="316"/>
                  </a:lnTo>
                  <a:lnTo>
                    <a:pt x="658" y="309"/>
                  </a:lnTo>
                  <a:lnTo>
                    <a:pt x="655" y="299"/>
                  </a:lnTo>
                  <a:lnTo>
                    <a:pt x="649" y="291"/>
                  </a:lnTo>
                  <a:lnTo>
                    <a:pt x="640" y="282"/>
                  </a:lnTo>
                  <a:lnTo>
                    <a:pt x="628" y="275"/>
                  </a:lnTo>
                  <a:lnTo>
                    <a:pt x="613" y="268"/>
                  </a:lnTo>
                  <a:lnTo>
                    <a:pt x="599" y="264"/>
                  </a:lnTo>
                  <a:lnTo>
                    <a:pt x="584" y="263"/>
                  </a:lnTo>
                  <a:lnTo>
                    <a:pt x="570" y="264"/>
                  </a:lnTo>
                  <a:lnTo>
                    <a:pt x="567" y="261"/>
                  </a:lnTo>
                  <a:lnTo>
                    <a:pt x="562" y="259"/>
                  </a:lnTo>
                  <a:lnTo>
                    <a:pt x="557" y="258"/>
                  </a:lnTo>
                  <a:lnTo>
                    <a:pt x="551" y="257"/>
                  </a:lnTo>
                  <a:lnTo>
                    <a:pt x="545" y="256"/>
                  </a:lnTo>
                  <a:lnTo>
                    <a:pt x="539" y="255"/>
                  </a:lnTo>
                  <a:lnTo>
                    <a:pt x="533" y="254"/>
                  </a:lnTo>
                  <a:lnTo>
                    <a:pt x="530" y="252"/>
                  </a:lnTo>
                  <a:lnTo>
                    <a:pt x="533" y="249"/>
                  </a:lnTo>
                  <a:lnTo>
                    <a:pt x="539" y="246"/>
                  </a:lnTo>
                  <a:lnTo>
                    <a:pt x="546" y="243"/>
                  </a:lnTo>
                  <a:lnTo>
                    <a:pt x="553" y="241"/>
                  </a:lnTo>
                  <a:lnTo>
                    <a:pt x="561" y="239"/>
                  </a:lnTo>
                  <a:lnTo>
                    <a:pt x="569" y="237"/>
                  </a:lnTo>
                  <a:lnTo>
                    <a:pt x="576" y="237"/>
                  </a:lnTo>
                  <a:lnTo>
                    <a:pt x="584" y="237"/>
                  </a:lnTo>
                  <a:lnTo>
                    <a:pt x="544" y="206"/>
                  </a:lnTo>
                  <a:lnTo>
                    <a:pt x="494" y="187"/>
                  </a:lnTo>
                  <a:lnTo>
                    <a:pt x="438" y="181"/>
                  </a:lnTo>
                  <a:lnTo>
                    <a:pt x="380" y="184"/>
                  </a:lnTo>
                  <a:lnTo>
                    <a:pt x="324" y="197"/>
                  </a:lnTo>
                  <a:lnTo>
                    <a:pt x="276" y="218"/>
                  </a:lnTo>
                  <a:lnTo>
                    <a:pt x="240" y="246"/>
                  </a:lnTo>
                  <a:lnTo>
                    <a:pt x="219" y="280"/>
                  </a:lnTo>
                  <a:lnTo>
                    <a:pt x="214" y="340"/>
                  </a:lnTo>
                  <a:lnTo>
                    <a:pt x="232" y="391"/>
                  </a:lnTo>
                  <a:lnTo>
                    <a:pt x="268" y="434"/>
                  </a:lnTo>
                  <a:lnTo>
                    <a:pt x="316" y="469"/>
                  </a:lnTo>
                  <a:lnTo>
                    <a:pt x="371" y="500"/>
                  </a:lnTo>
                  <a:lnTo>
                    <a:pt x="429" y="524"/>
                  </a:lnTo>
                  <a:lnTo>
                    <a:pt x="484" y="544"/>
                  </a:lnTo>
                  <a:lnTo>
                    <a:pt x="530" y="561"/>
                  </a:lnTo>
                  <a:lnTo>
                    <a:pt x="531" y="561"/>
                  </a:lnTo>
                  <a:lnTo>
                    <a:pt x="533" y="560"/>
                  </a:lnTo>
                  <a:lnTo>
                    <a:pt x="536" y="558"/>
                  </a:lnTo>
                  <a:lnTo>
                    <a:pt x="537" y="558"/>
                  </a:lnTo>
                  <a:lnTo>
                    <a:pt x="540" y="555"/>
                  </a:lnTo>
                  <a:lnTo>
                    <a:pt x="541" y="552"/>
                  </a:lnTo>
                  <a:lnTo>
                    <a:pt x="536" y="545"/>
                  </a:lnTo>
                  <a:lnTo>
                    <a:pt x="529" y="539"/>
                  </a:lnTo>
                  <a:lnTo>
                    <a:pt x="521" y="533"/>
                  </a:lnTo>
                  <a:lnTo>
                    <a:pt x="514" y="528"/>
                  </a:lnTo>
                  <a:lnTo>
                    <a:pt x="506" y="524"/>
                  </a:lnTo>
                  <a:lnTo>
                    <a:pt x="497" y="520"/>
                  </a:lnTo>
                  <a:lnTo>
                    <a:pt x="490" y="516"/>
                  </a:lnTo>
                  <a:lnTo>
                    <a:pt x="483" y="514"/>
                  </a:lnTo>
                  <a:lnTo>
                    <a:pt x="481" y="512"/>
                  </a:lnTo>
                  <a:lnTo>
                    <a:pt x="480" y="508"/>
                  </a:lnTo>
                  <a:lnTo>
                    <a:pt x="478" y="504"/>
                  </a:lnTo>
                  <a:lnTo>
                    <a:pt x="478" y="500"/>
                  </a:lnTo>
                  <a:lnTo>
                    <a:pt x="479" y="495"/>
                  </a:lnTo>
                  <a:lnTo>
                    <a:pt x="481" y="492"/>
                  </a:lnTo>
                  <a:lnTo>
                    <a:pt x="482" y="489"/>
                  </a:lnTo>
                  <a:lnTo>
                    <a:pt x="486" y="488"/>
                  </a:lnTo>
                  <a:lnTo>
                    <a:pt x="509" y="489"/>
                  </a:lnTo>
                  <a:lnTo>
                    <a:pt x="533" y="494"/>
                  </a:lnTo>
                  <a:lnTo>
                    <a:pt x="557" y="502"/>
                  </a:lnTo>
                  <a:lnTo>
                    <a:pt x="580" y="513"/>
                  </a:lnTo>
                  <a:lnTo>
                    <a:pt x="602" y="527"/>
                  </a:lnTo>
                  <a:lnTo>
                    <a:pt x="623" y="543"/>
                  </a:lnTo>
                  <a:lnTo>
                    <a:pt x="642" y="558"/>
                  </a:lnTo>
                  <a:lnTo>
                    <a:pt x="659" y="575"/>
                  </a:lnTo>
                  <a:lnTo>
                    <a:pt x="649" y="568"/>
                  </a:lnTo>
                  <a:lnTo>
                    <a:pt x="634" y="556"/>
                  </a:lnTo>
                  <a:lnTo>
                    <a:pt x="613" y="543"/>
                  </a:lnTo>
                  <a:lnTo>
                    <a:pt x="591" y="531"/>
                  </a:lnTo>
                  <a:lnTo>
                    <a:pt x="569" y="521"/>
                  </a:lnTo>
                  <a:lnTo>
                    <a:pt x="549" y="515"/>
                  </a:lnTo>
                  <a:lnTo>
                    <a:pt x="536" y="513"/>
                  </a:lnTo>
                  <a:lnTo>
                    <a:pt x="530" y="521"/>
                  </a:lnTo>
                  <a:lnTo>
                    <a:pt x="541" y="525"/>
                  </a:lnTo>
                  <a:lnTo>
                    <a:pt x="558" y="533"/>
                  </a:lnTo>
                  <a:lnTo>
                    <a:pt x="578" y="543"/>
                  </a:lnTo>
                  <a:lnTo>
                    <a:pt x="600" y="553"/>
                  </a:lnTo>
                  <a:lnTo>
                    <a:pt x="619" y="565"/>
                  </a:lnTo>
                  <a:lnTo>
                    <a:pt x="635" y="577"/>
                  </a:lnTo>
                  <a:lnTo>
                    <a:pt x="644" y="588"/>
                  </a:lnTo>
                  <a:lnTo>
                    <a:pt x="646" y="598"/>
                  </a:lnTo>
                  <a:lnTo>
                    <a:pt x="641" y="595"/>
                  </a:lnTo>
                  <a:lnTo>
                    <a:pt x="637" y="592"/>
                  </a:lnTo>
                  <a:lnTo>
                    <a:pt x="631" y="590"/>
                  </a:lnTo>
                  <a:lnTo>
                    <a:pt x="627" y="587"/>
                  </a:lnTo>
                  <a:lnTo>
                    <a:pt x="622" y="584"/>
                  </a:lnTo>
                  <a:lnTo>
                    <a:pt x="617" y="583"/>
                  </a:lnTo>
                  <a:lnTo>
                    <a:pt x="612" y="582"/>
                  </a:lnTo>
                  <a:lnTo>
                    <a:pt x="607" y="582"/>
                  </a:lnTo>
                  <a:lnTo>
                    <a:pt x="606" y="583"/>
                  </a:lnTo>
                  <a:lnTo>
                    <a:pt x="604" y="586"/>
                  </a:lnTo>
                  <a:lnTo>
                    <a:pt x="603" y="589"/>
                  </a:lnTo>
                  <a:lnTo>
                    <a:pt x="601" y="593"/>
                  </a:lnTo>
                  <a:lnTo>
                    <a:pt x="600" y="596"/>
                  </a:lnTo>
                  <a:lnTo>
                    <a:pt x="600" y="599"/>
                  </a:lnTo>
                  <a:lnTo>
                    <a:pt x="599" y="602"/>
                  </a:lnTo>
                  <a:lnTo>
                    <a:pt x="599" y="604"/>
                  </a:lnTo>
                  <a:lnTo>
                    <a:pt x="635" y="627"/>
                  </a:lnTo>
                  <a:lnTo>
                    <a:pt x="668" y="653"/>
                  </a:lnTo>
                  <a:lnTo>
                    <a:pt x="699" y="683"/>
                  </a:lnTo>
                  <a:lnTo>
                    <a:pt x="728" y="716"/>
                  </a:lnTo>
                  <a:lnTo>
                    <a:pt x="755" y="750"/>
                  </a:lnTo>
                  <a:lnTo>
                    <a:pt x="781" y="785"/>
                  </a:lnTo>
                  <a:lnTo>
                    <a:pt x="808" y="822"/>
                  </a:lnTo>
                  <a:lnTo>
                    <a:pt x="834" y="860"/>
                  </a:lnTo>
                  <a:lnTo>
                    <a:pt x="833" y="867"/>
                  </a:lnTo>
                  <a:lnTo>
                    <a:pt x="832" y="876"/>
                  </a:lnTo>
                  <a:lnTo>
                    <a:pt x="829" y="884"/>
                  </a:lnTo>
                  <a:lnTo>
                    <a:pt x="826" y="892"/>
                  </a:lnTo>
                  <a:lnTo>
                    <a:pt x="821" y="897"/>
                  </a:lnTo>
                  <a:lnTo>
                    <a:pt x="817" y="899"/>
                  </a:lnTo>
                  <a:lnTo>
                    <a:pt x="813" y="898"/>
                  </a:lnTo>
                  <a:lnTo>
                    <a:pt x="809" y="891"/>
                  </a:lnTo>
                  <a:lnTo>
                    <a:pt x="797" y="868"/>
                  </a:lnTo>
                  <a:lnTo>
                    <a:pt x="779" y="838"/>
                  </a:lnTo>
                  <a:lnTo>
                    <a:pt x="756" y="801"/>
                  </a:lnTo>
                  <a:lnTo>
                    <a:pt x="729" y="764"/>
                  </a:lnTo>
                  <a:lnTo>
                    <a:pt x="701" y="727"/>
                  </a:lnTo>
                  <a:lnTo>
                    <a:pt x="674" y="695"/>
                  </a:lnTo>
                  <a:lnTo>
                    <a:pt x="648" y="672"/>
                  </a:lnTo>
                  <a:lnTo>
                    <a:pt x="625" y="663"/>
                  </a:lnTo>
                  <a:lnTo>
                    <a:pt x="618" y="670"/>
                  </a:lnTo>
                  <a:lnTo>
                    <a:pt x="626" y="677"/>
                  </a:lnTo>
                  <a:lnTo>
                    <a:pt x="634" y="684"/>
                  </a:lnTo>
                  <a:lnTo>
                    <a:pt x="643" y="692"/>
                  </a:lnTo>
                  <a:lnTo>
                    <a:pt x="651" y="699"/>
                  </a:lnTo>
                  <a:lnTo>
                    <a:pt x="658" y="707"/>
                  </a:lnTo>
                  <a:lnTo>
                    <a:pt x="665" y="715"/>
                  </a:lnTo>
                  <a:lnTo>
                    <a:pt x="673" y="723"/>
                  </a:lnTo>
                  <a:lnTo>
                    <a:pt x="680" y="732"/>
                  </a:lnTo>
                  <a:lnTo>
                    <a:pt x="665" y="723"/>
                  </a:lnTo>
                  <a:lnTo>
                    <a:pt x="640" y="709"/>
                  </a:lnTo>
                  <a:lnTo>
                    <a:pt x="609" y="689"/>
                  </a:lnTo>
                  <a:lnTo>
                    <a:pt x="576" y="669"/>
                  </a:lnTo>
                  <a:lnTo>
                    <a:pt x="542" y="648"/>
                  </a:lnTo>
                  <a:lnTo>
                    <a:pt x="514" y="632"/>
                  </a:lnTo>
                  <a:lnTo>
                    <a:pt x="495" y="619"/>
                  </a:lnTo>
                  <a:lnTo>
                    <a:pt x="488" y="614"/>
                  </a:lnTo>
                  <a:lnTo>
                    <a:pt x="497" y="613"/>
                  </a:lnTo>
                  <a:lnTo>
                    <a:pt x="509" y="614"/>
                  </a:lnTo>
                  <a:lnTo>
                    <a:pt x="523" y="616"/>
                  </a:lnTo>
                  <a:lnTo>
                    <a:pt x="538" y="618"/>
                  </a:lnTo>
                  <a:lnTo>
                    <a:pt x="552" y="620"/>
                  </a:lnTo>
                  <a:lnTo>
                    <a:pt x="564" y="623"/>
                  </a:lnTo>
                  <a:lnTo>
                    <a:pt x="573" y="623"/>
                  </a:lnTo>
                  <a:lnTo>
                    <a:pt x="576" y="623"/>
                  </a:lnTo>
                  <a:lnTo>
                    <a:pt x="546" y="611"/>
                  </a:lnTo>
                  <a:lnTo>
                    <a:pt x="513" y="595"/>
                  </a:lnTo>
                  <a:lnTo>
                    <a:pt x="479" y="579"/>
                  </a:lnTo>
                  <a:lnTo>
                    <a:pt x="446" y="563"/>
                  </a:lnTo>
                  <a:lnTo>
                    <a:pt x="412" y="548"/>
                  </a:lnTo>
                  <a:lnTo>
                    <a:pt x="378" y="534"/>
                  </a:lnTo>
                  <a:lnTo>
                    <a:pt x="347" y="524"/>
                  </a:lnTo>
                  <a:lnTo>
                    <a:pt x="316" y="517"/>
                  </a:lnTo>
                  <a:lnTo>
                    <a:pt x="319" y="522"/>
                  </a:lnTo>
                  <a:lnTo>
                    <a:pt x="322" y="528"/>
                  </a:lnTo>
                  <a:lnTo>
                    <a:pt x="325" y="537"/>
                  </a:lnTo>
                  <a:lnTo>
                    <a:pt x="326" y="546"/>
                  </a:lnTo>
                  <a:lnTo>
                    <a:pt x="326" y="555"/>
                  </a:lnTo>
                  <a:lnTo>
                    <a:pt x="324" y="564"/>
                  </a:lnTo>
                  <a:lnTo>
                    <a:pt x="319" y="571"/>
                  </a:lnTo>
                  <a:lnTo>
                    <a:pt x="311" y="576"/>
                  </a:lnTo>
                  <a:lnTo>
                    <a:pt x="309" y="568"/>
                  </a:lnTo>
                  <a:lnTo>
                    <a:pt x="308" y="557"/>
                  </a:lnTo>
                  <a:lnTo>
                    <a:pt x="307" y="547"/>
                  </a:lnTo>
                  <a:lnTo>
                    <a:pt x="305" y="537"/>
                  </a:lnTo>
                  <a:lnTo>
                    <a:pt x="302" y="528"/>
                  </a:lnTo>
                  <a:lnTo>
                    <a:pt x="298" y="522"/>
                  </a:lnTo>
                  <a:lnTo>
                    <a:pt x="292" y="517"/>
                  </a:lnTo>
                  <a:lnTo>
                    <a:pt x="283" y="515"/>
                  </a:lnTo>
                  <a:lnTo>
                    <a:pt x="295" y="575"/>
                  </a:lnTo>
                  <a:lnTo>
                    <a:pt x="285" y="574"/>
                  </a:lnTo>
                  <a:lnTo>
                    <a:pt x="278" y="568"/>
                  </a:lnTo>
                  <a:lnTo>
                    <a:pt x="273" y="558"/>
                  </a:lnTo>
                  <a:lnTo>
                    <a:pt x="270" y="545"/>
                  </a:lnTo>
                  <a:lnTo>
                    <a:pt x="268" y="531"/>
                  </a:lnTo>
                  <a:lnTo>
                    <a:pt x="268" y="517"/>
                  </a:lnTo>
                  <a:lnTo>
                    <a:pt x="267" y="506"/>
                  </a:lnTo>
                  <a:lnTo>
                    <a:pt x="267" y="499"/>
                  </a:lnTo>
                  <a:lnTo>
                    <a:pt x="260" y="493"/>
                  </a:lnTo>
                  <a:lnTo>
                    <a:pt x="252" y="484"/>
                  </a:lnTo>
                  <a:lnTo>
                    <a:pt x="241" y="473"/>
                  </a:lnTo>
                  <a:lnTo>
                    <a:pt x="230" y="461"/>
                  </a:lnTo>
                  <a:lnTo>
                    <a:pt x="218" y="451"/>
                  </a:lnTo>
                  <a:lnTo>
                    <a:pt x="208" y="443"/>
                  </a:lnTo>
                  <a:lnTo>
                    <a:pt x="199" y="439"/>
                  </a:lnTo>
                  <a:lnTo>
                    <a:pt x="194" y="441"/>
                  </a:lnTo>
                  <a:lnTo>
                    <a:pt x="196" y="445"/>
                  </a:lnTo>
                  <a:lnTo>
                    <a:pt x="199" y="450"/>
                  </a:lnTo>
                  <a:lnTo>
                    <a:pt x="204" y="455"/>
                  </a:lnTo>
                  <a:lnTo>
                    <a:pt x="209" y="461"/>
                  </a:lnTo>
                  <a:lnTo>
                    <a:pt x="213" y="467"/>
                  </a:lnTo>
                  <a:lnTo>
                    <a:pt x="217" y="473"/>
                  </a:lnTo>
                  <a:lnTo>
                    <a:pt x="219" y="477"/>
                  </a:lnTo>
                  <a:lnTo>
                    <a:pt x="221" y="481"/>
                  </a:lnTo>
                  <a:lnTo>
                    <a:pt x="198" y="480"/>
                  </a:lnTo>
                  <a:lnTo>
                    <a:pt x="191" y="473"/>
                  </a:lnTo>
                  <a:lnTo>
                    <a:pt x="184" y="461"/>
                  </a:lnTo>
                  <a:lnTo>
                    <a:pt x="173" y="448"/>
                  </a:lnTo>
                  <a:lnTo>
                    <a:pt x="164" y="433"/>
                  </a:lnTo>
                  <a:lnTo>
                    <a:pt x="156" y="417"/>
                  </a:lnTo>
                  <a:lnTo>
                    <a:pt x="150" y="403"/>
                  </a:lnTo>
                  <a:lnTo>
                    <a:pt x="149" y="392"/>
                  </a:lnTo>
                  <a:lnTo>
                    <a:pt x="154" y="385"/>
                  </a:lnTo>
                  <a:lnTo>
                    <a:pt x="158" y="385"/>
                  </a:lnTo>
                  <a:lnTo>
                    <a:pt x="161" y="387"/>
                  </a:lnTo>
                  <a:lnTo>
                    <a:pt x="166" y="390"/>
                  </a:lnTo>
                  <a:lnTo>
                    <a:pt x="170" y="393"/>
                  </a:lnTo>
                  <a:lnTo>
                    <a:pt x="173" y="394"/>
                  </a:lnTo>
                  <a:lnTo>
                    <a:pt x="177" y="397"/>
                  </a:lnTo>
                  <a:lnTo>
                    <a:pt x="179" y="399"/>
                  </a:lnTo>
                  <a:lnTo>
                    <a:pt x="181" y="399"/>
                  </a:lnTo>
                  <a:lnTo>
                    <a:pt x="174" y="384"/>
                  </a:lnTo>
                  <a:lnTo>
                    <a:pt x="170" y="368"/>
                  </a:lnTo>
                  <a:lnTo>
                    <a:pt x="169" y="352"/>
                  </a:lnTo>
                  <a:lnTo>
                    <a:pt x="170" y="337"/>
                  </a:lnTo>
                  <a:lnTo>
                    <a:pt x="170" y="320"/>
                  </a:lnTo>
                  <a:lnTo>
                    <a:pt x="173" y="306"/>
                  </a:lnTo>
                  <a:lnTo>
                    <a:pt x="176" y="292"/>
                  </a:lnTo>
                  <a:lnTo>
                    <a:pt x="179" y="280"/>
                  </a:lnTo>
                  <a:lnTo>
                    <a:pt x="135" y="317"/>
                  </a:lnTo>
                  <a:lnTo>
                    <a:pt x="111" y="361"/>
                  </a:lnTo>
                  <a:lnTo>
                    <a:pt x="103" y="406"/>
                  </a:lnTo>
                  <a:lnTo>
                    <a:pt x="106" y="451"/>
                  </a:lnTo>
                  <a:lnTo>
                    <a:pt x="118" y="492"/>
                  </a:lnTo>
                  <a:lnTo>
                    <a:pt x="135" y="525"/>
                  </a:lnTo>
                  <a:lnTo>
                    <a:pt x="153" y="546"/>
                  </a:lnTo>
                  <a:lnTo>
                    <a:pt x="169" y="554"/>
                  </a:lnTo>
                  <a:lnTo>
                    <a:pt x="163" y="547"/>
                  </a:lnTo>
                  <a:lnTo>
                    <a:pt x="158" y="539"/>
                  </a:lnTo>
                  <a:lnTo>
                    <a:pt x="152" y="528"/>
                  </a:lnTo>
                  <a:lnTo>
                    <a:pt x="147" y="517"/>
                  </a:lnTo>
                  <a:lnTo>
                    <a:pt x="143" y="505"/>
                  </a:lnTo>
                  <a:lnTo>
                    <a:pt x="141" y="494"/>
                  </a:lnTo>
                  <a:lnTo>
                    <a:pt x="142" y="484"/>
                  </a:lnTo>
                  <a:lnTo>
                    <a:pt x="146" y="476"/>
                  </a:lnTo>
                  <a:lnTo>
                    <a:pt x="149" y="484"/>
                  </a:lnTo>
                  <a:lnTo>
                    <a:pt x="155" y="497"/>
                  </a:lnTo>
                  <a:lnTo>
                    <a:pt x="163" y="513"/>
                  </a:lnTo>
                  <a:lnTo>
                    <a:pt x="173" y="532"/>
                  </a:lnTo>
                  <a:lnTo>
                    <a:pt x="183" y="549"/>
                  </a:lnTo>
                  <a:lnTo>
                    <a:pt x="194" y="562"/>
                  </a:lnTo>
                  <a:lnTo>
                    <a:pt x="203" y="570"/>
                  </a:lnTo>
                  <a:lnTo>
                    <a:pt x="210" y="568"/>
                  </a:lnTo>
                  <a:lnTo>
                    <a:pt x="206" y="558"/>
                  </a:lnTo>
                  <a:lnTo>
                    <a:pt x="201" y="547"/>
                  </a:lnTo>
                  <a:lnTo>
                    <a:pt x="194" y="536"/>
                  </a:lnTo>
                  <a:lnTo>
                    <a:pt x="189" y="525"/>
                  </a:lnTo>
                  <a:lnTo>
                    <a:pt x="182" y="513"/>
                  </a:lnTo>
                  <a:lnTo>
                    <a:pt x="176" y="502"/>
                  </a:lnTo>
                  <a:lnTo>
                    <a:pt x="170" y="491"/>
                  </a:lnTo>
                  <a:lnTo>
                    <a:pt x="166" y="480"/>
                  </a:lnTo>
                  <a:lnTo>
                    <a:pt x="176" y="488"/>
                  </a:lnTo>
                  <a:lnTo>
                    <a:pt x="188" y="502"/>
                  </a:lnTo>
                  <a:lnTo>
                    <a:pt x="201" y="520"/>
                  </a:lnTo>
                  <a:lnTo>
                    <a:pt x="216" y="540"/>
                  </a:lnTo>
                  <a:lnTo>
                    <a:pt x="228" y="560"/>
                  </a:lnTo>
                  <a:lnTo>
                    <a:pt x="238" y="579"/>
                  </a:lnTo>
                  <a:lnTo>
                    <a:pt x="245" y="595"/>
                  </a:lnTo>
                  <a:lnTo>
                    <a:pt x="248" y="607"/>
                  </a:lnTo>
                  <a:lnTo>
                    <a:pt x="246" y="607"/>
                  </a:lnTo>
                  <a:lnTo>
                    <a:pt x="241" y="607"/>
                  </a:lnTo>
                  <a:lnTo>
                    <a:pt x="236" y="605"/>
                  </a:lnTo>
                  <a:lnTo>
                    <a:pt x="230" y="604"/>
                  </a:lnTo>
                  <a:lnTo>
                    <a:pt x="223" y="601"/>
                  </a:lnTo>
                  <a:lnTo>
                    <a:pt x="218" y="600"/>
                  </a:lnTo>
                  <a:lnTo>
                    <a:pt x="213" y="598"/>
                  </a:lnTo>
                  <a:lnTo>
                    <a:pt x="212" y="598"/>
                  </a:lnTo>
                  <a:lnTo>
                    <a:pt x="203" y="619"/>
                  </a:lnTo>
                  <a:lnTo>
                    <a:pt x="299" y="681"/>
                  </a:lnTo>
                  <a:lnTo>
                    <a:pt x="375" y="728"/>
                  </a:lnTo>
                  <a:lnTo>
                    <a:pt x="433" y="764"/>
                  </a:lnTo>
                  <a:lnTo>
                    <a:pt x="476" y="797"/>
                  </a:lnTo>
                  <a:lnTo>
                    <a:pt x="506" y="828"/>
                  </a:lnTo>
                  <a:lnTo>
                    <a:pt x="524" y="862"/>
                  </a:lnTo>
                  <a:lnTo>
                    <a:pt x="532" y="905"/>
                  </a:lnTo>
                  <a:lnTo>
                    <a:pt x="535" y="962"/>
                  </a:lnTo>
                  <a:lnTo>
                    <a:pt x="542" y="954"/>
                  </a:lnTo>
                  <a:lnTo>
                    <a:pt x="548" y="945"/>
                  </a:lnTo>
                  <a:lnTo>
                    <a:pt x="552" y="936"/>
                  </a:lnTo>
                  <a:lnTo>
                    <a:pt x="557" y="926"/>
                  </a:lnTo>
                  <a:lnTo>
                    <a:pt x="560" y="917"/>
                  </a:lnTo>
                  <a:lnTo>
                    <a:pt x="564" y="907"/>
                  </a:lnTo>
                  <a:lnTo>
                    <a:pt x="568" y="898"/>
                  </a:lnTo>
                  <a:lnTo>
                    <a:pt x="573" y="890"/>
                  </a:lnTo>
                  <a:lnTo>
                    <a:pt x="589" y="911"/>
                  </a:lnTo>
                  <a:lnTo>
                    <a:pt x="594" y="935"/>
                  </a:lnTo>
                  <a:lnTo>
                    <a:pt x="590" y="961"/>
                  </a:lnTo>
                  <a:lnTo>
                    <a:pt x="579" y="987"/>
                  </a:lnTo>
                  <a:lnTo>
                    <a:pt x="563" y="1010"/>
                  </a:lnTo>
                  <a:lnTo>
                    <a:pt x="545" y="1032"/>
                  </a:lnTo>
                  <a:lnTo>
                    <a:pt x="526" y="1049"/>
                  </a:lnTo>
                  <a:lnTo>
                    <a:pt x="509" y="1058"/>
                  </a:lnTo>
                  <a:lnTo>
                    <a:pt x="494" y="1054"/>
                  </a:lnTo>
                  <a:lnTo>
                    <a:pt x="500" y="1046"/>
                  </a:lnTo>
                  <a:lnTo>
                    <a:pt x="507" y="1039"/>
                  </a:lnTo>
                  <a:lnTo>
                    <a:pt x="515" y="1032"/>
                  </a:lnTo>
                  <a:lnTo>
                    <a:pt x="522" y="1024"/>
                  </a:lnTo>
                  <a:lnTo>
                    <a:pt x="529" y="1017"/>
                  </a:lnTo>
                  <a:lnTo>
                    <a:pt x="535" y="1009"/>
                  </a:lnTo>
                  <a:lnTo>
                    <a:pt x="540" y="1001"/>
                  </a:lnTo>
                  <a:lnTo>
                    <a:pt x="546" y="992"/>
                  </a:lnTo>
                  <a:lnTo>
                    <a:pt x="541" y="985"/>
                  </a:lnTo>
                  <a:lnTo>
                    <a:pt x="533" y="991"/>
                  </a:lnTo>
                  <a:lnTo>
                    <a:pt x="527" y="999"/>
                  </a:lnTo>
                  <a:lnTo>
                    <a:pt x="520" y="1006"/>
                  </a:lnTo>
                  <a:lnTo>
                    <a:pt x="513" y="1013"/>
                  </a:lnTo>
                  <a:lnTo>
                    <a:pt x="506" y="1021"/>
                  </a:lnTo>
                  <a:lnTo>
                    <a:pt x="499" y="1028"/>
                  </a:lnTo>
                  <a:lnTo>
                    <a:pt x="492" y="1035"/>
                  </a:lnTo>
                  <a:lnTo>
                    <a:pt x="484" y="1043"/>
                  </a:lnTo>
                  <a:lnTo>
                    <a:pt x="484" y="1041"/>
                  </a:lnTo>
                  <a:lnTo>
                    <a:pt x="483" y="1040"/>
                  </a:lnTo>
                  <a:lnTo>
                    <a:pt x="482" y="1036"/>
                  </a:lnTo>
                  <a:lnTo>
                    <a:pt x="481" y="1033"/>
                  </a:lnTo>
                  <a:lnTo>
                    <a:pt x="481" y="1029"/>
                  </a:lnTo>
                  <a:lnTo>
                    <a:pt x="480" y="1026"/>
                  </a:lnTo>
                  <a:lnTo>
                    <a:pt x="480" y="1023"/>
                  </a:lnTo>
                  <a:lnTo>
                    <a:pt x="480" y="1023"/>
                  </a:lnTo>
                  <a:lnTo>
                    <a:pt x="474" y="1029"/>
                  </a:lnTo>
                  <a:lnTo>
                    <a:pt x="468" y="1037"/>
                  </a:lnTo>
                  <a:lnTo>
                    <a:pt x="460" y="1044"/>
                  </a:lnTo>
                  <a:lnTo>
                    <a:pt x="452" y="1052"/>
                  </a:lnTo>
                  <a:lnTo>
                    <a:pt x="443" y="1061"/>
                  </a:lnTo>
                  <a:lnTo>
                    <a:pt x="436" y="1069"/>
                  </a:lnTo>
                  <a:lnTo>
                    <a:pt x="429" y="1076"/>
                  </a:lnTo>
                  <a:lnTo>
                    <a:pt x="424" y="1083"/>
                  </a:lnTo>
                  <a:lnTo>
                    <a:pt x="417" y="1080"/>
                  </a:lnTo>
                  <a:lnTo>
                    <a:pt x="411" y="1077"/>
                  </a:lnTo>
                  <a:lnTo>
                    <a:pt x="407" y="1072"/>
                  </a:lnTo>
                  <a:lnTo>
                    <a:pt x="402" y="1068"/>
                  </a:lnTo>
                  <a:lnTo>
                    <a:pt x="398" y="1064"/>
                  </a:lnTo>
                  <a:lnTo>
                    <a:pt x="394" y="1060"/>
                  </a:lnTo>
                  <a:lnTo>
                    <a:pt x="389" y="1056"/>
                  </a:lnTo>
                  <a:lnTo>
                    <a:pt x="382" y="1053"/>
                  </a:lnTo>
                  <a:lnTo>
                    <a:pt x="454" y="1003"/>
                  </a:lnTo>
                  <a:lnTo>
                    <a:pt x="488" y="951"/>
                  </a:lnTo>
                  <a:lnTo>
                    <a:pt x="491" y="896"/>
                  </a:lnTo>
                  <a:lnTo>
                    <a:pt x="470" y="844"/>
                  </a:lnTo>
                  <a:lnTo>
                    <a:pt x="432" y="796"/>
                  </a:lnTo>
                  <a:lnTo>
                    <a:pt x="381" y="756"/>
                  </a:lnTo>
                  <a:lnTo>
                    <a:pt x="326" y="727"/>
                  </a:lnTo>
                  <a:lnTo>
                    <a:pt x="273" y="713"/>
                  </a:lnTo>
                  <a:lnTo>
                    <a:pt x="274" y="721"/>
                  </a:lnTo>
                  <a:lnTo>
                    <a:pt x="274" y="729"/>
                  </a:lnTo>
                  <a:lnTo>
                    <a:pt x="273" y="736"/>
                  </a:lnTo>
                  <a:lnTo>
                    <a:pt x="271" y="745"/>
                  </a:lnTo>
                  <a:lnTo>
                    <a:pt x="268" y="753"/>
                  </a:lnTo>
                  <a:lnTo>
                    <a:pt x="265" y="761"/>
                  </a:lnTo>
                  <a:lnTo>
                    <a:pt x="262" y="769"/>
                  </a:lnTo>
                  <a:lnTo>
                    <a:pt x="258" y="776"/>
                  </a:lnTo>
                  <a:lnTo>
                    <a:pt x="256" y="726"/>
                  </a:lnTo>
                  <a:lnTo>
                    <a:pt x="246" y="721"/>
                  </a:lnTo>
                  <a:lnTo>
                    <a:pt x="237" y="716"/>
                  </a:lnTo>
                  <a:lnTo>
                    <a:pt x="228" y="712"/>
                  </a:lnTo>
                  <a:lnTo>
                    <a:pt x="221" y="709"/>
                  </a:lnTo>
                  <a:lnTo>
                    <a:pt x="214" y="703"/>
                  </a:lnTo>
                  <a:lnTo>
                    <a:pt x="210" y="697"/>
                  </a:lnTo>
                  <a:lnTo>
                    <a:pt x="209" y="689"/>
                  </a:lnTo>
                  <a:lnTo>
                    <a:pt x="210" y="678"/>
                  </a:lnTo>
                  <a:lnTo>
                    <a:pt x="156" y="635"/>
                  </a:lnTo>
                  <a:lnTo>
                    <a:pt x="117" y="591"/>
                  </a:lnTo>
                  <a:lnTo>
                    <a:pt x="90" y="547"/>
                  </a:lnTo>
                  <a:lnTo>
                    <a:pt x="73" y="505"/>
                  </a:lnTo>
                  <a:lnTo>
                    <a:pt x="64" y="464"/>
                  </a:lnTo>
                  <a:lnTo>
                    <a:pt x="60" y="427"/>
                  </a:lnTo>
                  <a:lnTo>
                    <a:pt x="58" y="392"/>
                  </a:lnTo>
                  <a:lnTo>
                    <a:pt x="58" y="361"/>
                  </a:lnTo>
                  <a:lnTo>
                    <a:pt x="55" y="367"/>
                  </a:lnTo>
                  <a:lnTo>
                    <a:pt x="52" y="373"/>
                  </a:lnTo>
                  <a:lnTo>
                    <a:pt x="49" y="379"/>
                  </a:lnTo>
                  <a:lnTo>
                    <a:pt x="47" y="386"/>
                  </a:lnTo>
                  <a:lnTo>
                    <a:pt x="45" y="392"/>
                  </a:lnTo>
                  <a:lnTo>
                    <a:pt x="42" y="398"/>
                  </a:lnTo>
                  <a:lnTo>
                    <a:pt x="39" y="405"/>
                  </a:lnTo>
                  <a:lnTo>
                    <a:pt x="37" y="411"/>
                  </a:lnTo>
                  <a:lnTo>
                    <a:pt x="36" y="413"/>
                  </a:lnTo>
                  <a:lnTo>
                    <a:pt x="34" y="414"/>
                  </a:lnTo>
                  <a:lnTo>
                    <a:pt x="31" y="415"/>
                  </a:lnTo>
                  <a:lnTo>
                    <a:pt x="30" y="417"/>
                  </a:lnTo>
                  <a:lnTo>
                    <a:pt x="27" y="418"/>
                  </a:lnTo>
                  <a:lnTo>
                    <a:pt x="23" y="419"/>
                  </a:lnTo>
                  <a:lnTo>
                    <a:pt x="21" y="420"/>
                  </a:lnTo>
                  <a:lnTo>
                    <a:pt x="19" y="420"/>
                  </a:lnTo>
                  <a:lnTo>
                    <a:pt x="20" y="411"/>
                  </a:lnTo>
                  <a:lnTo>
                    <a:pt x="25" y="396"/>
                  </a:lnTo>
                  <a:lnTo>
                    <a:pt x="32" y="374"/>
                  </a:lnTo>
                  <a:lnTo>
                    <a:pt x="39" y="351"/>
                  </a:lnTo>
                  <a:lnTo>
                    <a:pt x="46" y="328"/>
                  </a:lnTo>
                  <a:lnTo>
                    <a:pt x="51" y="310"/>
                  </a:lnTo>
                  <a:lnTo>
                    <a:pt x="54" y="298"/>
                  </a:lnTo>
                  <a:lnTo>
                    <a:pt x="51" y="297"/>
                  </a:lnTo>
                  <a:lnTo>
                    <a:pt x="45" y="308"/>
                  </a:lnTo>
                  <a:lnTo>
                    <a:pt x="39" y="319"/>
                  </a:lnTo>
                  <a:lnTo>
                    <a:pt x="34" y="331"/>
                  </a:lnTo>
                  <a:lnTo>
                    <a:pt x="29" y="342"/>
                  </a:lnTo>
                  <a:lnTo>
                    <a:pt x="23" y="353"/>
                  </a:lnTo>
                  <a:lnTo>
                    <a:pt x="18" y="365"/>
                  </a:lnTo>
                  <a:lnTo>
                    <a:pt x="13" y="377"/>
                  </a:lnTo>
                  <a:lnTo>
                    <a:pt x="9" y="389"/>
                  </a:lnTo>
                  <a:lnTo>
                    <a:pt x="0" y="370"/>
                  </a:lnTo>
                  <a:lnTo>
                    <a:pt x="2" y="345"/>
                  </a:lnTo>
                  <a:lnTo>
                    <a:pt x="11" y="317"/>
                  </a:lnTo>
                  <a:lnTo>
                    <a:pt x="27" y="288"/>
                  </a:lnTo>
                  <a:lnTo>
                    <a:pt x="45" y="261"/>
                  </a:lnTo>
                  <a:lnTo>
                    <a:pt x="66" y="240"/>
                  </a:lnTo>
                  <a:lnTo>
                    <a:pt x="85" y="225"/>
                  </a:lnTo>
                  <a:lnTo>
                    <a:pt x="101" y="223"/>
                  </a:lnTo>
                  <a:lnTo>
                    <a:pt x="98" y="236"/>
                  </a:lnTo>
                  <a:lnTo>
                    <a:pt x="94" y="249"/>
                  </a:lnTo>
                  <a:lnTo>
                    <a:pt x="90" y="260"/>
                  </a:lnTo>
                  <a:lnTo>
                    <a:pt x="86" y="270"/>
                  </a:lnTo>
                  <a:lnTo>
                    <a:pt x="84" y="279"/>
                  </a:lnTo>
                  <a:lnTo>
                    <a:pt x="83" y="290"/>
                  </a:lnTo>
                  <a:lnTo>
                    <a:pt x="86" y="301"/>
                  </a:lnTo>
                  <a:lnTo>
                    <a:pt x="94" y="315"/>
                  </a:lnTo>
                  <a:lnTo>
                    <a:pt x="109" y="285"/>
                  </a:lnTo>
                  <a:lnTo>
                    <a:pt x="127" y="256"/>
                  </a:lnTo>
                  <a:lnTo>
                    <a:pt x="150" y="230"/>
                  </a:lnTo>
                  <a:lnTo>
                    <a:pt x="175" y="206"/>
                  </a:lnTo>
                  <a:lnTo>
                    <a:pt x="202" y="185"/>
                  </a:lnTo>
                  <a:lnTo>
                    <a:pt x="231" y="169"/>
                  </a:lnTo>
                  <a:lnTo>
                    <a:pt x="260" y="154"/>
                  </a:lnTo>
                  <a:lnTo>
                    <a:pt x="290" y="145"/>
                  </a:lnTo>
                  <a:lnTo>
                    <a:pt x="292" y="131"/>
                  </a:lnTo>
                  <a:lnTo>
                    <a:pt x="294" y="114"/>
                  </a:lnTo>
                  <a:lnTo>
                    <a:pt x="295" y="95"/>
                  </a:lnTo>
                  <a:lnTo>
                    <a:pt x="296" y="75"/>
                  </a:lnTo>
                  <a:lnTo>
                    <a:pt x="297" y="56"/>
                  </a:lnTo>
                  <a:lnTo>
                    <a:pt x="297" y="37"/>
                  </a:lnTo>
                  <a:lnTo>
                    <a:pt x="297" y="20"/>
                  </a:lnTo>
                  <a:lnTo>
                    <a:pt x="296" y="6"/>
                  </a:lnTo>
                  <a:lnTo>
                    <a:pt x="347" y="4"/>
                  </a:lnTo>
                  <a:lnTo>
                    <a:pt x="347" y="13"/>
                  </a:lnTo>
                  <a:lnTo>
                    <a:pt x="348" y="28"/>
                  </a:lnTo>
                  <a:lnTo>
                    <a:pt x="347" y="47"/>
                  </a:lnTo>
                  <a:lnTo>
                    <a:pt x="347" y="70"/>
                  </a:lnTo>
                  <a:lnTo>
                    <a:pt x="345" y="92"/>
                  </a:lnTo>
                  <a:lnTo>
                    <a:pt x="344" y="113"/>
                  </a:lnTo>
                  <a:lnTo>
                    <a:pt x="344" y="129"/>
                  </a:lnTo>
                  <a:lnTo>
                    <a:pt x="344" y="138"/>
                  </a:lnTo>
                  <a:lnTo>
                    <a:pt x="352" y="137"/>
                  </a:lnTo>
                  <a:lnTo>
                    <a:pt x="362" y="136"/>
                  </a:lnTo>
                  <a:lnTo>
                    <a:pt x="372" y="135"/>
                  </a:lnTo>
                  <a:lnTo>
                    <a:pt x="383" y="133"/>
                  </a:lnTo>
                  <a:lnTo>
                    <a:pt x="392" y="132"/>
                  </a:lnTo>
                  <a:lnTo>
                    <a:pt x="399" y="132"/>
                  </a:lnTo>
                  <a:lnTo>
                    <a:pt x="405" y="130"/>
                  </a:lnTo>
                  <a:lnTo>
                    <a:pt x="408" y="130"/>
                  </a:lnTo>
                  <a:lnTo>
                    <a:pt x="410" y="121"/>
                  </a:lnTo>
                  <a:lnTo>
                    <a:pt x="412" y="106"/>
                  </a:lnTo>
                  <a:lnTo>
                    <a:pt x="414" y="87"/>
                  </a:lnTo>
                  <a:lnTo>
                    <a:pt x="416" y="66"/>
                  </a:lnTo>
                  <a:lnTo>
                    <a:pt x="416" y="45"/>
                  </a:lnTo>
                  <a:lnTo>
                    <a:pt x="417" y="27"/>
                  </a:lnTo>
                  <a:lnTo>
                    <a:pt x="415" y="13"/>
                  </a:lnTo>
                  <a:lnTo>
                    <a:pt x="414" y="4"/>
                  </a:lnTo>
                  <a:lnTo>
                    <a:pt x="420" y="3"/>
                  </a:lnTo>
                  <a:lnTo>
                    <a:pt x="426" y="2"/>
                  </a:lnTo>
                  <a:lnTo>
                    <a:pt x="432" y="1"/>
                  </a:lnTo>
                  <a:lnTo>
                    <a:pt x="438" y="0"/>
                  </a:lnTo>
                  <a:lnTo>
                    <a:pt x="444" y="0"/>
                  </a:lnTo>
                  <a:lnTo>
                    <a:pt x="450" y="0"/>
                  </a:lnTo>
                  <a:lnTo>
                    <a:pt x="456" y="0"/>
                  </a:lnTo>
                  <a:lnTo>
                    <a:pt x="462" y="0"/>
                  </a:lnTo>
                  <a:lnTo>
                    <a:pt x="462"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88" name="Freeform 16"/>
            <p:cNvSpPr>
              <a:spLocks/>
            </p:cNvSpPr>
            <p:nvPr userDrawn="1"/>
          </p:nvSpPr>
          <p:spPr bwMode="auto">
            <a:xfrm>
              <a:off x="1342" y="333"/>
              <a:ext cx="16" cy="53"/>
            </a:xfrm>
            <a:custGeom>
              <a:avLst/>
              <a:gdLst/>
              <a:ahLst/>
              <a:cxnLst>
                <a:cxn ang="0">
                  <a:pos x="14" y="0"/>
                </a:cxn>
                <a:cxn ang="0">
                  <a:pos x="15" y="11"/>
                </a:cxn>
                <a:cxn ang="0">
                  <a:pos x="16" y="20"/>
                </a:cxn>
                <a:cxn ang="0">
                  <a:pos x="16" y="26"/>
                </a:cxn>
                <a:cxn ang="0">
                  <a:pos x="16" y="32"/>
                </a:cxn>
                <a:cxn ang="0">
                  <a:pos x="14" y="37"/>
                </a:cxn>
                <a:cxn ang="0">
                  <a:pos x="11" y="41"/>
                </a:cxn>
                <a:cxn ang="0">
                  <a:pos x="7" y="47"/>
                </a:cxn>
                <a:cxn ang="0">
                  <a:pos x="2" y="53"/>
                </a:cxn>
                <a:cxn ang="0">
                  <a:pos x="0" y="6"/>
                </a:cxn>
                <a:cxn ang="0">
                  <a:pos x="14" y="0"/>
                </a:cxn>
                <a:cxn ang="0">
                  <a:pos x="14" y="0"/>
                </a:cxn>
              </a:cxnLst>
              <a:rect l="0" t="0" r="r" b="b"/>
              <a:pathLst>
                <a:path w="16" h="53">
                  <a:moveTo>
                    <a:pt x="14" y="0"/>
                  </a:moveTo>
                  <a:lnTo>
                    <a:pt x="15" y="11"/>
                  </a:lnTo>
                  <a:lnTo>
                    <a:pt x="16" y="20"/>
                  </a:lnTo>
                  <a:lnTo>
                    <a:pt x="16" y="26"/>
                  </a:lnTo>
                  <a:lnTo>
                    <a:pt x="16" y="32"/>
                  </a:lnTo>
                  <a:lnTo>
                    <a:pt x="14" y="37"/>
                  </a:lnTo>
                  <a:lnTo>
                    <a:pt x="11" y="41"/>
                  </a:lnTo>
                  <a:lnTo>
                    <a:pt x="7" y="47"/>
                  </a:lnTo>
                  <a:lnTo>
                    <a:pt x="2" y="53"/>
                  </a:lnTo>
                  <a:lnTo>
                    <a:pt x="0" y="6"/>
                  </a:lnTo>
                  <a:lnTo>
                    <a:pt x="14" y="0"/>
                  </a:lnTo>
                  <a:lnTo>
                    <a:pt x="14"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89" name="Freeform 17"/>
            <p:cNvSpPr>
              <a:spLocks/>
            </p:cNvSpPr>
            <p:nvPr userDrawn="1"/>
          </p:nvSpPr>
          <p:spPr bwMode="auto">
            <a:xfrm>
              <a:off x="829" y="346"/>
              <a:ext cx="83" cy="368"/>
            </a:xfrm>
            <a:custGeom>
              <a:avLst/>
              <a:gdLst/>
              <a:ahLst/>
              <a:cxnLst>
                <a:cxn ang="0">
                  <a:pos x="49" y="368"/>
                </a:cxn>
                <a:cxn ang="0">
                  <a:pos x="47" y="366"/>
                </a:cxn>
                <a:cxn ang="0">
                  <a:pos x="45" y="365"/>
                </a:cxn>
                <a:cxn ang="0">
                  <a:pos x="40" y="362"/>
                </a:cxn>
                <a:cxn ang="0">
                  <a:pos x="35" y="360"/>
                </a:cxn>
                <a:cxn ang="0">
                  <a:pos x="28" y="357"/>
                </a:cxn>
                <a:cxn ang="0">
                  <a:pos x="19" y="354"/>
                </a:cxn>
                <a:cxn ang="0">
                  <a:pos x="10" y="351"/>
                </a:cxn>
                <a:cxn ang="0">
                  <a:pos x="0" y="348"/>
                </a:cxn>
                <a:cxn ang="0">
                  <a:pos x="5" y="332"/>
                </a:cxn>
                <a:cxn ang="0">
                  <a:pos x="12" y="297"/>
                </a:cxn>
                <a:cxn ang="0">
                  <a:pos x="17" y="250"/>
                </a:cxn>
                <a:cxn ang="0">
                  <a:pos x="24" y="195"/>
                </a:cxn>
                <a:cxn ang="0">
                  <a:pos x="28" y="137"/>
                </a:cxn>
                <a:cxn ang="0">
                  <a:pos x="33" y="83"/>
                </a:cxn>
                <a:cxn ang="0">
                  <a:pos x="36" y="39"/>
                </a:cxn>
                <a:cxn ang="0">
                  <a:pos x="38" y="9"/>
                </a:cxn>
                <a:cxn ang="0">
                  <a:pos x="37" y="5"/>
                </a:cxn>
                <a:cxn ang="0">
                  <a:pos x="41" y="2"/>
                </a:cxn>
                <a:cxn ang="0">
                  <a:pos x="47" y="0"/>
                </a:cxn>
                <a:cxn ang="0">
                  <a:pos x="55" y="0"/>
                </a:cxn>
                <a:cxn ang="0">
                  <a:pos x="63" y="0"/>
                </a:cxn>
                <a:cxn ang="0">
                  <a:pos x="71" y="0"/>
                </a:cxn>
                <a:cxn ang="0">
                  <a:pos x="78" y="0"/>
                </a:cxn>
                <a:cxn ang="0">
                  <a:pos x="83" y="0"/>
                </a:cxn>
                <a:cxn ang="0">
                  <a:pos x="83" y="15"/>
                </a:cxn>
                <a:cxn ang="0">
                  <a:pos x="80" y="51"/>
                </a:cxn>
                <a:cxn ang="0">
                  <a:pos x="75" y="100"/>
                </a:cxn>
                <a:cxn ang="0">
                  <a:pos x="68" y="159"/>
                </a:cxn>
                <a:cxn ang="0">
                  <a:pos x="61" y="220"/>
                </a:cxn>
                <a:cxn ang="0">
                  <a:pos x="55" y="279"/>
                </a:cxn>
                <a:cxn ang="0">
                  <a:pos x="51" y="329"/>
                </a:cxn>
                <a:cxn ang="0">
                  <a:pos x="49" y="368"/>
                </a:cxn>
                <a:cxn ang="0">
                  <a:pos x="49" y="368"/>
                </a:cxn>
              </a:cxnLst>
              <a:rect l="0" t="0" r="r" b="b"/>
              <a:pathLst>
                <a:path w="83" h="368">
                  <a:moveTo>
                    <a:pt x="49" y="368"/>
                  </a:moveTo>
                  <a:lnTo>
                    <a:pt x="47" y="366"/>
                  </a:lnTo>
                  <a:lnTo>
                    <a:pt x="45" y="365"/>
                  </a:lnTo>
                  <a:lnTo>
                    <a:pt x="40" y="362"/>
                  </a:lnTo>
                  <a:lnTo>
                    <a:pt x="35" y="360"/>
                  </a:lnTo>
                  <a:lnTo>
                    <a:pt x="28" y="357"/>
                  </a:lnTo>
                  <a:lnTo>
                    <a:pt x="19" y="354"/>
                  </a:lnTo>
                  <a:lnTo>
                    <a:pt x="10" y="351"/>
                  </a:lnTo>
                  <a:lnTo>
                    <a:pt x="0" y="348"/>
                  </a:lnTo>
                  <a:lnTo>
                    <a:pt x="5" y="332"/>
                  </a:lnTo>
                  <a:lnTo>
                    <a:pt x="12" y="297"/>
                  </a:lnTo>
                  <a:lnTo>
                    <a:pt x="17" y="250"/>
                  </a:lnTo>
                  <a:lnTo>
                    <a:pt x="24" y="195"/>
                  </a:lnTo>
                  <a:lnTo>
                    <a:pt x="28" y="137"/>
                  </a:lnTo>
                  <a:lnTo>
                    <a:pt x="33" y="83"/>
                  </a:lnTo>
                  <a:lnTo>
                    <a:pt x="36" y="39"/>
                  </a:lnTo>
                  <a:lnTo>
                    <a:pt x="38" y="9"/>
                  </a:lnTo>
                  <a:lnTo>
                    <a:pt x="37" y="5"/>
                  </a:lnTo>
                  <a:lnTo>
                    <a:pt x="41" y="2"/>
                  </a:lnTo>
                  <a:lnTo>
                    <a:pt x="47" y="0"/>
                  </a:lnTo>
                  <a:lnTo>
                    <a:pt x="55" y="0"/>
                  </a:lnTo>
                  <a:lnTo>
                    <a:pt x="63" y="0"/>
                  </a:lnTo>
                  <a:lnTo>
                    <a:pt x="71" y="0"/>
                  </a:lnTo>
                  <a:lnTo>
                    <a:pt x="78" y="0"/>
                  </a:lnTo>
                  <a:lnTo>
                    <a:pt x="83" y="0"/>
                  </a:lnTo>
                  <a:lnTo>
                    <a:pt x="83" y="15"/>
                  </a:lnTo>
                  <a:lnTo>
                    <a:pt x="80" y="51"/>
                  </a:lnTo>
                  <a:lnTo>
                    <a:pt x="75" y="100"/>
                  </a:lnTo>
                  <a:lnTo>
                    <a:pt x="68" y="159"/>
                  </a:lnTo>
                  <a:lnTo>
                    <a:pt x="61" y="220"/>
                  </a:lnTo>
                  <a:lnTo>
                    <a:pt x="55" y="279"/>
                  </a:lnTo>
                  <a:lnTo>
                    <a:pt x="51" y="329"/>
                  </a:lnTo>
                  <a:lnTo>
                    <a:pt x="49" y="368"/>
                  </a:lnTo>
                  <a:lnTo>
                    <a:pt x="49" y="368"/>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0" name="Freeform 18"/>
            <p:cNvSpPr>
              <a:spLocks/>
            </p:cNvSpPr>
            <p:nvPr userDrawn="1"/>
          </p:nvSpPr>
          <p:spPr bwMode="auto">
            <a:xfrm>
              <a:off x="738" y="354"/>
              <a:ext cx="76" cy="320"/>
            </a:xfrm>
            <a:custGeom>
              <a:avLst/>
              <a:gdLst/>
              <a:ahLst/>
              <a:cxnLst>
                <a:cxn ang="0">
                  <a:pos x="76" y="0"/>
                </a:cxn>
                <a:cxn ang="0">
                  <a:pos x="70" y="35"/>
                </a:cxn>
                <a:cxn ang="0">
                  <a:pos x="66" y="74"/>
                </a:cxn>
                <a:cxn ang="0">
                  <a:pos x="61" y="116"/>
                </a:cxn>
                <a:cxn ang="0">
                  <a:pos x="56" y="159"/>
                </a:cxn>
                <a:cxn ang="0">
                  <a:pos x="52" y="202"/>
                </a:cxn>
                <a:cxn ang="0">
                  <a:pos x="49" y="245"/>
                </a:cxn>
                <a:cxn ang="0">
                  <a:pos x="45" y="284"/>
                </a:cxn>
                <a:cxn ang="0">
                  <a:pos x="43" y="319"/>
                </a:cxn>
                <a:cxn ang="0">
                  <a:pos x="38" y="318"/>
                </a:cxn>
                <a:cxn ang="0">
                  <a:pos x="32" y="316"/>
                </a:cxn>
                <a:cxn ang="0">
                  <a:pos x="26" y="313"/>
                </a:cxn>
                <a:cxn ang="0">
                  <a:pos x="20" y="310"/>
                </a:cxn>
                <a:cxn ang="0">
                  <a:pos x="14" y="305"/>
                </a:cxn>
                <a:cxn ang="0">
                  <a:pos x="8" y="301"/>
                </a:cxn>
                <a:cxn ang="0">
                  <a:pos x="3" y="298"/>
                </a:cxn>
                <a:cxn ang="0">
                  <a:pos x="0" y="294"/>
                </a:cxn>
                <a:cxn ang="0">
                  <a:pos x="5" y="266"/>
                </a:cxn>
                <a:cxn ang="0">
                  <a:pos x="9" y="229"/>
                </a:cxn>
                <a:cxn ang="0">
                  <a:pos x="12" y="185"/>
                </a:cxn>
                <a:cxn ang="0">
                  <a:pos x="15" y="140"/>
                </a:cxn>
                <a:cxn ang="0">
                  <a:pos x="18" y="95"/>
                </a:cxn>
                <a:cxn ang="0">
                  <a:pos x="22" y="58"/>
                </a:cxn>
                <a:cxn ang="0">
                  <a:pos x="28" y="28"/>
                </a:cxn>
                <a:cxn ang="0">
                  <a:pos x="37" y="13"/>
                </a:cxn>
                <a:cxn ang="0">
                  <a:pos x="44" y="9"/>
                </a:cxn>
                <a:cxn ang="0">
                  <a:pos x="51" y="6"/>
                </a:cxn>
                <a:cxn ang="0">
                  <a:pos x="58" y="3"/>
                </a:cxn>
                <a:cxn ang="0">
                  <a:pos x="64" y="3"/>
                </a:cxn>
                <a:cxn ang="0">
                  <a:pos x="70" y="1"/>
                </a:cxn>
                <a:cxn ang="0">
                  <a:pos x="73" y="1"/>
                </a:cxn>
                <a:cxn ang="0">
                  <a:pos x="75" y="0"/>
                </a:cxn>
                <a:cxn ang="0">
                  <a:pos x="76" y="0"/>
                </a:cxn>
                <a:cxn ang="0">
                  <a:pos x="76" y="0"/>
                </a:cxn>
              </a:cxnLst>
              <a:rect l="0" t="0" r="r" b="b"/>
              <a:pathLst>
                <a:path w="76" h="319">
                  <a:moveTo>
                    <a:pt x="76" y="0"/>
                  </a:moveTo>
                  <a:lnTo>
                    <a:pt x="70" y="35"/>
                  </a:lnTo>
                  <a:lnTo>
                    <a:pt x="66" y="74"/>
                  </a:lnTo>
                  <a:lnTo>
                    <a:pt x="61" y="116"/>
                  </a:lnTo>
                  <a:lnTo>
                    <a:pt x="56" y="159"/>
                  </a:lnTo>
                  <a:lnTo>
                    <a:pt x="52" y="202"/>
                  </a:lnTo>
                  <a:lnTo>
                    <a:pt x="49" y="245"/>
                  </a:lnTo>
                  <a:lnTo>
                    <a:pt x="45" y="284"/>
                  </a:lnTo>
                  <a:lnTo>
                    <a:pt x="43" y="319"/>
                  </a:lnTo>
                  <a:lnTo>
                    <a:pt x="38" y="318"/>
                  </a:lnTo>
                  <a:lnTo>
                    <a:pt x="32" y="316"/>
                  </a:lnTo>
                  <a:lnTo>
                    <a:pt x="26" y="313"/>
                  </a:lnTo>
                  <a:lnTo>
                    <a:pt x="20" y="310"/>
                  </a:lnTo>
                  <a:lnTo>
                    <a:pt x="14" y="305"/>
                  </a:lnTo>
                  <a:lnTo>
                    <a:pt x="8" y="301"/>
                  </a:lnTo>
                  <a:lnTo>
                    <a:pt x="3" y="298"/>
                  </a:lnTo>
                  <a:lnTo>
                    <a:pt x="0" y="294"/>
                  </a:lnTo>
                  <a:lnTo>
                    <a:pt x="5" y="266"/>
                  </a:lnTo>
                  <a:lnTo>
                    <a:pt x="9" y="229"/>
                  </a:lnTo>
                  <a:lnTo>
                    <a:pt x="12" y="185"/>
                  </a:lnTo>
                  <a:lnTo>
                    <a:pt x="15" y="140"/>
                  </a:lnTo>
                  <a:lnTo>
                    <a:pt x="18" y="95"/>
                  </a:lnTo>
                  <a:lnTo>
                    <a:pt x="22" y="58"/>
                  </a:lnTo>
                  <a:lnTo>
                    <a:pt x="28" y="28"/>
                  </a:lnTo>
                  <a:lnTo>
                    <a:pt x="37" y="13"/>
                  </a:lnTo>
                  <a:lnTo>
                    <a:pt x="44" y="9"/>
                  </a:lnTo>
                  <a:lnTo>
                    <a:pt x="51" y="6"/>
                  </a:lnTo>
                  <a:lnTo>
                    <a:pt x="58" y="3"/>
                  </a:lnTo>
                  <a:lnTo>
                    <a:pt x="64" y="3"/>
                  </a:lnTo>
                  <a:lnTo>
                    <a:pt x="70" y="1"/>
                  </a:lnTo>
                  <a:lnTo>
                    <a:pt x="73" y="1"/>
                  </a:lnTo>
                  <a:lnTo>
                    <a:pt x="75" y="0"/>
                  </a:lnTo>
                  <a:lnTo>
                    <a:pt x="76" y="0"/>
                  </a:lnTo>
                  <a:lnTo>
                    <a:pt x="76"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1" name="Freeform 19"/>
            <p:cNvSpPr>
              <a:spLocks/>
            </p:cNvSpPr>
            <p:nvPr userDrawn="1"/>
          </p:nvSpPr>
          <p:spPr bwMode="auto">
            <a:xfrm>
              <a:off x="1367" y="421"/>
              <a:ext cx="13" cy="121"/>
            </a:xfrm>
            <a:custGeom>
              <a:avLst/>
              <a:gdLst/>
              <a:ahLst/>
              <a:cxnLst>
                <a:cxn ang="0">
                  <a:pos x="1" y="0"/>
                </a:cxn>
                <a:cxn ang="0">
                  <a:pos x="7" y="9"/>
                </a:cxn>
                <a:cxn ang="0">
                  <a:pos x="11" y="23"/>
                </a:cxn>
                <a:cxn ang="0">
                  <a:pos x="12" y="39"/>
                </a:cxn>
                <a:cxn ang="0">
                  <a:pos x="13" y="58"/>
                </a:cxn>
                <a:cxn ang="0">
                  <a:pos x="12" y="76"/>
                </a:cxn>
                <a:cxn ang="0">
                  <a:pos x="11" y="93"/>
                </a:cxn>
                <a:cxn ang="0">
                  <a:pos x="8" y="109"/>
                </a:cxn>
                <a:cxn ang="0">
                  <a:pos x="6" y="121"/>
                </a:cxn>
                <a:cxn ang="0">
                  <a:pos x="3" y="106"/>
                </a:cxn>
                <a:cxn ang="0">
                  <a:pos x="1" y="91"/>
                </a:cxn>
                <a:cxn ang="0">
                  <a:pos x="0" y="75"/>
                </a:cxn>
                <a:cxn ang="0">
                  <a:pos x="0" y="60"/>
                </a:cxn>
                <a:cxn ang="0">
                  <a:pos x="0" y="44"/>
                </a:cxn>
                <a:cxn ang="0">
                  <a:pos x="0" y="29"/>
                </a:cxn>
                <a:cxn ang="0">
                  <a:pos x="0" y="14"/>
                </a:cxn>
                <a:cxn ang="0">
                  <a:pos x="1" y="0"/>
                </a:cxn>
                <a:cxn ang="0">
                  <a:pos x="1" y="0"/>
                </a:cxn>
              </a:cxnLst>
              <a:rect l="0" t="0" r="r" b="b"/>
              <a:pathLst>
                <a:path w="13" h="121">
                  <a:moveTo>
                    <a:pt x="1" y="0"/>
                  </a:moveTo>
                  <a:lnTo>
                    <a:pt x="7" y="9"/>
                  </a:lnTo>
                  <a:lnTo>
                    <a:pt x="11" y="23"/>
                  </a:lnTo>
                  <a:lnTo>
                    <a:pt x="12" y="39"/>
                  </a:lnTo>
                  <a:lnTo>
                    <a:pt x="13" y="58"/>
                  </a:lnTo>
                  <a:lnTo>
                    <a:pt x="12" y="76"/>
                  </a:lnTo>
                  <a:lnTo>
                    <a:pt x="11" y="93"/>
                  </a:lnTo>
                  <a:lnTo>
                    <a:pt x="8" y="109"/>
                  </a:lnTo>
                  <a:lnTo>
                    <a:pt x="6" y="121"/>
                  </a:lnTo>
                  <a:lnTo>
                    <a:pt x="3" y="106"/>
                  </a:lnTo>
                  <a:lnTo>
                    <a:pt x="1" y="91"/>
                  </a:lnTo>
                  <a:lnTo>
                    <a:pt x="0" y="75"/>
                  </a:lnTo>
                  <a:lnTo>
                    <a:pt x="0" y="60"/>
                  </a:lnTo>
                  <a:lnTo>
                    <a:pt x="0" y="44"/>
                  </a:lnTo>
                  <a:lnTo>
                    <a:pt x="0" y="29"/>
                  </a:lnTo>
                  <a:lnTo>
                    <a:pt x="0" y="14"/>
                  </a:lnTo>
                  <a:lnTo>
                    <a:pt x="1" y="0"/>
                  </a:lnTo>
                  <a:lnTo>
                    <a:pt x="1"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2" name="Freeform 20"/>
            <p:cNvSpPr>
              <a:spLocks/>
            </p:cNvSpPr>
            <p:nvPr userDrawn="1"/>
          </p:nvSpPr>
          <p:spPr bwMode="auto">
            <a:xfrm>
              <a:off x="947" y="425"/>
              <a:ext cx="135" cy="145"/>
            </a:xfrm>
            <a:custGeom>
              <a:avLst/>
              <a:gdLst/>
              <a:ahLst/>
              <a:cxnLst>
                <a:cxn ang="0">
                  <a:pos x="80" y="0"/>
                </a:cxn>
                <a:cxn ang="0">
                  <a:pos x="82" y="2"/>
                </a:cxn>
                <a:cxn ang="0">
                  <a:pos x="84" y="6"/>
                </a:cxn>
                <a:cxn ang="0">
                  <a:pos x="87" y="9"/>
                </a:cxn>
                <a:cxn ang="0">
                  <a:pos x="89" y="13"/>
                </a:cxn>
                <a:cxn ang="0">
                  <a:pos x="91" y="16"/>
                </a:cxn>
                <a:cxn ang="0">
                  <a:pos x="94" y="18"/>
                </a:cxn>
                <a:cxn ang="0">
                  <a:pos x="97" y="21"/>
                </a:cxn>
                <a:cxn ang="0">
                  <a:pos x="101" y="24"/>
                </a:cxn>
                <a:cxn ang="0">
                  <a:pos x="99" y="24"/>
                </a:cxn>
                <a:cxn ang="0">
                  <a:pos x="96" y="24"/>
                </a:cxn>
                <a:cxn ang="0">
                  <a:pos x="91" y="24"/>
                </a:cxn>
                <a:cxn ang="0">
                  <a:pos x="87" y="25"/>
                </a:cxn>
                <a:cxn ang="0">
                  <a:pos x="82" y="25"/>
                </a:cxn>
                <a:cxn ang="0">
                  <a:pos x="78" y="28"/>
                </a:cxn>
                <a:cxn ang="0">
                  <a:pos x="73" y="30"/>
                </a:cxn>
                <a:cxn ang="0">
                  <a:pos x="70" y="34"/>
                </a:cxn>
                <a:cxn ang="0">
                  <a:pos x="75" y="34"/>
                </a:cxn>
                <a:cxn ang="0">
                  <a:pos x="83" y="34"/>
                </a:cxn>
                <a:cxn ang="0">
                  <a:pos x="93" y="36"/>
                </a:cxn>
                <a:cxn ang="0">
                  <a:pos x="105" y="37"/>
                </a:cxn>
                <a:cxn ang="0">
                  <a:pos x="116" y="40"/>
                </a:cxn>
                <a:cxn ang="0">
                  <a:pos x="126" y="43"/>
                </a:cxn>
                <a:cxn ang="0">
                  <a:pos x="132" y="47"/>
                </a:cxn>
                <a:cxn ang="0">
                  <a:pos x="135" y="51"/>
                </a:cxn>
                <a:cxn ang="0">
                  <a:pos x="112" y="43"/>
                </a:cxn>
                <a:cxn ang="0">
                  <a:pos x="89" y="43"/>
                </a:cxn>
                <a:cxn ang="0">
                  <a:pos x="67" y="46"/>
                </a:cxn>
                <a:cxn ang="0">
                  <a:pos x="50" y="53"/>
                </a:cxn>
                <a:cxn ang="0">
                  <a:pos x="38" y="65"/>
                </a:cxn>
                <a:cxn ang="0">
                  <a:pos x="34" y="79"/>
                </a:cxn>
                <a:cxn ang="0">
                  <a:pos x="41" y="95"/>
                </a:cxn>
                <a:cxn ang="0">
                  <a:pos x="63" y="113"/>
                </a:cxn>
                <a:cxn ang="0">
                  <a:pos x="59" y="120"/>
                </a:cxn>
                <a:cxn ang="0">
                  <a:pos x="58" y="126"/>
                </a:cxn>
                <a:cxn ang="0">
                  <a:pos x="56" y="132"/>
                </a:cxn>
                <a:cxn ang="0">
                  <a:pos x="54" y="138"/>
                </a:cxn>
                <a:cxn ang="0">
                  <a:pos x="53" y="142"/>
                </a:cxn>
                <a:cxn ang="0">
                  <a:pos x="50" y="144"/>
                </a:cxn>
                <a:cxn ang="0">
                  <a:pos x="49" y="145"/>
                </a:cxn>
                <a:cxn ang="0">
                  <a:pos x="46" y="144"/>
                </a:cxn>
                <a:cxn ang="0">
                  <a:pos x="24" y="126"/>
                </a:cxn>
                <a:cxn ang="0">
                  <a:pos x="8" y="106"/>
                </a:cxn>
                <a:cxn ang="0">
                  <a:pos x="0" y="83"/>
                </a:cxn>
                <a:cxn ang="0">
                  <a:pos x="0" y="61"/>
                </a:cxn>
                <a:cxn ang="0">
                  <a:pos x="7" y="39"/>
                </a:cxn>
                <a:cxn ang="0">
                  <a:pos x="23" y="21"/>
                </a:cxn>
                <a:cxn ang="0">
                  <a:pos x="47" y="7"/>
                </a:cxn>
                <a:cxn ang="0">
                  <a:pos x="80" y="0"/>
                </a:cxn>
                <a:cxn ang="0">
                  <a:pos x="80" y="0"/>
                </a:cxn>
              </a:cxnLst>
              <a:rect l="0" t="0" r="r" b="b"/>
              <a:pathLst>
                <a:path w="135" h="145">
                  <a:moveTo>
                    <a:pt x="80" y="0"/>
                  </a:moveTo>
                  <a:lnTo>
                    <a:pt x="82" y="2"/>
                  </a:lnTo>
                  <a:lnTo>
                    <a:pt x="84" y="6"/>
                  </a:lnTo>
                  <a:lnTo>
                    <a:pt x="87" y="9"/>
                  </a:lnTo>
                  <a:lnTo>
                    <a:pt x="89" y="13"/>
                  </a:lnTo>
                  <a:lnTo>
                    <a:pt x="91" y="16"/>
                  </a:lnTo>
                  <a:lnTo>
                    <a:pt x="94" y="18"/>
                  </a:lnTo>
                  <a:lnTo>
                    <a:pt x="97" y="21"/>
                  </a:lnTo>
                  <a:lnTo>
                    <a:pt x="101" y="24"/>
                  </a:lnTo>
                  <a:lnTo>
                    <a:pt x="99" y="24"/>
                  </a:lnTo>
                  <a:lnTo>
                    <a:pt x="96" y="24"/>
                  </a:lnTo>
                  <a:lnTo>
                    <a:pt x="91" y="24"/>
                  </a:lnTo>
                  <a:lnTo>
                    <a:pt x="87" y="25"/>
                  </a:lnTo>
                  <a:lnTo>
                    <a:pt x="82" y="25"/>
                  </a:lnTo>
                  <a:lnTo>
                    <a:pt x="78" y="28"/>
                  </a:lnTo>
                  <a:lnTo>
                    <a:pt x="73" y="30"/>
                  </a:lnTo>
                  <a:lnTo>
                    <a:pt x="70" y="34"/>
                  </a:lnTo>
                  <a:lnTo>
                    <a:pt x="75" y="34"/>
                  </a:lnTo>
                  <a:lnTo>
                    <a:pt x="83" y="34"/>
                  </a:lnTo>
                  <a:lnTo>
                    <a:pt x="93" y="36"/>
                  </a:lnTo>
                  <a:lnTo>
                    <a:pt x="105" y="37"/>
                  </a:lnTo>
                  <a:lnTo>
                    <a:pt x="116" y="40"/>
                  </a:lnTo>
                  <a:lnTo>
                    <a:pt x="126" y="43"/>
                  </a:lnTo>
                  <a:lnTo>
                    <a:pt x="132" y="47"/>
                  </a:lnTo>
                  <a:lnTo>
                    <a:pt x="135" y="51"/>
                  </a:lnTo>
                  <a:lnTo>
                    <a:pt x="112" y="43"/>
                  </a:lnTo>
                  <a:lnTo>
                    <a:pt x="89" y="43"/>
                  </a:lnTo>
                  <a:lnTo>
                    <a:pt x="67" y="46"/>
                  </a:lnTo>
                  <a:lnTo>
                    <a:pt x="50" y="53"/>
                  </a:lnTo>
                  <a:lnTo>
                    <a:pt x="38" y="65"/>
                  </a:lnTo>
                  <a:lnTo>
                    <a:pt x="34" y="79"/>
                  </a:lnTo>
                  <a:lnTo>
                    <a:pt x="41" y="95"/>
                  </a:lnTo>
                  <a:lnTo>
                    <a:pt x="63" y="113"/>
                  </a:lnTo>
                  <a:lnTo>
                    <a:pt x="59" y="120"/>
                  </a:lnTo>
                  <a:lnTo>
                    <a:pt x="58" y="126"/>
                  </a:lnTo>
                  <a:lnTo>
                    <a:pt x="56" y="132"/>
                  </a:lnTo>
                  <a:lnTo>
                    <a:pt x="54" y="138"/>
                  </a:lnTo>
                  <a:lnTo>
                    <a:pt x="53" y="142"/>
                  </a:lnTo>
                  <a:lnTo>
                    <a:pt x="50" y="144"/>
                  </a:lnTo>
                  <a:lnTo>
                    <a:pt x="49" y="145"/>
                  </a:lnTo>
                  <a:lnTo>
                    <a:pt x="46" y="144"/>
                  </a:lnTo>
                  <a:lnTo>
                    <a:pt x="24" y="126"/>
                  </a:lnTo>
                  <a:lnTo>
                    <a:pt x="8" y="106"/>
                  </a:lnTo>
                  <a:lnTo>
                    <a:pt x="0" y="83"/>
                  </a:lnTo>
                  <a:lnTo>
                    <a:pt x="0" y="61"/>
                  </a:lnTo>
                  <a:lnTo>
                    <a:pt x="7" y="39"/>
                  </a:lnTo>
                  <a:lnTo>
                    <a:pt x="23" y="21"/>
                  </a:lnTo>
                  <a:lnTo>
                    <a:pt x="47" y="7"/>
                  </a:lnTo>
                  <a:lnTo>
                    <a:pt x="80" y="0"/>
                  </a:lnTo>
                  <a:lnTo>
                    <a:pt x="80"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3" name="Freeform 21"/>
            <p:cNvSpPr>
              <a:spLocks/>
            </p:cNvSpPr>
            <p:nvPr userDrawn="1"/>
          </p:nvSpPr>
          <p:spPr bwMode="auto">
            <a:xfrm>
              <a:off x="248" y="462"/>
              <a:ext cx="23" cy="87"/>
            </a:xfrm>
            <a:custGeom>
              <a:avLst/>
              <a:gdLst/>
              <a:ahLst/>
              <a:cxnLst>
                <a:cxn ang="0">
                  <a:pos x="14" y="0"/>
                </a:cxn>
                <a:cxn ang="0">
                  <a:pos x="17" y="8"/>
                </a:cxn>
                <a:cxn ang="0">
                  <a:pos x="19" y="17"/>
                </a:cxn>
                <a:cxn ang="0">
                  <a:pos x="19" y="26"/>
                </a:cxn>
                <a:cxn ang="0">
                  <a:pos x="20" y="35"/>
                </a:cxn>
                <a:cxn ang="0">
                  <a:pos x="20" y="44"/>
                </a:cxn>
                <a:cxn ang="0">
                  <a:pos x="20" y="53"/>
                </a:cxn>
                <a:cxn ang="0">
                  <a:pos x="20" y="62"/>
                </a:cxn>
                <a:cxn ang="0">
                  <a:pos x="22" y="71"/>
                </a:cxn>
                <a:cxn ang="0">
                  <a:pos x="20" y="73"/>
                </a:cxn>
                <a:cxn ang="0">
                  <a:pos x="18" y="76"/>
                </a:cxn>
                <a:cxn ang="0">
                  <a:pos x="15" y="79"/>
                </a:cxn>
                <a:cxn ang="0">
                  <a:pos x="11" y="83"/>
                </a:cxn>
                <a:cxn ang="0">
                  <a:pos x="7" y="86"/>
                </a:cxn>
                <a:cxn ang="0">
                  <a:pos x="4" y="87"/>
                </a:cxn>
                <a:cxn ang="0">
                  <a:pos x="1" y="86"/>
                </a:cxn>
                <a:cxn ang="0">
                  <a:pos x="0" y="83"/>
                </a:cxn>
                <a:cxn ang="0">
                  <a:pos x="1" y="72"/>
                </a:cxn>
                <a:cxn ang="0">
                  <a:pos x="2" y="61"/>
                </a:cxn>
                <a:cxn ang="0">
                  <a:pos x="3" y="50"/>
                </a:cxn>
                <a:cxn ang="0">
                  <a:pos x="5" y="40"/>
                </a:cxn>
                <a:cxn ang="0">
                  <a:pos x="7" y="29"/>
                </a:cxn>
                <a:cxn ang="0">
                  <a:pos x="9" y="19"/>
                </a:cxn>
                <a:cxn ang="0">
                  <a:pos x="11" y="10"/>
                </a:cxn>
                <a:cxn ang="0">
                  <a:pos x="14" y="0"/>
                </a:cxn>
                <a:cxn ang="0">
                  <a:pos x="14" y="0"/>
                </a:cxn>
              </a:cxnLst>
              <a:rect l="0" t="0" r="r" b="b"/>
              <a:pathLst>
                <a:path w="22" h="87">
                  <a:moveTo>
                    <a:pt x="14" y="0"/>
                  </a:moveTo>
                  <a:lnTo>
                    <a:pt x="17" y="8"/>
                  </a:lnTo>
                  <a:lnTo>
                    <a:pt x="19" y="17"/>
                  </a:lnTo>
                  <a:lnTo>
                    <a:pt x="19" y="26"/>
                  </a:lnTo>
                  <a:lnTo>
                    <a:pt x="20" y="35"/>
                  </a:lnTo>
                  <a:lnTo>
                    <a:pt x="20" y="44"/>
                  </a:lnTo>
                  <a:lnTo>
                    <a:pt x="20" y="53"/>
                  </a:lnTo>
                  <a:lnTo>
                    <a:pt x="20" y="62"/>
                  </a:lnTo>
                  <a:lnTo>
                    <a:pt x="22" y="71"/>
                  </a:lnTo>
                  <a:lnTo>
                    <a:pt x="20" y="73"/>
                  </a:lnTo>
                  <a:lnTo>
                    <a:pt x="18" y="76"/>
                  </a:lnTo>
                  <a:lnTo>
                    <a:pt x="15" y="79"/>
                  </a:lnTo>
                  <a:lnTo>
                    <a:pt x="11" y="83"/>
                  </a:lnTo>
                  <a:lnTo>
                    <a:pt x="7" y="86"/>
                  </a:lnTo>
                  <a:lnTo>
                    <a:pt x="4" y="87"/>
                  </a:lnTo>
                  <a:lnTo>
                    <a:pt x="1" y="86"/>
                  </a:lnTo>
                  <a:lnTo>
                    <a:pt x="0" y="83"/>
                  </a:lnTo>
                  <a:lnTo>
                    <a:pt x="1" y="72"/>
                  </a:lnTo>
                  <a:lnTo>
                    <a:pt x="2" y="61"/>
                  </a:lnTo>
                  <a:lnTo>
                    <a:pt x="3" y="50"/>
                  </a:lnTo>
                  <a:lnTo>
                    <a:pt x="5" y="40"/>
                  </a:lnTo>
                  <a:lnTo>
                    <a:pt x="7" y="29"/>
                  </a:lnTo>
                  <a:lnTo>
                    <a:pt x="9" y="19"/>
                  </a:lnTo>
                  <a:lnTo>
                    <a:pt x="11" y="10"/>
                  </a:lnTo>
                  <a:lnTo>
                    <a:pt x="14" y="0"/>
                  </a:lnTo>
                  <a:lnTo>
                    <a:pt x="14"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4" name="Freeform 22"/>
            <p:cNvSpPr>
              <a:spLocks/>
            </p:cNvSpPr>
            <p:nvPr userDrawn="1"/>
          </p:nvSpPr>
          <p:spPr bwMode="auto">
            <a:xfrm>
              <a:off x="159" y="564"/>
              <a:ext cx="573" cy="763"/>
            </a:xfrm>
            <a:custGeom>
              <a:avLst/>
              <a:gdLst/>
              <a:ahLst/>
              <a:cxnLst>
                <a:cxn ang="0">
                  <a:pos x="89" y="229"/>
                </a:cxn>
                <a:cxn ang="0">
                  <a:pos x="72" y="266"/>
                </a:cxn>
                <a:cxn ang="0">
                  <a:pos x="85" y="603"/>
                </a:cxn>
                <a:cxn ang="0">
                  <a:pos x="179" y="706"/>
                </a:cxn>
                <a:cxn ang="0">
                  <a:pos x="339" y="714"/>
                </a:cxn>
                <a:cxn ang="0">
                  <a:pos x="190" y="591"/>
                </a:cxn>
                <a:cxn ang="0">
                  <a:pos x="188" y="442"/>
                </a:cxn>
                <a:cxn ang="0">
                  <a:pos x="219" y="386"/>
                </a:cxn>
                <a:cxn ang="0">
                  <a:pos x="192" y="392"/>
                </a:cxn>
                <a:cxn ang="0">
                  <a:pos x="170" y="391"/>
                </a:cxn>
                <a:cxn ang="0">
                  <a:pos x="251" y="308"/>
                </a:cxn>
                <a:cxn ang="0">
                  <a:pos x="263" y="323"/>
                </a:cxn>
                <a:cxn ang="0">
                  <a:pos x="238" y="355"/>
                </a:cxn>
                <a:cxn ang="0">
                  <a:pos x="269" y="355"/>
                </a:cxn>
                <a:cxn ang="0">
                  <a:pos x="263" y="372"/>
                </a:cxn>
                <a:cxn ang="0">
                  <a:pos x="300" y="367"/>
                </a:cxn>
                <a:cxn ang="0">
                  <a:pos x="288" y="406"/>
                </a:cxn>
                <a:cxn ang="0">
                  <a:pos x="225" y="446"/>
                </a:cxn>
                <a:cxn ang="0">
                  <a:pos x="261" y="435"/>
                </a:cxn>
                <a:cxn ang="0">
                  <a:pos x="286" y="427"/>
                </a:cxn>
                <a:cxn ang="0">
                  <a:pos x="237" y="473"/>
                </a:cxn>
                <a:cxn ang="0">
                  <a:pos x="252" y="478"/>
                </a:cxn>
                <a:cxn ang="0">
                  <a:pos x="310" y="452"/>
                </a:cxn>
                <a:cxn ang="0">
                  <a:pos x="260" y="505"/>
                </a:cxn>
                <a:cxn ang="0">
                  <a:pos x="271" y="522"/>
                </a:cxn>
                <a:cxn ang="0">
                  <a:pos x="325" y="481"/>
                </a:cxn>
                <a:cxn ang="0">
                  <a:pos x="316" y="498"/>
                </a:cxn>
                <a:cxn ang="0">
                  <a:pos x="316" y="524"/>
                </a:cxn>
                <a:cxn ang="0">
                  <a:pos x="363" y="502"/>
                </a:cxn>
                <a:cxn ang="0">
                  <a:pos x="375" y="533"/>
                </a:cxn>
                <a:cxn ang="0">
                  <a:pos x="339" y="567"/>
                </a:cxn>
                <a:cxn ang="0">
                  <a:pos x="385" y="668"/>
                </a:cxn>
                <a:cxn ang="0">
                  <a:pos x="478" y="696"/>
                </a:cxn>
                <a:cxn ang="0">
                  <a:pos x="511" y="365"/>
                </a:cxn>
                <a:cxn ang="0">
                  <a:pos x="550" y="409"/>
                </a:cxn>
                <a:cxn ang="0">
                  <a:pos x="533" y="676"/>
                </a:cxn>
                <a:cxn ang="0">
                  <a:pos x="549" y="716"/>
                </a:cxn>
                <a:cxn ang="0">
                  <a:pos x="572" y="720"/>
                </a:cxn>
                <a:cxn ang="0">
                  <a:pos x="570" y="751"/>
                </a:cxn>
                <a:cxn ang="0">
                  <a:pos x="390" y="760"/>
                </a:cxn>
                <a:cxn ang="0">
                  <a:pos x="59" y="749"/>
                </a:cxn>
                <a:cxn ang="0">
                  <a:pos x="42" y="708"/>
                </a:cxn>
                <a:cxn ang="0">
                  <a:pos x="41" y="680"/>
                </a:cxn>
                <a:cxn ang="0">
                  <a:pos x="30" y="712"/>
                </a:cxn>
                <a:cxn ang="0">
                  <a:pos x="27" y="683"/>
                </a:cxn>
                <a:cxn ang="0">
                  <a:pos x="18" y="630"/>
                </a:cxn>
                <a:cxn ang="0">
                  <a:pos x="11" y="678"/>
                </a:cxn>
                <a:cxn ang="0">
                  <a:pos x="0" y="646"/>
                </a:cxn>
                <a:cxn ang="0">
                  <a:pos x="14" y="562"/>
                </a:cxn>
                <a:cxn ang="0">
                  <a:pos x="32" y="597"/>
                </a:cxn>
                <a:cxn ang="0">
                  <a:pos x="35" y="475"/>
                </a:cxn>
                <a:cxn ang="0">
                  <a:pos x="27" y="52"/>
                </a:cxn>
                <a:cxn ang="0">
                  <a:pos x="42" y="3"/>
                </a:cxn>
                <a:cxn ang="0">
                  <a:pos x="66" y="23"/>
                </a:cxn>
                <a:cxn ang="0">
                  <a:pos x="69" y="115"/>
                </a:cxn>
                <a:cxn ang="0">
                  <a:pos x="77" y="149"/>
                </a:cxn>
                <a:cxn ang="0">
                  <a:pos x="86" y="118"/>
                </a:cxn>
                <a:cxn ang="0">
                  <a:pos x="93" y="39"/>
                </a:cxn>
                <a:cxn ang="0">
                  <a:pos x="119" y="126"/>
                </a:cxn>
                <a:cxn ang="0">
                  <a:pos x="100" y="265"/>
                </a:cxn>
              </a:cxnLst>
              <a:rect l="0" t="0" r="r" b="b"/>
              <a:pathLst>
                <a:path w="573" h="763">
                  <a:moveTo>
                    <a:pt x="100" y="265"/>
                  </a:moveTo>
                  <a:lnTo>
                    <a:pt x="99" y="257"/>
                  </a:lnTo>
                  <a:lnTo>
                    <a:pt x="96" y="248"/>
                  </a:lnTo>
                  <a:lnTo>
                    <a:pt x="93" y="239"/>
                  </a:lnTo>
                  <a:lnTo>
                    <a:pt x="89" y="229"/>
                  </a:lnTo>
                  <a:lnTo>
                    <a:pt x="84" y="220"/>
                  </a:lnTo>
                  <a:lnTo>
                    <a:pt x="78" y="212"/>
                  </a:lnTo>
                  <a:lnTo>
                    <a:pt x="72" y="206"/>
                  </a:lnTo>
                  <a:lnTo>
                    <a:pt x="66" y="204"/>
                  </a:lnTo>
                  <a:lnTo>
                    <a:pt x="72" y="266"/>
                  </a:lnTo>
                  <a:lnTo>
                    <a:pt x="75" y="333"/>
                  </a:lnTo>
                  <a:lnTo>
                    <a:pt x="79" y="402"/>
                  </a:lnTo>
                  <a:lnTo>
                    <a:pt x="82" y="472"/>
                  </a:lnTo>
                  <a:lnTo>
                    <a:pt x="84" y="539"/>
                  </a:lnTo>
                  <a:lnTo>
                    <a:pt x="85" y="603"/>
                  </a:lnTo>
                  <a:lnTo>
                    <a:pt x="86" y="659"/>
                  </a:lnTo>
                  <a:lnTo>
                    <a:pt x="86" y="705"/>
                  </a:lnTo>
                  <a:lnTo>
                    <a:pt x="106" y="703"/>
                  </a:lnTo>
                  <a:lnTo>
                    <a:pt x="139" y="704"/>
                  </a:lnTo>
                  <a:lnTo>
                    <a:pt x="179" y="706"/>
                  </a:lnTo>
                  <a:lnTo>
                    <a:pt x="223" y="708"/>
                  </a:lnTo>
                  <a:lnTo>
                    <a:pt x="265" y="711"/>
                  </a:lnTo>
                  <a:lnTo>
                    <a:pt x="302" y="713"/>
                  </a:lnTo>
                  <a:lnTo>
                    <a:pt x="328" y="714"/>
                  </a:lnTo>
                  <a:lnTo>
                    <a:pt x="339" y="714"/>
                  </a:lnTo>
                  <a:lnTo>
                    <a:pt x="305" y="693"/>
                  </a:lnTo>
                  <a:lnTo>
                    <a:pt x="271" y="672"/>
                  </a:lnTo>
                  <a:lnTo>
                    <a:pt x="240" y="648"/>
                  </a:lnTo>
                  <a:lnTo>
                    <a:pt x="212" y="622"/>
                  </a:lnTo>
                  <a:lnTo>
                    <a:pt x="190" y="591"/>
                  </a:lnTo>
                  <a:lnTo>
                    <a:pt x="176" y="555"/>
                  </a:lnTo>
                  <a:lnTo>
                    <a:pt x="171" y="514"/>
                  </a:lnTo>
                  <a:lnTo>
                    <a:pt x="177" y="467"/>
                  </a:lnTo>
                  <a:lnTo>
                    <a:pt x="182" y="454"/>
                  </a:lnTo>
                  <a:lnTo>
                    <a:pt x="188" y="442"/>
                  </a:lnTo>
                  <a:lnTo>
                    <a:pt x="194" y="430"/>
                  </a:lnTo>
                  <a:lnTo>
                    <a:pt x="201" y="419"/>
                  </a:lnTo>
                  <a:lnTo>
                    <a:pt x="208" y="407"/>
                  </a:lnTo>
                  <a:lnTo>
                    <a:pt x="214" y="397"/>
                  </a:lnTo>
                  <a:lnTo>
                    <a:pt x="219" y="386"/>
                  </a:lnTo>
                  <a:lnTo>
                    <a:pt x="221" y="375"/>
                  </a:lnTo>
                  <a:lnTo>
                    <a:pt x="217" y="377"/>
                  </a:lnTo>
                  <a:lnTo>
                    <a:pt x="211" y="380"/>
                  </a:lnTo>
                  <a:lnTo>
                    <a:pt x="202" y="386"/>
                  </a:lnTo>
                  <a:lnTo>
                    <a:pt x="192" y="392"/>
                  </a:lnTo>
                  <a:lnTo>
                    <a:pt x="182" y="398"/>
                  </a:lnTo>
                  <a:lnTo>
                    <a:pt x="174" y="402"/>
                  </a:lnTo>
                  <a:lnTo>
                    <a:pt x="168" y="406"/>
                  </a:lnTo>
                  <a:lnTo>
                    <a:pt x="166" y="407"/>
                  </a:lnTo>
                  <a:lnTo>
                    <a:pt x="170" y="391"/>
                  </a:lnTo>
                  <a:lnTo>
                    <a:pt x="179" y="373"/>
                  </a:lnTo>
                  <a:lnTo>
                    <a:pt x="192" y="352"/>
                  </a:lnTo>
                  <a:lnTo>
                    <a:pt x="209" y="334"/>
                  </a:lnTo>
                  <a:lnTo>
                    <a:pt x="228" y="318"/>
                  </a:lnTo>
                  <a:lnTo>
                    <a:pt x="251" y="308"/>
                  </a:lnTo>
                  <a:lnTo>
                    <a:pt x="276" y="305"/>
                  </a:lnTo>
                  <a:lnTo>
                    <a:pt x="302" y="312"/>
                  </a:lnTo>
                  <a:lnTo>
                    <a:pt x="288" y="315"/>
                  </a:lnTo>
                  <a:lnTo>
                    <a:pt x="275" y="319"/>
                  </a:lnTo>
                  <a:lnTo>
                    <a:pt x="263" y="323"/>
                  </a:lnTo>
                  <a:lnTo>
                    <a:pt x="252" y="328"/>
                  </a:lnTo>
                  <a:lnTo>
                    <a:pt x="244" y="333"/>
                  </a:lnTo>
                  <a:lnTo>
                    <a:pt x="239" y="339"/>
                  </a:lnTo>
                  <a:lnTo>
                    <a:pt x="237" y="346"/>
                  </a:lnTo>
                  <a:lnTo>
                    <a:pt x="238" y="355"/>
                  </a:lnTo>
                  <a:lnTo>
                    <a:pt x="284" y="340"/>
                  </a:lnTo>
                  <a:lnTo>
                    <a:pt x="280" y="343"/>
                  </a:lnTo>
                  <a:lnTo>
                    <a:pt x="276" y="347"/>
                  </a:lnTo>
                  <a:lnTo>
                    <a:pt x="272" y="351"/>
                  </a:lnTo>
                  <a:lnTo>
                    <a:pt x="269" y="355"/>
                  </a:lnTo>
                  <a:lnTo>
                    <a:pt x="267" y="358"/>
                  </a:lnTo>
                  <a:lnTo>
                    <a:pt x="264" y="363"/>
                  </a:lnTo>
                  <a:lnTo>
                    <a:pt x="261" y="367"/>
                  </a:lnTo>
                  <a:lnTo>
                    <a:pt x="259" y="374"/>
                  </a:lnTo>
                  <a:lnTo>
                    <a:pt x="263" y="372"/>
                  </a:lnTo>
                  <a:lnTo>
                    <a:pt x="269" y="371"/>
                  </a:lnTo>
                  <a:lnTo>
                    <a:pt x="276" y="371"/>
                  </a:lnTo>
                  <a:lnTo>
                    <a:pt x="284" y="370"/>
                  </a:lnTo>
                  <a:lnTo>
                    <a:pt x="292" y="368"/>
                  </a:lnTo>
                  <a:lnTo>
                    <a:pt x="300" y="367"/>
                  </a:lnTo>
                  <a:lnTo>
                    <a:pt x="308" y="366"/>
                  </a:lnTo>
                  <a:lnTo>
                    <a:pt x="316" y="366"/>
                  </a:lnTo>
                  <a:lnTo>
                    <a:pt x="308" y="403"/>
                  </a:lnTo>
                  <a:lnTo>
                    <a:pt x="299" y="404"/>
                  </a:lnTo>
                  <a:lnTo>
                    <a:pt x="288" y="406"/>
                  </a:lnTo>
                  <a:lnTo>
                    <a:pt x="274" y="410"/>
                  </a:lnTo>
                  <a:lnTo>
                    <a:pt x="260" y="417"/>
                  </a:lnTo>
                  <a:lnTo>
                    <a:pt x="246" y="425"/>
                  </a:lnTo>
                  <a:lnTo>
                    <a:pt x="234" y="435"/>
                  </a:lnTo>
                  <a:lnTo>
                    <a:pt x="225" y="446"/>
                  </a:lnTo>
                  <a:lnTo>
                    <a:pt x="219" y="459"/>
                  </a:lnTo>
                  <a:lnTo>
                    <a:pt x="226" y="456"/>
                  </a:lnTo>
                  <a:lnTo>
                    <a:pt x="236" y="451"/>
                  </a:lnTo>
                  <a:lnTo>
                    <a:pt x="248" y="443"/>
                  </a:lnTo>
                  <a:lnTo>
                    <a:pt x="261" y="435"/>
                  </a:lnTo>
                  <a:lnTo>
                    <a:pt x="273" y="429"/>
                  </a:lnTo>
                  <a:lnTo>
                    <a:pt x="283" y="423"/>
                  </a:lnTo>
                  <a:lnTo>
                    <a:pt x="290" y="422"/>
                  </a:lnTo>
                  <a:lnTo>
                    <a:pt x="293" y="426"/>
                  </a:lnTo>
                  <a:lnTo>
                    <a:pt x="286" y="427"/>
                  </a:lnTo>
                  <a:lnTo>
                    <a:pt x="277" y="434"/>
                  </a:lnTo>
                  <a:lnTo>
                    <a:pt x="267" y="442"/>
                  </a:lnTo>
                  <a:lnTo>
                    <a:pt x="256" y="452"/>
                  </a:lnTo>
                  <a:lnTo>
                    <a:pt x="246" y="462"/>
                  </a:lnTo>
                  <a:lnTo>
                    <a:pt x="237" y="473"/>
                  </a:lnTo>
                  <a:lnTo>
                    <a:pt x="228" y="482"/>
                  </a:lnTo>
                  <a:lnTo>
                    <a:pt x="224" y="489"/>
                  </a:lnTo>
                  <a:lnTo>
                    <a:pt x="229" y="489"/>
                  </a:lnTo>
                  <a:lnTo>
                    <a:pt x="240" y="485"/>
                  </a:lnTo>
                  <a:lnTo>
                    <a:pt x="252" y="478"/>
                  </a:lnTo>
                  <a:lnTo>
                    <a:pt x="268" y="470"/>
                  </a:lnTo>
                  <a:lnTo>
                    <a:pt x="283" y="462"/>
                  </a:lnTo>
                  <a:lnTo>
                    <a:pt x="295" y="455"/>
                  </a:lnTo>
                  <a:lnTo>
                    <a:pt x="304" y="450"/>
                  </a:lnTo>
                  <a:lnTo>
                    <a:pt x="310" y="452"/>
                  </a:lnTo>
                  <a:lnTo>
                    <a:pt x="303" y="457"/>
                  </a:lnTo>
                  <a:lnTo>
                    <a:pt x="292" y="466"/>
                  </a:lnTo>
                  <a:lnTo>
                    <a:pt x="282" y="478"/>
                  </a:lnTo>
                  <a:lnTo>
                    <a:pt x="270" y="493"/>
                  </a:lnTo>
                  <a:lnTo>
                    <a:pt x="260" y="505"/>
                  </a:lnTo>
                  <a:lnTo>
                    <a:pt x="253" y="517"/>
                  </a:lnTo>
                  <a:lnTo>
                    <a:pt x="251" y="526"/>
                  </a:lnTo>
                  <a:lnTo>
                    <a:pt x="255" y="530"/>
                  </a:lnTo>
                  <a:lnTo>
                    <a:pt x="261" y="528"/>
                  </a:lnTo>
                  <a:lnTo>
                    <a:pt x="271" y="522"/>
                  </a:lnTo>
                  <a:lnTo>
                    <a:pt x="282" y="515"/>
                  </a:lnTo>
                  <a:lnTo>
                    <a:pt x="292" y="507"/>
                  </a:lnTo>
                  <a:lnTo>
                    <a:pt x="304" y="497"/>
                  </a:lnTo>
                  <a:lnTo>
                    <a:pt x="316" y="489"/>
                  </a:lnTo>
                  <a:lnTo>
                    <a:pt x="325" y="481"/>
                  </a:lnTo>
                  <a:lnTo>
                    <a:pt x="335" y="475"/>
                  </a:lnTo>
                  <a:lnTo>
                    <a:pt x="330" y="479"/>
                  </a:lnTo>
                  <a:lnTo>
                    <a:pt x="325" y="486"/>
                  </a:lnTo>
                  <a:lnTo>
                    <a:pt x="319" y="492"/>
                  </a:lnTo>
                  <a:lnTo>
                    <a:pt x="316" y="498"/>
                  </a:lnTo>
                  <a:lnTo>
                    <a:pt x="311" y="505"/>
                  </a:lnTo>
                  <a:lnTo>
                    <a:pt x="307" y="512"/>
                  </a:lnTo>
                  <a:lnTo>
                    <a:pt x="304" y="518"/>
                  </a:lnTo>
                  <a:lnTo>
                    <a:pt x="302" y="526"/>
                  </a:lnTo>
                  <a:lnTo>
                    <a:pt x="316" y="524"/>
                  </a:lnTo>
                  <a:lnTo>
                    <a:pt x="328" y="521"/>
                  </a:lnTo>
                  <a:lnTo>
                    <a:pt x="339" y="517"/>
                  </a:lnTo>
                  <a:lnTo>
                    <a:pt x="349" y="512"/>
                  </a:lnTo>
                  <a:lnTo>
                    <a:pt x="356" y="507"/>
                  </a:lnTo>
                  <a:lnTo>
                    <a:pt x="363" y="502"/>
                  </a:lnTo>
                  <a:lnTo>
                    <a:pt x="367" y="499"/>
                  </a:lnTo>
                  <a:lnTo>
                    <a:pt x="370" y="496"/>
                  </a:lnTo>
                  <a:lnTo>
                    <a:pt x="396" y="522"/>
                  </a:lnTo>
                  <a:lnTo>
                    <a:pt x="384" y="527"/>
                  </a:lnTo>
                  <a:lnTo>
                    <a:pt x="375" y="533"/>
                  </a:lnTo>
                  <a:lnTo>
                    <a:pt x="367" y="538"/>
                  </a:lnTo>
                  <a:lnTo>
                    <a:pt x="359" y="544"/>
                  </a:lnTo>
                  <a:lnTo>
                    <a:pt x="352" y="550"/>
                  </a:lnTo>
                  <a:lnTo>
                    <a:pt x="346" y="558"/>
                  </a:lnTo>
                  <a:lnTo>
                    <a:pt x="339" y="567"/>
                  </a:lnTo>
                  <a:lnTo>
                    <a:pt x="333" y="579"/>
                  </a:lnTo>
                  <a:lnTo>
                    <a:pt x="336" y="599"/>
                  </a:lnTo>
                  <a:lnTo>
                    <a:pt x="347" y="622"/>
                  </a:lnTo>
                  <a:lnTo>
                    <a:pt x="363" y="645"/>
                  </a:lnTo>
                  <a:lnTo>
                    <a:pt x="385" y="668"/>
                  </a:lnTo>
                  <a:lnTo>
                    <a:pt x="408" y="687"/>
                  </a:lnTo>
                  <a:lnTo>
                    <a:pt x="432" y="703"/>
                  </a:lnTo>
                  <a:lnTo>
                    <a:pt x="456" y="711"/>
                  </a:lnTo>
                  <a:lnTo>
                    <a:pt x="477" y="714"/>
                  </a:lnTo>
                  <a:lnTo>
                    <a:pt x="478" y="696"/>
                  </a:lnTo>
                  <a:lnTo>
                    <a:pt x="482" y="649"/>
                  </a:lnTo>
                  <a:lnTo>
                    <a:pt x="489" y="584"/>
                  </a:lnTo>
                  <a:lnTo>
                    <a:pt x="496" y="509"/>
                  </a:lnTo>
                  <a:lnTo>
                    <a:pt x="504" y="433"/>
                  </a:lnTo>
                  <a:lnTo>
                    <a:pt x="511" y="365"/>
                  </a:lnTo>
                  <a:lnTo>
                    <a:pt x="516" y="315"/>
                  </a:lnTo>
                  <a:lnTo>
                    <a:pt x="518" y="292"/>
                  </a:lnTo>
                  <a:lnTo>
                    <a:pt x="555" y="314"/>
                  </a:lnTo>
                  <a:lnTo>
                    <a:pt x="552" y="358"/>
                  </a:lnTo>
                  <a:lnTo>
                    <a:pt x="550" y="409"/>
                  </a:lnTo>
                  <a:lnTo>
                    <a:pt x="548" y="464"/>
                  </a:lnTo>
                  <a:lnTo>
                    <a:pt x="546" y="521"/>
                  </a:lnTo>
                  <a:lnTo>
                    <a:pt x="543" y="576"/>
                  </a:lnTo>
                  <a:lnTo>
                    <a:pt x="539" y="630"/>
                  </a:lnTo>
                  <a:lnTo>
                    <a:pt x="533" y="676"/>
                  </a:lnTo>
                  <a:lnTo>
                    <a:pt x="526" y="715"/>
                  </a:lnTo>
                  <a:lnTo>
                    <a:pt x="530" y="715"/>
                  </a:lnTo>
                  <a:lnTo>
                    <a:pt x="536" y="716"/>
                  </a:lnTo>
                  <a:lnTo>
                    <a:pt x="542" y="716"/>
                  </a:lnTo>
                  <a:lnTo>
                    <a:pt x="549" y="716"/>
                  </a:lnTo>
                  <a:lnTo>
                    <a:pt x="556" y="716"/>
                  </a:lnTo>
                  <a:lnTo>
                    <a:pt x="563" y="715"/>
                  </a:lnTo>
                  <a:lnTo>
                    <a:pt x="569" y="715"/>
                  </a:lnTo>
                  <a:lnTo>
                    <a:pt x="573" y="715"/>
                  </a:lnTo>
                  <a:lnTo>
                    <a:pt x="572" y="720"/>
                  </a:lnTo>
                  <a:lnTo>
                    <a:pt x="571" y="726"/>
                  </a:lnTo>
                  <a:lnTo>
                    <a:pt x="570" y="732"/>
                  </a:lnTo>
                  <a:lnTo>
                    <a:pt x="570" y="738"/>
                  </a:lnTo>
                  <a:lnTo>
                    <a:pt x="570" y="745"/>
                  </a:lnTo>
                  <a:lnTo>
                    <a:pt x="570" y="751"/>
                  </a:lnTo>
                  <a:lnTo>
                    <a:pt x="570" y="757"/>
                  </a:lnTo>
                  <a:lnTo>
                    <a:pt x="570" y="763"/>
                  </a:lnTo>
                  <a:lnTo>
                    <a:pt x="530" y="763"/>
                  </a:lnTo>
                  <a:lnTo>
                    <a:pt x="468" y="762"/>
                  </a:lnTo>
                  <a:lnTo>
                    <a:pt x="390" y="760"/>
                  </a:lnTo>
                  <a:lnTo>
                    <a:pt x="307" y="757"/>
                  </a:lnTo>
                  <a:lnTo>
                    <a:pt x="223" y="754"/>
                  </a:lnTo>
                  <a:lnTo>
                    <a:pt x="148" y="752"/>
                  </a:lnTo>
                  <a:lnTo>
                    <a:pt x="91" y="750"/>
                  </a:lnTo>
                  <a:lnTo>
                    <a:pt x="59" y="749"/>
                  </a:lnTo>
                  <a:lnTo>
                    <a:pt x="53" y="736"/>
                  </a:lnTo>
                  <a:lnTo>
                    <a:pt x="49" y="727"/>
                  </a:lnTo>
                  <a:lnTo>
                    <a:pt x="45" y="720"/>
                  </a:lnTo>
                  <a:lnTo>
                    <a:pt x="44" y="714"/>
                  </a:lnTo>
                  <a:lnTo>
                    <a:pt x="42" y="708"/>
                  </a:lnTo>
                  <a:lnTo>
                    <a:pt x="42" y="699"/>
                  </a:lnTo>
                  <a:lnTo>
                    <a:pt x="43" y="689"/>
                  </a:lnTo>
                  <a:lnTo>
                    <a:pt x="45" y="675"/>
                  </a:lnTo>
                  <a:lnTo>
                    <a:pt x="43" y="676"/>
                  </a:lnTo>
                  <a:lnTo>
                    <a:pt x="41" y="680"/>
                  </a:lnTo>
                  <a:lnTo>
                    <a:pt x="38" y="686"/>
                  </a:lnTo>
                  <a:lnTo>
                    <a:pt x="36" y="692"/>
                  </a:lnTo>
                  <a:lnTo>
                    <a:pt x="34" y="699"/>
                  </a:lnTo>
                  <a:lnTo>
                    <a:pt x="32" y="707"/>
                  </a:lnTo>
                  <a:lnTo>
                    <a:pt x="30" y="712"/>
                  </a:lnTo>
                  <a:lnTo>
                    <a:pt x="29" y="716"/>
                  </a:lnTo>
                  <a:lnTo>
                    <a:pt x="26" y="714"/>
                  </a:lnTo>
                  <a:lnTo>
                    <a:pt x="25" y="707"/>
                  </a:lnTo>
                  <a:lnTo>
                    <a:pt x="26" y="696"/>
                  </a:lnTo>
                  <a:lnTo>
                    <a:pt x="27" y="683"/>
                  </a:lnTo>
                  <a:lnTo>
                    <a:pt x="28" y="668"/>
                  </a:lnTo>
                  <a:lnTo>
                    <a:pt x="28" y="653"/>
                  </a:lnTo>
                  <a:lnTo>
                    <a:pt x="25" y="637"/>
                  </a:lnTo>
                  <a:lnTo>
                    <a:pt x="19" y="621"/>
                  </a:lnTo>
                  <a:lnTo>
                    <a:pt x="18" y="630"/>
                  </a:lnTo>
                  <a:lnTo>
                    <a:pt x="17" y="640"/>
                  </a:lnTo>
                  <a:lnTo>
                    <a:pt x="16" y="649"/>
                  </a:lnTo>
                  <a:lnTo>
                    <a:pt x="14" y="659"/>
                  </a:lnTo>
                  <a:lnTo>
                    <a:pt x="12" y="668"/>
                  </a:lnTo>
                  <a:lnTo>
                    <a:pt x="11" y="678"/>
                  </a:lnTo>
                  <a:lnTo>
                    <a:pt x="8" y="687"/>
                  </a:lnTo>
                  <a:lnTo>
                    <a:pt x="5" y="697"/>
                  </a:lnTo>
                  <a:lnTo>
                    <a:pt x="3" y="683"/>
                  </a:lnTo>
                  <a:lnTo>
                    <a:pt x="1" y="666"/>
                  </a:lnTo>
                  <a:lnTo>
                    <a:pt x="0" y="646"/>
                  </a:lnTo>
                  <a:lnTo>
                    <a:pt x="1" y="626"/>
                  </a:lnTo>
                  <a:lnTo>
                    <a:pt x="2" y="606"/>
                  </a:lnTo>
                  <a:lnTo>
                    <a:pt x="5" y="588"/>
                  </a:lnTo>
                  <a:lnTo>
                    <a:pt x="8" y="572"/>
                  </a:lnTo>
                  <a:lnTo>
                    <a:pt x="14" y="562"/>
                  </a:lnTo>
                  <a:lnTo>
                    <a:pt x="16" y="564"/>
                  </a:lnTo>
                  <a:lnTo>
                    <a:pt x="19" y="571"/>
                  </a:lnTo>
                  <a:lnTo>
                    <a:pt x="23" y="579"/>
                  </a:lnTo>
                  <a:lnTo>
                    <a:pt x="27" y="588"/>
                  </a:lnTo>
                  <a:lnTo>
                    <a:pt x="32" y="597"/>
                  </a:lnTo>
                  <a:lnTo>
                    <a:pt x="35" y="606"/>
                  </a:lnTo>
                  <a:lnTo>
                    <a:pt x="37" y="611"/>
                  </a:lnTo>
                  <a:lnTo>
                    <a:pt x="38" y="613"/>
                  </a:lnTo>
                  <a:lnTo>
                    <a:pt x="36" y="552"/>
                  </a:lnTo>
                  <a:lnTo>
                    <a:pt x="35" y="475"/>
                  </a:lnTo>
                  <a:lnTo>
                    <a:pt x="32" y="386"/>
                  </a:lnTo>
                  <a:lnTo>
                    <a:pt x="31" y="292"/>
                  </a:lnTo>
                  <a:lnTo>
                    <a:pt x="29" y="201"/>
                  </a:lnTo>
                  <a:lnTo>
                    <a:pt x="28" y="119"/>
                  </a:lnTo>
                  <a:lnTo>
                    <a:pt x="27" y="52"/>
                  </a:lnTo>
                  <a:lnTo>
                    <a:pt x="28" y="8"/>
                  </a:lnTo>
                  <a:lnTo>
                    <a:pt x="31" y="2"/>
                  </a:lnTo>
                  <a:lnTo>
                    <a:pt x="35" y="0"/>
                  </a:lnTo>
                  <a:lnTo>
                    <a:pt x="38" y="0"/>
                  </a:lnTo>
                  <a:lnTo>
                    <a:pt x="42" y="3"/>
                  </a:lnTo>
                  <a:lnTo>
                    <a:pt x="47" y="6"/>
                  </a:lnTo>
                  <a:lnTo>
                    <a:pt x="52" y="9"/>
                  </a:lnTo>
                  <a:lnTo>
                    <a:pt x="59" y="10"/>
                  </a:lnTo>
                  <a:lnTo>
                    <a:pt x="66" y="9"/>
                  </a:lnTo>
                  <a:lnTo>
                    <a:pt x="66" y="23"/>
                  </a:lnTo>
                  <a:lnTo>
                    <a:pt x="66" y="39"/>
                  </a:lnTo>
                  <a:lnTo>
                    <a:pt x="67" y="58"/>
                  </a:lnTo>
                  <a:lnTo>
                    <a:pt x="68" y="78"/>
                  </a:lnTo>
                  <a:lnTo>
                    <a:pt x="68" y="96"/>
                  </a:lnTo>
                  <a:lnTo>
                    <a:pt x="69" y="115"/>
                  </a:lnTo>
                  <a:lnTo>
                    <a:pt x="68" y="131"/>
                  </a:lnTo>
                  <a:lnTo>
                    <a:pt x="68" y="145"/>
                  </a:lnTo>
                  <a:lnTo>
                    <a:pt x="71" y="147"/>
                  </a:lnTo>
                  <a:lnTo>
                    <a:pt x="75" y="149"/>
                  </a:lnTo>
                  <a:lnTo>
                    <a:pt x="77" y="149"/>
                  </a:lnTo>
                  <a:lnTo>
                    <a:pt x="79" y="149"/>
                  </a:lnTo>
                  <a:lnTo>
                    <a:pt x="82" y="149"/>
                  </a:lnTo>
                  <a:lnTo>
                    <a:pt x="84" y="150"/>
                  </a:lnTo>
                  <a:lnTo>
                    <a:pt x="84" y="134"/>
                  </a:lnTo>
                  <a:lnTo>
                    <a:pt x="86" y="118"/>
                  </a:lnTo>
                  <a:lnTo>
                    <a:pt x="87" y="102"/>
                  </a:lnTo>
                  <a:lnTo>
                    <a:pt x="89" y="87"/>
                  </a:lnTo>
                  <a:lnTo>
                    <a:pt x="90" y="71"/>
                  </a:lnTo>
                  <a:lnTo>
                    <a:pt x="92" y="55"/>
                  </a:lnTo>
                  <a:lnTo>
                    <a:pt x="93" y="39"/>
                  </a:lnTo>
                  <a:lnTo>
                    <a:pt x="95" y="24"/>
                  </a:lnTo>
                  <a:lnTo>
                    <a:pt x="97" y="32"/>
                  </a:lnTo>
                  <a:lnTo>
                    <a:pt x="103" y="55"/>
                  </a:lnTo>
                  <a:lnTo>
                    <a:pt x="112" y="87"/>
                  </a:lnTo>
                  <a:lnTo>
                    <a:pt x="119" y="126"/>
                  </a:lnTo>
                  <a:lnTo>
                    <a:pt x="123" y="167"/>
                  </a:lnTo>
                  <a:lnTo>
                    <a:pt x="123" y="207"/>
                  </a:lnTo>
                  <a:lnTo>
                    <a:pt x="115" y="241"/>
                  </a:lnTo>
                  <a:lnTo>
                    <a:pt x="100" y="265"/>
                  </a:lnTo>
                  <a:lnTo>
                    <a:pt x="100" y="265"/>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5" name="Freeform 23"/>
            <p:cNvSpPr>
              <a:spLocks/>
            </p:cNvSpPr>
            <p:nvPr userDrawn="1"/>
          </p:nvSpPr>
          <p:spPr bwMode="auto">
            <a:xfrm>
              <a:off x="470" y="633"/>
              <a:ext cx="31" cy="67"/>
            </a:xfrm>
            <a:custGeom>
              <a:avLst/>
              <a:gdLst/>
              <a:ahLst/>
              <a:cxnLst>
                <a:cxn ang="0">
                  <a:pos x="13" y="0"/>
                </a:cxn>
                <a:cxn ang="0">
                  <a:pos x="17" y="6"/>
                </a:cxn>
                <a:cxn ang="0">
                  <a:pos x="21" y="13"/>
                </a:cxn>
                <a:cxn ang="0">
                  <a:pos x="24" y="22"/>
                </a:cxn>
                <a:cxn ang="0">
                  <a:pos x="28" y="32"/>
                </a:cxn>
                <a:cxn ang="0">
                  <a:pos x="30" y="41"/>
                </a:cxn>
                <a:cxn ang="0">
                  <a:pos x="31" y="50"/>
                </a:cxn>
                <a:cxn ang="0">
                  <a:pos x="31" y="59"/>
                </a:cxn>
                <a:cxn ang="0">
                  <a:pos x="30" y="67"/>
                </a:cxn>
                <a:cxn ang="0">
                  <a:pos x="18" y="62"/>
                </a:cxn>
                <a:cxn ang="0">
                  <a:pos x="10" y="54"/>
                </a:cxn>
                <a:cxn ang="0">
                  <a:pos x="4" y="44"/>
                </a:cxn>
                <a:cxn ang="0">
                  <a:pos x="1" y="32"/>
                </a:cxn>
                <a:cxn ang="0">
                  <a:pos x="0" y="20"/>
                </a:cxn>
                <a:cxn ang="0">
                  <a:pos x="2" y="10"/>
                </a:cxn>
                <a:cxn ang="0">
                  <a:pos x="6" y="3"/>
                </a:cxn>
                <a:cxn ang="0">
                  <a:pos x="13" y="0"/>
                </a:cxn>
                <a:cxn ang="0">
                  <a:pos x="13" y="0"/>
                </a:cxn>
              </a:cxnLst>
              <a:rect l="0" t="0" r="r" b="b"/>
              <a:pathLst>
                <a:path w="31" h="67">
                  <a:moveTo>
                    <a:pt x="13" y="0"/>
                  </a:moveTo>
                  <a:lnTo>
                    <a:pt x="17" y="6"/>
                  </a:lnTo>
                  <a:lnTo>
                    <a:pt x="21" y="13"/>
                  </a:lnTo>
                  <a:lnTo>
                    <a:pt x="24" y="22"/>
                  </a:lnTo>
                  <a:lnTo>
                    <a:pt x="28" y="32"/>
                  </a:lnTo>
                  <a:lnTo>
                    <a:pt x="30" y="41"/>
                  </a:lnTo>
                  <a:lnTo>
                    <a:pt x="31" y="50"/>
                  </a:lnTo>
                  <a:lnTo>
                    <a:pt x="31" y="59"/>
                  </a:lnTo>
                  <a:lnTo>
                    <a:pt x="30" y="67"/>
                  </a:lnTo>
                  <a:lnTo>
                    <a:pt x="18" y="62"/>
                  </a:lnTo>
                  <a:lnTo>
                    <a:pt x="10" y="54"/>
                  </a:lnTo>
                  <a:lnTo>
                    <a:pt x="4" y="44"/>
                  </a:lnTo>
                  <a:lnTo>
                    <a:pt x="1" y="32"/>
                  </a:lnTo>
                  <a:lnTo>
                    <a:pt x="0" y="20"/>
                  </a:lnTo>
                  <a:lnTo>
                    <a:pt x="2" y="10"/>
                  </a:lnTo>
                  <a:lnTo>
                    <a:pt x="6" y="3"/>
                  </a:lnTo>
                  <a:lnTo>
                    <a:pt x="13" y="0"/>
                  </a:lnTo>
                  <a:lnTo>
                    <a:pt x="13"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6" name="Freeform 24"/>
            <p:cNvSpPr>
              <a:spLocks/>
            </p:cNvSpPr>
            <p:nvPr userDrawn="1"/>
          </p:nvSpPr>
          <p:spPr bwMode="auto">
            <a:xfrm>
              <a:off x="839" y="745"/>
              <a:ext cx="85" cy="65"/>
            </a:xfrm>
            <a:custGeom>
              <a:avLst/>
              <a:gdLst/>
              <a:ahLst/>
              <a:cxnLst>
                <a:cxn ang="0">
                  <a:pos x="18" y="0"/>
                </a:cxn>
                <a:cxn ang="0">
                  <a:pos x="25" y="3"/>
                </a:cxn>
                <a:cxn ang="0">
                  <a:pos x="33" y="7"/>
                </a:cxn>
                <a:cxn ang="0">
                  <a:pos x="41" y="10"/>
                </a:cxn>
                <a:cxn ang="0">
                  <a:pos x="48" y="13"/>
                </a:cxn>
                <a:cxn ang="0">
                  <a:pos x="56" y="16"/>
                </a:cxn>
                <a:cxn ang="0">
                  <a:pos x="64" y="20"/>
                </a:cxn>
                <a:cxn ang="0">
                  <a:pos x="71" y="23"/>
                </a:cxn>
                <a:cxn ang="0">
                  <a:pos x="79" y="27"/>
                </a:cxn>
                <a:cxn ang="0">
                  <a:pos x="77" y="27"/>
                </a:cxn>
                <a:cxn ang="0">
                  <a:pos x="73" y="26"/>
                </a:cxn>
                <a:cxn ang="0">
                  <a:pos x="65" y="24"/>
                </a:cxn>
                <a:cxn ang="0">
                  <a:pos x="57" y="22"/>
                </a:cxn>
                <a:cxn ang="0">
                  <a:pos x="46" y="22"/>
                </a:cxn>
                <a:cxn ang="0">
                  <a:pos x="36" y="22"/>
                </a:cxn>
                <a:cxn ang="0">
                  <a:pos x="27" y="25"/>
                </a:cxn>
                <a:cxn ang="0">
                  <a:pos x="21" y="31"/>
                </a:cxn>
                <a:cxn ang="0">
                  <a:pos x="26" y="34"/>
                </a:cxn>
                <a:cxn ang="0">
                  <a:pos x="33" y="38"/>
                </a:cxn>
                <a:cxn ang="0">
                  <a:pos x="42" y="42"/>
                </a:cxn>
                <a:cxn ang="0">
                  <a:pos x="51" y="46"/>
                </a:cxn>
                <a:cxn ang="0">
                  <a:pos x="61" y="49"/>
                </a:cxn>
                <a:cxn ang="0">
                  <a:pos x="70" y="53"/>
                </a:cxn>
                <a:cxn ang="0">
                  <a:pos x="79" y="57"/>
                </a:cxn>
                <a:cxn ang="0">
                  <a:pos x="86" y="60"/>
                </a:cxn>
                <a:cxn ang="0">
                  <a:pos x="74" y="65"/>
                </a:cxn>
                <a:cxn ang="0">
                  <a:pos x="61" y="66"/>
                </a:cxn>
                <a:cxn ang="0">
                  <a:pos x="45" y="63"/>
                </a:cxn>
                <a:cxn ang="0">
                  <a:pos x="30" y="57"/>
                </a:cxn>
                <a:cxn ang="0">
                  <a:pos x="16" y="48"/>
                </a:cxn>
                <a:cxn ang="0">
                  <a:pos x="6" y="37"/>
                </a:cxn>
                <a:cxn ang="0">
                  <a:pos x="0" y="25"/>
                </a:cxn>
                <a:cxn ang="0">
                  <a:pos x="2" y="10"/>
                </a:cxn>
                <a:cxn ang="0">
                  <a:pos x="18" y="0"/>
                </a:cxn>
                <a:cxn ang="0">
                  <a:pos x="18" y="0"/>
                </a:cxn>
              </a:cxnLst>
              <a:rect l="0" t="0" r="r" b="b"/>
              <a:pathLst>
                <a:path w="86" h="66">
                  <a:moveTo>
                    <a:pt x="18" y="0"/>
                  </a:moveTo>
                  <a:lnTo>
                    <a:pt x="25" y="3"/>
                  </a:lnTo>
                  <a:lnTo>
                    <a:pt x="33" y="7"/>
                  </a:lnTo>
                  <a:lnTo>
                    <a:pt x="41" y="10"/>
                  </a:lnTo>
                  <a:lnTo>
                    <a:pt x="48" y="13"/>
                  </a:lnTo>
                  <a:lnTo>
                    <a:pt x="56" y="16"/>
                  </a:lnTo>
                  <a:lnTo>
                    <a:pt x="64" y="20"/>
                  </a:lnTo>
                  <a:lnTo>
                    <a:pt x="71" y="23"/>
                  </a:lnTo>
                  <a:lnTo>
                    <a:pt x="79" y="27"/>
                  </a:lnTo>
                  <a:lnTo>
                    <a:pt x="77" y="27"/>
                  </a:lnTo>
                  <a:lnTo>
                    <a:pt x="73" y="26"/>
                  </a:lnTo>
                  <a:lnTo>
                    <a:pt x="65" y="24"/>
                  </a:lnTo>
                  <a:lnTo>
                    <a:pt x="57" y="22"/>
                  </a:lnTo>
                  <a:lnTo>
                    <a:pt x="46" y="22"/>
                  </a:lnTo>
                  <a:lnTo>
                    <a:pt x="36" y="22"/>
                  </a:lnTo>
                  <a:lnTo>
                    <a:pt x="27" y="25"/>
                  </a:lnTo>
                  <a:lnTo>
                    <a:pt x="21" y="31"/>
                  </a:lnTo>
                  <a:lnTo>
                    <a:pt x="26" y="34"/>
                  </a:lnTo>
                  <a:lnTo>
                    <a:pt x="33" y="38"/>
                  </a:lnTo>
                  <a:lnTo>
                    <a:pt x="42" y="42"/>
                  </a:lnTo>
                  <a:lnTo>
                    <a:pt x="51" y="46"/>
                  </a:lnTo>
                  <a:lnTo>
                    <a:pt x="61" y="49"/>
                  </a:lnTo>
                  <a:lnTo>
                    <a:pt x="70" y="53"/>
                  </a:lnTo>
                  <a:lnTo>
                    <a:pt x="79" y="57"/>
                  </a:lnTo>
                  <a:lnTo>
                    <a:pt x="86" y="60"/>
                  </a:lnTo>
                  <a:lnTo>
                    <a:pt x="74" y="65"/>
                  </a:lnTo>
                  <a:lnTo>
                    <a:pt x="61" y="66"/>
                  </a:lnTo>
                  <a:lnTo>
                    <a:pt x="45" y="63"/>
                  </a:lnTo>
                  <a:lnTo>
                    <a:pt x="30" y="57"/>
                  </a:lnTo>
                  <a:lnTo>
                    <a:pt x="16" y="48"/>
                  </a:lnTo>
                  <a:lnTo>
                    <a:pt x="6" y="37"/>
                  </a:lnTo>
                  <a:lnTo>
                    <a:pt x="0" y="25"/>
                  </a:lnTo>
                  <a:lnTo>
                    <a:pt x="2" y="10"/>
                  </a:lnTo>
                  <a:lnTo>
                    <a:pt x="18" y="0"/>
                  </a:lnTo>
                  <a:lnTo>
                    <a:pt x="18"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7" name="Freeform 25"/>
            <p:cNvSpPr>
              <a:spLocks/>
            </p:cNvSpPr>
            <p:nvPr userDrawn="1"/>
          </p:nvSpPr>
          <p:spPr bwMode="auto">
            <a:xfrm>
              <a:off x="712" y="761"/>
              <a:ext cx="655" cy="605"/>
            </a:xfrm>
            <a:custGeom>
              <a:avLst/>
              <a:gdLst/>
              <a:ahLst/>
              <a:cxnLst>
                <a:cxn ang="0">
                  <a:pos x="612" y="209"/>
                </a:cxn>
                <a:cxn ang="0">
                  <a:pos x="625" y="395"/>
                </a:cxn>
                <a:cxn ang="0">
                  <a:pos x="634" y="373"/>
                </a:cxn>
                <a:cxn ang="0">
                  <a:pos x="653" y="427"/>
                </a:cxn>
                <a:cxn ang="0">
                  <a:pos x="644" y="518"/>
                </a:cxn>
                <a:cxn ang="0">
                  <a:pos x="633" y="472"/>
                </a:cxn>
                <a:cxn ang="0">
                  <a:pos x="623" y="450"/>
                </a:cxn>
                <a:cxn ang="0">
                  <a:pos x="621" y="520"/>
                </a:cxn>
                <a:cxn ang="0">
                  <a:pos x="562" y="555"/>
                </a:cxn>
                <a:cxn ang="0">
                  <a:pos x="443" y="555"/>
                </a:cxn>
                <a:cxn ang="0">
                  <a:pos x="485" y="575"/>
                </a:cxn>
                <a:cxn ang="0">
                  <a:pos x="503" y="588"/>
                </a:cxn>
                <a:cxn ang="0">
                  <a:pos x="377" y="604"/>
                </a:cxn>
                <a:cxn ang="0">
                  <a:pos x="358" y="600"/>
                </a:cxn>
                <a:cxn ang="0">
                  <a:pos x="410" y="588"/>
                </a:cxn>
                <a:cxn ang="0">
                  <a:pos x="345" y="585"/>
                </a:cxn>
                <a:cxn ang="0">
                  <a:pos x="286" y="574"/>
                </a:cxn>
                <a:cxn ang="0">
                  <a:pos x="336" y="567"/>
                </a:cxn>
                <a:cxn ang="0">
                  <a:pos x="243" y="561"/>
                </a:cxn>
                <a:cxn ang="0">
                  <a:pos x="0" y="570"/>
                </a:cxn>
                <a:cxn ang="0">
                  <a:pos x="38" y="438"/>
                </a:cxn>
                <a:cxn ang="0">
                  <a:pos x="60" y="297"/>
                </a:cxn>
                <a:cxn ang="0">
                  <a:pos x="50" y="451"/>
                </a:cxn>
                <a:cxn ang="0">
                  <a:pos x="65" y="450"/>
                </a:cxn>
                <a:cxn ang="0">
                  <a:pos x="87" y="170"/>
                </a:cxn>
                <a:cxn ang="0">
                  <a:pos x="108" y="143"/>
                </a:cxn>
                <a:cxn ang="0">
                  <a:pos x="123" y="162"/>
                </a:cxn>
                <a:cxn ang="0">
                  <a:pos x="117" y="310"/>
                </a:cxn>
                <a:cxn ang="0">
                  <a:pos x="126" y="341"/>
                </a:cxn>
                <a:cxn ang="0">
                  <a:pos x="146" y="302"/>
                </a:cxn>
                <a:cxn ang="0">
                  <a:pos x="139" y="395"/>
                </a:cxn>
                <a:cxn ang="0">
                  <a:pos x="126" y="429"/>
                </a:cxn>
                <a:cxn ang="0">
                  <a:pos x="116" y="398"/>
                </a:cxn>
                <a:cxn ang="0">
                  <a:pos x="101" y="444"/>
                </a:cxn>
                <a:cxn ang="0">
                  <a:pos x="105" y="493"/>
                </a:cxn>
                <a:cxn ang="0">
                  <a:pos x="147" y="472"/>
                </a:cxn>
                <a:cxn ang="0">
                  <a:pos x="245" y="510"/>
                </a:cxn>
                <a:cxn ang="0">
                  <a:pos x="417" y="513"/>
                </a:cxn>
                <a:cxn ang="0">
                  <a:pos x="387" y="501"/>
                </a:cxn>
                <a:cxn ang="0">
                  <a:pos x="399" y="493"/>
                </a:cxn>
                <a:cxn ang="0">
                  <a:pos x="502" y="490"/>
                </a:cxn>
                <a:cxn ang="0">
                  <a:pos x="478" y="506"/>
                </a:cxn>
                <a:cxn ang="0">
                  <a:pos x="464" y="521"/>
                </a:cxn>
                <a:cxn ang="0">
                  <a:pos x="547" y="515"/>
                </a:cxn>
                <a:cxn ang="0">
                  <a:pos x="581" y="469"/>
                </a:cxn>
                <a:cxn ang="0">
                  <a:pos x="561" y="371"/>
                </a:cxn>
                <a:cxn ang="0">
                  <a:pos x="568" y="425"/>
                </a:cxn>
                <a:cxn ang="0">
                  <a:pos x="554" y="445"/>
                </a:cxn>
                <a:cxn ang="0">
                  <a:pos x="550" y="394"/>
                </a:cxn>
                <a:cxn ang="0">
                  <a:pos x="537" y="407"/>
                </a:cxn>
                <a:cxn ang="0">
                  <a:pos x="540" y="444"/>
                </a:cxn>
                <a:cxn ang="0">
                  <a:pos x="530" y="443"/>
                </a:cxn>
                <a:cxn ang="0">
                  <a:pos x="517" y="388"/>
                </a:cxn>
                <a:cxn ang="0">
                  <a:pos x="493" y="276"/>
                </a:cxn>
                <a:cxn ang="0">
                  <a:pos x="517" y="288"/>
                </a:cxn>
                <a:cxn ang="0">
                  <a:pos x="549" y="317"/>
                </a:cxn>
                <a:cxn ang="0">
                  <a:pos x="574" y="278"/>
                </a:cxn>
                <a:cxn ang="0">
                  <a:pos x="569" y="177"/>
                </a:cxn>
                <a:cxn ang="0">
                  <a:pos x="560" y="1"/>
                </a:cxn>
                <a:cxn ang="0">
                  <a:pos x="588" y="4"/>
                </a:cxn>
              </a:cxnLst>
              <a:rect l="0" t="0" r="r" b="b"/>
              <a:pathLst>
                <a:path w="655" h="605">
                  <a:moveTo>
                    <a:pt x="606" y="8"/>
                  </a:moveTo>
                  <a:lnTo>
                    <a:pt x="609" y="37"/>
                  </a:lnTo>
                  <a:lnTo>
                    <a:pt x="610" y="84"/>
                  </a:lnTo>
                  <a:lnTo>
                    <a:pt x="612" y="144"/>
                  </a:lnTo>
                  <a:lnTo>
                    <a:pt x="612" y="209"/>
                  </a:lnTo>
                  <a:lnTo>
                    <a:pt x="612" y="273"/>
                  </a:lnTo>
                  <a:lnTo>
                    <a:pt x="615" y="330"/>
                  </a:lnTo>
                  <a:lnTo>
                    <a:pt x="616" y="374"/>
                  </a:lnTo>
                  <a:lnTo>
                    <a:pt x="620" y="397"/>
                  </a:lnTo>
                  <a:lnTo>
                    <a:pt x="625" y="395"/>
                  </a:lnTo>
                  <a:lnTo>
                    <a:pt x="629" y="392"/>
                  </a:lnTo>
                  <a:lnTo>
                    <a:pt x="630" y="386"/>
                  </a:lnTo>
                  <a:lnTo>
                    <a:pt x="632" y="381"/>
                  </a:lnTo>
                  <a:lnTo>
                    <a:pt x="633" y="376"/>
                  </a:lnTo>
                  <a:lnTo>
                    <a:pt x="634" y="373"/>
                  </a:lnTo>
                  <a:lnTo>
                    <a:pt x="636" y="372"/>
                  </a:lnTo>
                  <a:lnTo>
                    <a:pt x="641" y="377"/>
                  </a:lnTo>
                  <a:lnTo>
                    <a:pt x="646" y="391"/>
                  </a:lnTo>
                  <a:lnTo>
                    <a:pt x="650" y="408"/>
                  </a:lnTo>
                  <a:lnTo>
                    <a:pt x="653" y="427"/>
                  </a:lnTo>
                  <a:lnTo>
                    <a:pt x="655" y="447"/>
                  </a:lnTo>
                  <a:lnTo>
                    <a:pt x="655" y="466"/>
                  </a:lnTo>
                  <a:lnTo>
                    <a:pt x="653" y="485"/>
                  </a:lnTo>
                  <a:lnTo>
                    <a:pt x="650" y="503"/>
                  </a:lnTo>
                  <a:lnTo>
                    <a:pt x="644" y="518"/>
                  </a:lnTo>
                  <a:lnTo>
                    <a:pt x="641" y="509"/>
                  </a:lnTo>
                  <a:lnTo>
                    <a:pt x="639" y="500"/>
                  </a:lnTo>
                  <a:lnTo>
                    <a:pt x="636" y="490"/>
                  </a:lnTo>
                  <a:lnTo>
                    <a:pt x="635" y="481"/>
                  </a:lnTo>
                  <a:lnTo>
                    <a:pt x="633" y="472"/>
                  </a:lnTo>
                  <a:lnTo>
                    <a:pt x="631" y="463"/>
                  </a:lnTo>
                  <a:lnTo>
                    <a:pt x="630" y="454"/>
                  </a:lnTo>
                  <a:lnTo>
                    <a:pt x="630" y="446"/>
                  </a:lnTo>
                  <a:lnTo>
                    <a:pt x="624" y="443"/>
                  </a:lnTo>
                  <a:lnTo>
                    <a:pt x="623" y="450"/>
                  </a:lnTo>
                  <a:lnTo>
                    <a:pt x="621" y="463"/>
                  </a:lnTo>
                  <a:lnTo>
                    <a:pt x="620" y="476"/>
                  </a:lnTo>
                  <a:lnTo>
                    <a:pt x="620" y="492"/>
                  </a:lnTo>
                  <a:lnTo>
                    <a:pt x="620" y="506"/>
                  </a:lnTo>
                  <a:lnTo>
                    <a:pt x="621" y="520"/>
                  </a:lnTo>
                  <a:lnTo>
                    <a:pt x="621" y="531"/>
                  </a:lnTo>
                  <a:lnTo>
                    <a:pt x="621" y="538"/>
                  </a:lnTo>
                  <a:lnTo>
                    <a:pt x="608" y="546"/>
                  </a:lnTo>
                  <a:lnTo>
                    <a:pt x="587" y="552"/>
                  </a:lnTo>
                  <a:lnTo>
                    <a:pt x="562" y="555"/>
                  </a:lnTo>
                  <a:lnTo>
                    <a:pt x="535" y="558"/>
                  </a:lnTo>
                  <a:lnTo>
                    <a:pt x="507" y="558"/>
                  </a:lnTo>
                  <a:lnTo>
                    <a:pt x="481" y="557"/>
                  </a:lnTo>
                  <a:lnTo>
                    <a:pt x="459" y="555"/>
                  </a:lnTo>
                  <a:lnTo>
                    <a:pt x="443" y="555"/>
                  </a:lnTo>
                  <a:lnTo>
                    <a:pt x="441" y="565"/>
                  </a:lnTo>
                  <a:lnTo>
                    <a:pt x="452" y="567"/>
                  </a:lnTo>
                  <a:lnTo>
                    <a:pt x="463" y="570"/>
                  </a:lnTo>
                  <a:lnTo>
                    <a:pt x="474" y="573"/>
                  </a:lnTo>
                  <a:lnTo>
                    <a:pt x="485" y="575"/>
                  </a:lnTo>
                  <a:lnTo>
                    <a:pt x="495" y="578"/>
                  </a:lnTo>
                  <a:lnTo>
                    <a:pt x="505" y="580"/>
                  </a:lnTo>
                  <a:lnTo>
                    <a:pt x="514" y="582"/>
                  </a:lnTo>
                  <a:lnTo>
                    <a:pt x="523" y="585"/>
                  </a:lnTo>
                  <a:lnTo>
                    <a:pt x="503" y="588"/>
                  </a:lnTo>
                  <a:lnTo>
                    <a:pt x="481" y="592"/>
                  </a:lnTo>
                  <a:lnTo>
                    <a:pt x="455" y="595"/>
                  </a:lnTo>
                  <a:lnTo>
                    <a:pt x="429" y="598"/>
                  </a:lnTo>
                  <a:lnTo>
                    <a:pt x="401" y="601"/>
                  </a:lnTo>
                  <a:lnTo>
                    <a:pt x="377" y="604"/>
                  </a:lnTo>
                  <a:lnTo>
                    <a:pt x="356" y="605"/>
                  </a:lnTo>
                  <a:lnTo>
                    <a:pt x="338" y="605"/>
                  </a:lnTo>
                  <a:lnTo>
                    <a:pt x="340" y="604"/>
                  </a:lnTo>
                  <a:lnTo>
                    <a:pt x="347" y="603"/>
                  </a:lnTo>
                  <a:lnTo>
                    <a:pt x="358" y="600"/>
                  </a:lnTo>
                  <a:lnTo>
                    <a:pt x="371" y="598"/>
                  </a:lnTo>
                  <a:lnTo>
                    <a:pt x="384" y="594"/>
                  </a:lnTo>
                  <a:lnTo>
                    <a:pt x="396" y="592"/>
                  </a:lnTo>
                  <a:lnTo>
                    <a:pt x="404" y="589"/>
                  </a:lnTo>
                  <a:lnTo>
                    <a:pt x="410" y="588"/>
                  </a:lnTo>
                  <a:lnTo>
                    <a:pt x="413" y="575"/>
                  </a:lnTo>
                  <a:lnTo>
                    <a:pt x="401" y="576"/>
                  </a:lnTo>
                  <a:lnTo>
                    <a:pt x="384" y="579"/>
                  </a:lnTo>
                  <a:lnTo>
                    <a:pt x="365" y="582"/>
                  </a:lnTo>
                  <a:lnTo>
                    <a:pt x="345" y="585"/>
                  </a:lnTo>
                  <a:lnTo>
                    <a:pt x="325" y="585"/>
                  </a:lnTo>
                  <a:lnTo>
                    <a:pt x="307" y="586"/>
                  </a:lnTo>
                  <a:lnTo>
                    <a:pt x="291" y="584"/>
                  </a:lnTo>
                  <a:lnTo>
                    <a:pt x="281" y="580"/>
                  </a:lnTo>
                  <a:lnTo>
                    <a:pt x="286" y="574"/>
                  </a:lnTo>
                  <a:lnTo>
                    <a:pt x="295" y="571"/>
                  </a:lnTo>
                  <a:lnTo>
                    <a:pt x="305" y="570"/>
                  </a:lnTo>
                  <a:lnTo>
                    <a:pt x="316" y="569"/>
                  </a:lnTo>
                  <a:lnTo>
                    <a:pt x="327" y="568"/>
                  </a:lnTo>
                  <a:lnTo>
                    <a:pt x="336" y="567"/>
                  </a:lnTo>
                  <a:lnTo>
                    <a:pt x="342" y="564"/>
                  </a:lnTo>
                  <a:lnTo>
                    <a:pt x="345" y="561"/>
                  </a:lnTo>
                  <a:lnTo>
                    <a:pt x="329" y="559"/>
                  </a:lnTo>
                  <a:lnTo>
                    <a:pt x="293" y="560"/>
                  </a:lnTo>
                  <a:lnTo>
                    <a:pt x="243" y="561"/>
                  </a:lnTo>
                  <a:lnTo>
                    <a:pt x="185" y="562"/>
                  </a:lnTo>
                  <a:lnTo>
                    <a:pt x="124" y="563"/>
                  </a:lnTo>
                  <a:lnTo>
                    <a:pt x="69" y="565"/>
                  </a:lnTo>
                  <a:lnTo>
                    <a:pt x="26" y="567"/>
                  </a:lnTo>
                  <a:lnTo>
                    <a:pt x="0" y="570"/>
                  </a:lnTo>
                  <a:lnTo>
                    <a:pt x="7" y="522"/>
                  </a:lnTo>
                  <a:lnTo>
                    <a:pt x="32" y="518"/>
                  </a:lnTo>
                  <a:lnTo>
                    <a:pt x="32" y="502"/>
                  </a:lnTo>
                  <a:lnTo>
                    <a:pt x="35" y="474"/>
                  </a:lnTo>
                  <a:lnTo>
                    <a:pt x="38" y="438"/>
                  </a:lnTo>
                  <a:lnTo>
                    <a:pt x="42" y="399"/>
                  </a:lnTo>
                  <a:lnTo>
                    <a:pt x="46" y="361"/>
                  </a:lnTo>
                  <a:lnTo>
                    <a:pt x="51" y="328"/>
                  </a:lnTo>
                  <a:lnTo>
                    <a:pt x="56" y="305"/>
                  </a:lnTo>
                  <a:lnTo>
                    <a:pt x="60" y="297"/>
                  </a:lnTo>
                  <a:lnTo>
                    <a:pt x="59" y="313"/>
                  </a:lnTo>
                  <a:lnTo>
                    <a:pt x="57" y="341"/>
                  </a:lnTo>
                  <a:lnTo>
                    <a:pt x="54" y="377"/>
                  </a:lnTo>
                  <a:lnTo>
                    <a:pt x="53" y="415"/>
                  </a:lnTo>
                  <a:lnTo>
                    <a:pt x="50" y="451"/>
                  </a:lnTo>
                  <a:lnTo>
                    <a:pt x="50" y="483"/>
                  </a:lnTo>
                  <a:lnTo>
                    <a:pt x="52" y="505"/>
                  </a:lnTo>
                  <a:lnTo>
                    <a:pt x="56" y="515"/>
                  </a:lnTo>
                  <a:lnTo>
                    <a:pt x="59" y="490"/>
                  </a:lnTo>
                  <a:lnTo>
                    <a:pt x="65" y="450"/>
                  </a:lnTo>
                  <a:lnTo>
                    <a:pt x="70" y="396"/>
                  </a:lnTo>
                  <a:lnTo>
                    <a:pt x="75" y="337"/>
                  </a:lnTo>
                  <a:lnTo>
                    <a:pt x="80" y="275"/>
                  </a:lnTo>
                  <a:lnTo>
                    <a:pt x="84" y="217"/>
                  </a:lnTo>
                  <a:lnTo>
                    <a:pt x="87" y="170"/>
                  </a:lnTo>
                  <a:lnTo>
                    <a:pt x="88" y="137"/>
                  </a:lnTo>
                  <a:lnTo>
                    <a:pt x="93" y="138"/>
                  </a:lnTo>
                  <a:lnTo>
                    <a:pt x="98" y="140"/>
                  </a:lnTo>
                  <a:lnTo>
                    <a:pt x="103" y="141"/>
                  </a:lnTo>
                  <a:lnTo>
                    <a:pt x="108" y="143"/>
                  </a:lnTo>
                  <a:lnTo>
                    <a:pt x="113" y="144"/>
                  </a:lnTo>
                  <a:lnTo>
                    <a:pt x="117" y="147"/>
                  </a:lnTo>
                  <a:lnTo>
                    <a:pt x="121" y="149"/>
                  </a:lnTo>
                  <a:lnTo>
                    <a:pt x="125" y="154"/>
                  </a:lnTo>
                  <a:lnTo>
                    <a:pt x="123" y="162"/>
                  </a:lnTo>
                  <a:lnTo>
                    <a:pt x="121" y="182"/>
                  </a:lnTo>
                  <a:lnTo>
                    <a:pt x="120" y="211"/>
                  </a:lnTo>
                  <a:lnTo>
                    <a:pt x="119" y="245"/>
                  </a:lnTo>
                  <a:lnTo>
                    <a:pt x="117" y="279"/>
                  </a:lnTo>
                  <a:lnTo>
                    <a:pt x="117" y="310"/>
                  </a:lnTo>
                  <a:lnTo>
                    <a:pt x="117" y="335"/>
                  </a:lnTo>
                  <a:lnTo>
                    <a:pt x="117" y="349"/>
                  </a:lnTo>
                  <a:lnTo>
                    <a:pt x="120" y="352"/>
                  </a:lnTo>
                  <a:lnTo>
                    <a:pt x="124" y="349"/>
                  </a:lnTo>
                  <a:lnTo>
                    <a:pt x="126" y="341"/>
                  </a:lnTo>
                  <a:lnTo>
                    <a:pt x="128" y="331"/>
                  </a:lnTo>
                  <a:lnTo>
                    <a:pt x="130" y="320"/>
                  </a:lnTo>
                  <a:lnTo>
                    <a:pt x="133" y="310"/>
                  </a:lnTo>
                  <a:lnTo>
                    <a:pt x="138" y="303"/>
                  </a:lnTo>
                  <a:lnTo>
                    <a:pt x="146" y="302"/>
                  </a:lnTo>
                  <a:lnTo>
                    <a:pt x="146" y="315"/>
                  </a:lnTo>
                  <a:lnTo>
                    <a:pt x="145" y="333"/>
                  </a:lnTo>
                  <a:lnTo>
                    <a:pt x="145" y="353"/>
                  </a:lnTo>
                  <a:lnTo>
                    <a:pt x="142" y="375"/>
                  </a:lnTo>
                  <a:lnTo>
                    <a:pt x="139" y="395"/>
                  </a:lnTo>
                  <a:lnTo>
                    <a:pt x="137" y="414"/>
                  </a:lnTo>
                  <a:lnTo>
                    <a:pt x="134" y="427"/>
                  </a:lnTo>
                  <a:lnTo>
                    <a:pt x="131" y="435"/>
                  </a:lnTo>
                  <a:lnTo>
                    <a:pt x="127" y="432"/>
                  </a:lnTo>
                  <a:lnTo>
                    <a:pt x="126" y="429"/>
                  </a:lnTo>
                  <a:lnTo>
                    <a:pt x="125" y="423"/>
                  </a:lnTo>
                  <a:lnTo>
                    <a:pt x="124" y="417"/>
                  </a:lnTo>
                  <a:lnTo>
                    <a:pt x="123" y="409"/>
                  </a:lnTo>
                  <a:lnTo>
                    <a:pt x="120" y="403"/>
                  </a:lnTo>
                  <a:lnTo>
                    <a:pt x="116" y="398"/>
                  </a:lnTo>
                  <a:lnTo>
                    <a:pt x="108" y="395"/>
                  </a:lnTo>
                  <a:lnTo>
                    <a:pt x="105" y="401"/>
                  </a:lnTo>
                  <a:lnTo>
                    <a:pt x="104" y="412"/>
                  </a:lnTo>
                  <a:lnTo>
                    <a:pt x="102" y="426"/>
                  </a:lnTo>
                  <a:lnTo>
                    <a:pt x="101" y="444"/>
                  </a:lnTo>
                  <a:lnTo>
                    <a:pt x="99" y="461"/>
                  </a:lnTo>
                  <a:lnTo>
                    <a:pt x="98" y="478"/>
                  </a:lnTo>
                  <a:lnTo>
                    <a:pt x="97" y="490"/>
                  </a:lnTo>
                  <a:lnTo>
                    <a:pt x="97" y="498"/>
                  </a:lnTo>
                  <a:lnTo>
                    <a:pt x="105" y="493"/>
                  </a:lnTo>
                  <a:lnTo>
                    <a:pt x="114" y="489"/>
                  </a:lnTo>
                  <a:lnTo>
                    <a:pt x="123" y="484"/>
                  </a:lnTo>
                  <a:lnTo>
                    <a:pt x="132" y="480"/>
                  </a:lnTo>
                  <a:lnTo>
                    <a:pt x="140" y="475"/>
                  </a:lnTo>
                  <a:lnTo>
                    <a:pt x="147" y="472"/>
                  </a:lnTo>
                  <a:lnTo>
                    <a:pt x="153" y="468"/>
                  </a:lnTo>
                  <a:lnTo>
                    <a:pt x="158" y="466"/>
                  </a:lnTo>
                  <a:lnTo>
                    <a:pt x="182" y="484"/>
                  </a:lnTo>
                  <a:lnTo>
                    <a:pt x="212" y="499"/>
                  </a:lnTo>
                  <a:lnTo>
                    <a:pt x="245" y="510"/>
                  </a:lnTo>
                  <a:lnTo>
                    <a:pt x="281" y="518"/>
                  </a:lnTo>
                  <a:lnTo>
                    <a:pt x="317" y="523"/>
                  </a:lnTo>
                  <a:lnTo>
                    <a:pt x="353" y="524"/>
                  </a:lnTo>
                  <a:lnTo>
                    <a:pt x="387" y="520"/>
                  </a:lnTo>
                  <a:lnTo>
                    <a:pt x="417" y="513"/>
                  </a:lnTo>
                  <a:lnTo>
                    <a:pt x="419" y="509"/>
                  </a:lnTo>
                  <a:lnTo>
                    <a:pt x="415" y="506"/>
                  </a:lnTo>
                  <a:lnTo>
                    <a:pt x="407" y="503"/>
                  </a:lnTo>
                  <a:lnTo>
                    <a:pt x="398" y="503"/>
                  </a:lnTo>
                  <a:lnTo>
                    <a:pt x="387" y="501"/>
                  </a:lnTo>
                  <a:lnTo>
                    <a:pt x="378" y="500"/>
                  </a:lnTo>
                  <a:lnTo>
                    <a:pt x="372" y="499"/>
                  </a:lnTo>
                  <a:lnTo>
                    <a:pt x="370" y="498"/>
                  </a:lnTo>
                  <a:lnTo>
                    <a:pt x="380" y="496"/>
                  </a:lnTo>
                  <a:lnTo>
                    <a:pt x="399" y="493"/>
                  </a:lnTo>
                  <a:lnTo>
                    <a:pt x="421" y="490"/>
                  </a:lnTo>
                  <a:lnTo>
                    <a:pt x="445" y="487"/>
                  </a:lnTo>
                  <a:lnTo>
                    <a:pt x="468" y="485"/>
                  </a:lnTo>
                  <a:lnTo>
                    <a:pt x="488" y="486"/>
                  </a:lnTo>
                  <a:lnTo>
                    <a:pt x="502" y="490"/>
                  </a:lnTo>
                  <a:lnTo>
                    <a:pt x="508" y="496"/>
                  </a:lnTo>
                  <a:lnTo>
                    <a:pt x="505" y="497"/>
                  </a:lnTo>
                  <a:lnTo>
                    <a:pt x="499" y="499"/>
                  </a:lnTo>
                  <a:lnTo>
                    <a:pt x="489" y="502"/>
                  </a:lnTo>
                  <a:lnTo>
                    <a:pt x="478" y="506"/>
                  </a:lnTo>
                  <a:lnTo>
                    <a:pt x="466" y="509"/>
                  </a:lnTo>
                  <a:lnTo>
                    <a:pt x="456" y="514"/>
                  </a:lnTo>
                  <a:lnTo>
                    <a:pt x="449" y="518"/>
                  </a:lnTo>
                  <a:lnTo>
                    <a:pt x="447" y="522"/>
                  </a:lnTo>
                  <a:lnTo>
                    <a:pt x="464" y="521"/>
                  </a:lnTo>
                  <a:lnTo>
                    <a:pt x="481" y="520"/>
                  </a:lnTo>
                  <a:lnTo>
                    <a:pt x="498" y="518"/>
                  </a:lnTo>
                  <a:lnTo>
                    <a:pt x="514" y="518"/>
                  </a:lnTo>
                  <a:lnTo>
                    <a:pt x="530" y="516"/>
                  </a:lnTo>
                  <a:lnTo>
                    <a:pt x="547" y="515"/>
                  </a:lnTo>
                  <a:lnTo>
                    <a:pt x="563" y="515"/>
                  </a:lnTo>
                  <a:lnTo>
                    <a:pt x="579" y="515"/>
                  </a:lnTo>
                  <a:lnTo>
                    <a:pt x="579" y="508"/>
                  </a:lnTo>
                  <a:lnTo>
                    <a:pt x="581" y="492"/>
                  </a:lnTo>
                  <a:lnTo>
                    <a:pt x="581" y="469"/>
                  </a:lnTo>
                  <a:lnTo>
                    <a:pt x="582" y="444"/>
                  </a:lnTo>
                  <a:lnTo>
                    <a:pt x="581" y="417"/>
                  </a:lnTo>
                  <a:lnTo>
                    <a:pt x="577" y="395"/>
                  </a:lnTo>
                  <a:lnTo>
                    <a:pt x="571" y="378"/>
                  </a:lnTo>
                  <a:lnTo>
                    <a:pt x="561" y="371"/>
                  </a:lnTo>
                  <a:lnTo>
                    <a:pt x="560" y="377"/>
                  </a:lnTo>
                  <a:lnTo>
                    <a:pt x="560" y="386"/>
                  </a:lnTo>
                  <a:lnTo>
                    <a:pt x="563" y="398"/>
                  </a:lnTo>
                  <a:lnTo>
                    <a:pt x="566" y="412"/>
                  </a:lnTo>
                  <a:lnTo>
                    <a:pt x="568" y="425"/>
                  </a:lnTo>
                  <a:lnTo>
                    <a:pt x="569" y="438"/>
                  </a:lnTo>
                  <a:lnTo>
                    <a:pt x="568" y="449"/>
                  </a:lnTo>
                  <a:lnTo>
                    <a:pt x="564" y="458"/>
                  </a:lnTo>
                  <a:lnTo>
                    <a:pt x="554" y="454"/>
                  </a:lnTo>
                  <a:lnTo>
                    <a:pt x="554" y="445"/>
                  </a:lnTo>
                  <a:lnTo>
                    <a:pt x="555" y="435"/>
                  </a:lnTo>
                  <a:lnTo>
                    <a:pt x="555" y="424"/>
                  </a:lnTo>
                  <a:lnTo>
                    <a:pt x="555" y="414"/>
                  </a:lnTo>
                  <a:lnTo>
                    <a:pt x="553" y="403"/>
                  </a:lnTo>
                  <a:lnTo>
                    <a:pt x="550" y="394"/>
                  </a:lnTo>
                  <a:lnTo>
                    <a:pt x="545" y="387"/>
                  </a:lnTo>
                  <a:lnTo>
                    <a:pt x="539" y="384"/>
                  </a:lnTo>
                  <a:lnTo>
                    <a:pt x="537" y="391"/>
                  </a:lnTo>
                  <a:lnTo>
                    <a:pt x="537" y="399"/>
                  </a:lnTo>
                  <a:lnTo>
                    <a:pt x="537" y="407"/>
                  </a:lnTo>
                  <a:lnTo>
                    <a:pt x="538" y="415"/>
                  </a:lnTo>
                  <a:lnTo>
                    <a:pt x="539" y="423"/>
                  </a:lnTo>
                  <a:lnTo>
                    <a:pt x="539" y="431"/>
                  </a:lnTo>
                  <a:lnTo>
                    <a:pt x="540" y="438"/>
                  </a:lnTo>
                  <a:lnTo>
                    <a:pt x="540" y="444"/>
                  </a:lnTo>
                  <a:lnTo>
                    <a:pt x="539" y="448"/>
                  </a:lnTo>
                  <a:lnTo>
                    <a:pt x="538" y="450"/>
                  </a:lnTo>
                  <a:lnTo>
                    <a:pt x="536" y="449"/>
                  </a:lnTo>
                  <a:lnTo>
                    <a:pt x="533" y="447"/>
                  </a:lnTo>
                  <a:lnTo>
                    <a:pt x="530" y="443"/>
                  </a:lnTo>
                  <a:lnTo>
                    <a:pt x="527" y="440"/>
                  </a:lnTo>
                  <a:lnTo>
                    <a:pt x="525" y="437"/>
                  </a:lnTo>
                  <a:lnTo>
                    <a:pt x="524" y="435"/>
                  </a:lnTo>
                  <a:lnTo>
                    <a:pt x="520" y="411"/>
                  </a:lnTo>
                  <a:lnTo>
                    <a:pt x="517" y="388"/>
                  </a:lnTo>
                  <a:lnTo>
                    <a:pt x="512" y="365"/>
                  </a:lnTo>
                  <a:lnTo>
                    <a:pt x="508" y="343"/>
                  </a:lnTo>
                  <a:lnTo>
                    <a:pt x="503" y="320"/>
                  </a:lnTo>
                  <a:lnTo>
                    <a:pt x="498" y="298"/>
                  </a:lnTo>
                  <a:lnTo>
                    <a:pt x="493" y="276"/>
                  </a:lnTo>
                  <a:lnTo>
                    <a:pt x="487" y="254"/>
                  </a:lnTo>
                  <a:lnTo>
                    <a:pt x="493" y="261"/>
                  </a:lnTo>
                  <a:lnTo>
                    <a:pt x="499" y="270"/>
                  </a:lnTo>
                  <a:lnTo>
                    <a:pt x="508" y="279"/>
                  </a:lnTo>
                  <a:lnTo>
                    <a:pt x="517" y="288"/>
                  </a:lnTo>
                  <a:lnTo>
                    <a:pt x="525" y="297"/>
                  </a:lnTo>
                  <a:lnTo>
                    <a:pt x="533" y="306"/>
                  </a:lnTo>
                  <a:lnTo>
                    <a:pt x="539" y="315"/>
                  </a:lnTo>
                  <a:lnTo>
                    <a:pt x="542" y="325"/>
                  </a:lnTo>
                  <a:lnTo>
                    <a:pt x="549" y="317"/>
                  </a:lnTo>
                  <a:lnTo>
                    <a:pt x="557" y="310"/>
                  </a:lnTo>
                  <a:lnTo>
                    <a:pt x="563" y="303"/>
                  </a:lnTo>
                  <a:lnTo>
                    <a:pt x="568" y="297"/>
                  </a:lnTo>
                  <a:lnTo>
                    <a:pt x="572" y="288"/>
                  </a:lnTo>
                  <a:lnTo>
                    <a:pt x="574" y="278"/>
                  </a:lnTo>
                  <a:lnTo>
                    <a:pt x="575" y="264"/>
                  </a:lnTo>
                  <a:lnTo>
                    <a:pt x="575" y="249"/>
                  </a:lnTo>
                  <a:lnTo>
                    <a:pt x="572" y="238"/>
                  </a:lnTo>
                  <a:lnTo>
                    <a:pt x="571" y="213"/>
                  </a:lnTo>
                  <a:lnTo>
                    <a:pt x="569" y="177"/>
                  </a:lnTo>
                  <a:lnTo>
                    <a:pt x="567" y="135"/>
                  </a:lnTo>
                  <a:lnTo>
                    <a:pt x="565" y="92"/>
                  </a:lnTo>
                  <a:lnTo>
                    <a:pt x="563" y="52"/>
                  </a:lnTo>
                  <a:lnTo>
                    <a:pt x="561" y="20"/>
                  </a:lnTo>
                  <a:lnTo>
                    <a:pt x="560" y="1"/>
                  </a:lnTo>
                  <a:lnTo>
                    <a:pt x="565" y="0"/>
                  </a:lnTo>
                  <a:lnTo>
                    <a:pt x="571" y="1"/>
                  </a:lnTo>
                  <a:lnTo>
                    <a:pt x="577" y="2"/>
                  </a:lnTo>
                  <a:lnTo>
                    <a:pt x="583" y="3"/>
                  </a:lnTo>
                  <a:lnTo>
                    <a:pt x="588" y="4"/>
                  </a:lnTo>
                  <a:lnTo>
                    <a:pt x="594" y="6"/>
                  </a:lnTo>
                  <a:lnTo>
                    <a:pt x="600" y="6"/>
                  </a:lnTo>
                  <a:lnTo>
                    <a:pt x="606" y="8"/>
                  </a:lnTo>
                  <a:lnTo>
                    <a:pt x="606" y="8"/>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8" name="Freeform 26"/>
            <p:cNvSpPr>
              <a:spLocks/>
            </p:cNvSpPr>
            <p:nvPr userDrawn="1"/>
          </p:nvSpPr>
          <p:spPr bwMode="auto">
            <a:xfrm>
              <a:off x="725" y="809"/>
              <a:ext cx="99" cy="69"/>
            </a:xfrm>
            <a:custGeom>
              <a:avLst/>
              <a:gdLst/>
              <a:ahLst/>
              <a:cxnLst>
                <a:cxn ang="0">
                  <a:pos x="98" y="69"/>
                </a:cxn>
                <a:cxn ang="0">
                  <a:pos x="83" y="64"/>
                </a:cxn>
                <a:cxn ang="0">
                  <a:pos x="65" y="57"/>
                </a:cxn>
                <a:cxn ang="0">
                  <a:pos x="46" y="48"/>
                </a:cxn>
                <a:cxn ang="0">
                  <a:pos x="29" y="38"/>
                </a:cxn>
                <a:cxn ang="0">
                  <a:pos x="13" y="27"/>
                </a:cxn>
                <a:cxn ang="0">
                  <a:pos x="4" y="17"/>
                </a:cxn>
                <a:cxn ang="0">
                  <a:pos x="0" y="7"/>
                </a:cxn>
                <a:cxn ang="0">
                  <a:pos x="4" y="0"/>
                </a:cxn>
                <a:cxn ang="0">
                  <a:pos x="14" y="3"/>
                </a:cxn>
                <a:cxn ang="0">
                  <a:pos x="25" y="9"/>
                </a:cxn>
                <a:cxn ang="0">
                  <a:pos x="38" y="18"/>
                </a:cxn>
                <a:cxn ang="0">
                  <a:pos x="52" y="29"/>
                </a:cxn>
                <a:cxn ang="0">
                  <a:pos x="64" y="40"/>
                </a:cxn>
                <a:cxn ang="0">
                  <a:pos x="77" y="52"/>
                </a:cxn>
                <a:cxn ang="0">
                  <a:pos x="88" y="61"/>
                </a:cxn>
                <a:cxn ang="0">
                  <a:pos x="98" y="69"/>
                </a:cxn>
                <a:cxn ang="0">
                  <a:pos x="98" y="69"/>
                </a:cxn>
              </a:cxnLst>
              <a:rect l="0" t="0" r="r" b="b"/>
              <a:pathLst>
                <a:path w="98" h="69">
                  <a:moveTo>
                    <a:pt x="98" y="69"/>
                  </a:moveTo>
                  <a:lnTo>
                    <a:pt x="83" y="64"/>
                  </a:lnTo>
                  <a:lnTo>
                    <a:pt x="65" y="57"/>
                  </a:lnTo>
                  <a:lnTo>
                    <a:pt x="46" y="48"/>
                  </a:lnTo>
                  <a:lnTo>
                    <a:pt x="29" y="38"/>
                  </a:lnTo>
                  <a:lnTo>
                    <a:pt x="13" y="27"/>
                  </a:lnTo>
                  <a:lnTo>
                    <a:pt x="4" y="17"/>
                  </a:lnTo>
                  <a:lnTo>
                    <a:pt x="0" y="7"/>
                  </a:lnTo>
                  <a:lnTo>
                    <a:pt x="4" y="0"/>
                  </a:lnTo>
                  <a:lnTo>
                    <a:pt x="14" y="3"/>
                  </a:lnTo>
                  <a:lnTo>
                    <a:pt x="25" y="9"/>
                  </a:lnTo>
                  <a:lnTo>
                    <a:pt x="38" y="18"/>
                  </a:lnTo>
                  <a:lnTo>
                    <a:pt x="52" y="29"/>
                  </a:lnTo>
                  <a:lnTo>
                    <a:pt x="64" y="40"/>
                  </a:lnTo>
                  <a:lnTo>
                    <a:pt x="77" y="52"/>
                  </a:lnTo>
                  <a:lnTo>
                    <a:pt x="88" y="61"/>
                  </a:lnTo>
                  <a:lnTo>
                    <a:pt x="98" y="69"/>
                  </a:lnTo>
                  <a:lnTo>
                    <a:pt x="98" y="69"/>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099" name="Freeform 27"/>
            <p:cNvSpPr>
              <a:spLocks/>
            </p:cNvSpPr>
            <p:nvPr userDrawn="1"/>
          </p:nvSpPr>
          <p:spPr bwMode="auto">
            <a:xfrm>
              <a:off x="766" y="817"/>
              <a:ext cx="105" cy="65"/>
            </a:xfrm>
            <a:custGeom>
              <a:avLst/>
              <a:gdLst/>
              <a:ahLst/>
              <a:cxnLst>
                <a:cxn ang="0">
                  <a:pos x="106" y="64"/>
                </a:cxn>
                <a:cxn ang="0">
                  <a:pos x="91" y="65"/>
                </a:cxn>
                <a:cxn ang="0">
                  <a:pos x="79" y="58"/>
                </a:cxn>
                <a:cxn ang="0">
                  <a:pos x="68" y="50"/>
                </a:cxn>
                <a:cxn ang="0">
                  <a:pos x="56" y="41"/>
                </a:cxn>
                <a:cxn ang="0">
                  <a:pos x="45" y="34"/>
                </a:cxn>
                <a:cxn ang="0">
                  <a:pos x="33" y="26"/>
                </a:cxn>
                <a:cxn ang="0">
                  <a:pos x="22" y="16"/>
                </a:cxn>
                <a:cxn ang="0">
                  <a:pos x="11" y="8"/>
                </a:cxn>
                <a:cxn ang="0">
                  <a:pos x="0" y="0"/>
                </a:cxn>
                <a:cxn ang="0">
                  <a:pos x="6" y="0"/>
                </a:cxn>
                <a:cxn ang="0">
                  <a:pos x="18" y="4"/>
                </a:cxn>
                <a:cxn ang="0">
                  <a:pos x="35" y="12"/>
                </a:cxn>
                <a:cxn ang="0">
                  <a:pos x="54" y="22"/>
                </a:cxn>
                <a:cxn ang="0">
                  <a:pos x="72" y="34"/>
                </a:cxn>
                <a:cxn ang="0">
                  <a:pos x="88" y="44"/>
                </a:cxn>
                <a:cxn ang="0">
                  <a:pos x="100" y="55"/>
                </a:cxn>
                <a:cxn ang="0">
                  <a:pos x="106" y="64"/>
                </a:cxn>
                <a:cxn ang="0">
                  <a:pos x="106" y="64"/>
                </a:cxn>
              </a:cxnLst>
              <a:rect l="0" t="0" r="r" b="b"/>
              <a:pathLst>
                <a:path w="106" h="65">
                  <a:moveTo>
                    <a:pt x="106" y="64"/>
                  </a:moveTo>
                  <a:lnTo>
                    <a:pt x="91" y="65"/>
                  </a:lnTo>
                  <a:lnTo>
                    <a:pt x="79" y="58"/>
                  </a:lnTo>
                  <a:lnTo>
                    <a:pt x="68" y="50"/>
                  </a:lnTo>
                  <a:lnTo>
                    <a:pt x="56" y="41"/>
                  </a:lnTo>
                  <a:lnTo>
                    <a:pt x="45" y="34"/>
                  </a:lnTo>
                  <a:lnTo>
                    <a:pt x="33" y="26"/>
                  </a:lnTo>
                  <a:lnTo>
                    <a:pt x="22" y="16"/>
                  </a:lnTo>
                  <a:lnTo>
                    <a:pt x="11" y="8"/>
                  </a:lnTo>
                  <a:lnTo>
                    <a:pt x="0" y="0"/>
                  </a:lnTo>
                  <a:lnTo>
                    <a:pt x="6" y="0"/>
                  </a:lnTo>
                  <a:lnTo>
                    <a:pt x="18" y="4"/>
                  </a:lnTo>
                  <a:lnTo>
                    <a:pt x="35" y="12"/>
                  </a:lnTo>
                  <a:lnTo>
                    <a:pt x="54" y="22"/>
                  </a:lnTo>
                  <a:lnTo>
                    <a:pt x="72" y="34"/>
                  </a:lnTo>
                  <a:lnTo>
                    <a:pt x="88" y="44"/>
                  </a:lnTo>
                  <a:lnTo>
                    <a:pt x="100" y="55"/>
                  </a:lnTo>
                  <a:lnTo>
                    <a:pt x="106" y="64"/>
                  </a:lnTo>
                  <a:lnTo>
                    <a:pt x="106" y="64"/>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0" name="Freeform 28"/>
            <p:cNvSpPr>
              <a:spLocks/>
            </p:cNvSpPr>
            <p:nvPr userDrawn="1"/>
          </p:nvSpPr>
          <p:spPr bwMode="auto">
            <a:xfrm>
              <a:off x="981" y="889"/>
              <a:ext cx="32" cy="32"/>
            </a:xfrm>
            <a:custGeom>
              <a:avLst/>
              <a:gdLst/>
              <a:ahLst/>
              <a:cxnLst>
                <a:cxn ang="0">
                  <a:pos x="19" y="1"/>
                </a:cxn>
                <a:cxn ang="0">
                  <a:pos x="32" y="32"/>
                </a:cxn>
                <a:cxn ang="0">
                  <a:pos x="0" y="8"/>
                </a:cxn>
                <a:cxn ang="0">
                  <a:pos x="1" y="7"/>
                </a:cxn>
                <a:cxn ang="0">
                  <a:pos x="4" y="6"/>
                </a:cxn>
                <a:cxn ang="0">
                  <a:pos x="6" y="4"/>
                </a:cxn>
                <a:cxn ang="0">
                  <a:pos x="10" y="3"/>
                </a:cxn>
                <a:cxn ang="0">
                  <a:pos x="13" y="2"/>
                </a:cxn>
                <a:cxn ang="0">
                  <a:pos x="16" y="1"/>
                </a:cxn>
                <a:cxn ang="0">
                  <a:pos x="18" y="0"/>
                </a:cxn>
                <a:cxn ang="0">
                  <a:pos x="19" y="1"/>
                </a:cxn>
                <a:cxn ang="0">
                  <a:pos x="19" y="1"/>
                </a:cxn>
              </a:cxnLst>
              <a:rect l="0" t="0" r="r" b="b"/>
              <a:pathLst>
                <a:path w="32" h="32">
                  <a:moveTo>
                    <a:pt x="19" y="1"/>
                  </a:moveTo>
                  <a:lnTo>
                    <a:pt x="32" y="32"/>
                  </a:lnTo>
                  <a:lnTo>
                    <a:pt x="0" y="8"/>
                  </a:lnTo>
                  <a:lnTo>
                    <a:pt x="1" y="7"/>
                  </a:lnTo>
                  <a:lnTo>
                    <a:pt x="4" y="6"/>
                  </a:lnTo>
                  <a:lnTo>
                    <a:pt x="6" y="4"/>
                  </a:lnTo>
                  <a:lnTo>
                    <a:pt x="10" y="3"/>
                  </a:lnTo>
                  <a:lnTo>
                    <a:pt x="13" y="2"/>
                  </a:lnTo>
                  <a:lnTo>
                    <a:pt x="16" y="1"/>
                  </a:lnTo>
                  <a:lnTo>
                    <a:pt x="18" y="0"/>
                  </a:lnTo>
                  <a:lnTo>
                    <a:pt x="19" y="1"/>
                  </a:lnTo>
                  <a:lnTo>
                    <a:pt x="19" y="1"/>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1" name="Freeform 29"/>
            <p:cNvSpPr>
              <a:spLocks/>
            </p:cNvSpPr>
            <p:nvPr userDrawn="1"/>
          </p:nvSpPr>
          <p:spPr bwMode="auto">
            <a:xfrm>
              <a:off x="970" y="915"/>
              <a:ext cx="40" cy="37"/>
            </a:xfrm>
            <a:custGeom>
              <a:avLst/>
              <a:gdLst/>
              <a:ahLst/>
              <a:cxnLst>
                <a:cxn ang="0">
                  <a:pos x="40" y="29"/>
                </a:cxn>
                <a:cxn ang="0">
                  <a:pos x="29" y="37"/>
                </a:cxn>
                <a:cxn ang="0">
                  <a:pos x="22" y="35"/>
                </a:cxn>
                <a:cxn ang="0">
                  <a:pos x="17" y="32"/>
                </a:cxn>
                <a:cxn ang="0">
                  <a:pos x="12" y="28"/>
                </a:cxn>
                <a:cxn ang="0">
                  <a:pos x="9" y="24"/>
                </a:cxn>
                <a:cxn ang="0">
                  <a:pos x="5" y="19"/>
                </a:cxn>
                <a:cxn ang="0">
                  <a:pos x="3" y="13"/>
                </a:cxn>
                <a:cxn ang="0">
                  <a:pos x="0" y="7"/>
                </a:cxn>
                <a:cxn ang="0">
                  <a:pos x="0" y="0"/>
                </a:cxn>
                <a:cxn ang="0">
                  <a:pos x="1" y="1"/>
                </a:cxn>
                <a:cxn ang="0">
                  <a:pos x="6" y="4"/>
                </a:cxn>
                <a:cxn ang="0">
                  <a:pos x="12" y="8"/>
                </a:cxn>
                <a:cxn ang="0">
                  <a:pos x="19" y="13"/>
                </a:cxn>
                <a:cxn ang="0">
                  <a:pos x="27" y="19"/>
                </a:cxn>
                <a:cxn ang="0">
                  <a:pos x="33" y="23"/>
                </a:cxn>
                <a:cxn ang="0">
                  <a:pos x="37" y="26"/>
                </a:cxn>
                <a:cxn ang="0">
                  <a:pos x="40" y="29"/>
                </a:cxn>
                <a:cxn ang="0">
                  <a:pos x="40" y="29"/>
                </a:cxn>
              </a:cxnLst>
              <a:rect l="0" t="0" r="r" b="b"/>
              <a:pathLst>
                <a:path w="40" h="37">
                  <a:moveTo>
                    <a:pt x="40" y="29"/>
                  </a:moveTo>
                  <a:lnTo>
                    <a:pt x="29" y="37"/>
                  </a:lnTo>
                  <a:lnTo>
                    <a:pt x="22" y="35"/>
                  </a:lnTo>
                  <a:lnTo>
                    <a:pt x="17" y="32"/>
                  </a:lnTo>
                  <a:lnTo>
                    <a:pt x="12" y="28"/>
                  </a:lnTo>
                  <a:lnTo>
                    <a:pt x="9" y="24"/>
                  </a:lnTo>
                  <a:lnTo>
                    <a:pt x="5" y="19"/>
                  </a:lnTo>
                  <a:lnTo>
                    <a:pt x="3" y="13"/>
                  </a:lnTo>
                  <a:lnTo>
                    <a:pt x="0" y="7"/>
                  </a:lnTo>
                  <a:lnTo>
                    <a:pt x="0" y="0"/>
                  </a:lnTo>
                  <a:lnTo>
                    <a:pt x="1" y="1"/>
                  </a:lnTo>
                  <a:lnTo>
                    <a:pt x="6" y="4"/>
                  </a:lnTo>
                  <a:lnTo>
                    <a:pt x="12" y="8"/>
                  </a:lnTo>
                  <a:lnTo>
                    <a:pt x="19" y="13"/>
                  </a:lnTo>
                  <a:lnTo>
                    <a:pt x="27" y="19"/>
                  </a:lnTo>
                  <a:lnTo>
                    <a:pt x="33" y="23"/>
                  </a:lnTo>
                  <a:lnTo>
                    <a:pt x="37" y="26"/>
                  </a:lnTo>
                  <a:lnTo>
                    <a:pt x="40" y="29"/>
                  </a:lnTo>
                  <a:lnTo>
                    <a:pt x="40" y="29"/>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2" name="Freeform 30"/>
            <p:cNvSpPr>
              <a:spLocks/>
            </p:cNvSpPr>
            <p:nvPr userDrawn="1"/>
          </p:nvSpPr>
          <p:spPr bwMode="auto">
            <a:xfrm>
              <a:off x="450" y="928"/>
              <a:ext cx="132" cy="165"/>
            </a:xfrm>
            <a:custGeom>
              <a:avLst/>
              <a:gdLst/>
              <a:ahLst/>
              <a:cxnLst>
                <a:cxn ang="0">
                  <a:pos x="88" y="166"/>
                </a:cxn>
                <a:cxn ang="0">
                  <a:pos x="71" y="140"/>
                </a:cxn>
                <a:cxn ang="0">
                  <a:pos x="83" y="126"/>
                </a:cxn>
                <a:cxn ang="0">
                  <a:pos x="88" y="110"/>
                </a:cxn>
                <a:cxn ang="0">
                  <a:pos x="88" y="91"/>
                </a:cxn>
                <a:cxn ang="0">
                  <a:pos x="80" y="73"/>
                </a:cxn>
                <a:cxn ang="0">
                  <a:pos x="67" y="56"/>
                </a:cxn>
                <a:cxn ang="0">
                  <a:pos x="50" y="45"/>
                </a:cxn>
                <a:cxn ang="0">
                  <a:pos x="28" y="38"/>
                </a:cxn>
                <a:cxn ang="0">
                  <a:pos x="3" y="40"/>
                </a:cxn>
                <a:cxn ang="0">
                  <a:pos x="2" y="36"/>
                </a:cxn>
                <a:cxn ang="0">
                  <a:pos x="1" y="31"/>
                </a:cxn>
                <a:cxn ang="0">
                  <a:pos x="0" y="27"/>
                </a:cxn>
                <a:cxn ang="0">
                  <a:pos x="0" y="22"/>
                </a:cxn>
                <a:cxn ang="0">
                  <a:pos x="0" y="18"/>
                </a:cxn>
                <a:cxn ang="0">
                  <a:pos x="0" y="14"/>
                </a:cxn>
                <a:cxn ang="0">
                  <a:pos x="0" y="10"/>
                </a:cxn>
                <a:cxn ang="0">
                  <a:pos x="1" y="5"/>
                </a:cxn>
                <a:cxn ang="0">
                  <a:pos x="43" y="0"/>
                </a:cxn>
                <a:cxn ang="0">
                  <a:pos x="79" y="10"/>
                </a:cxn>
                <a:cxn ang="0">
                  <a:pos x="105" y="30"/>
                </a:cxn>
                <a:cxn ang="0">
                  <a:pos x="123" y="58"/>
                </a:cxn>
                <a:cxn ang="0">
                  <a:pos x="131" y="88"/>
                </a:cxn>
                <a:cxn ang="0">
                  <a:pos x="129" y="118"/>
                </a:cxn>
                <a:cxn ang="0">
                  <a:pos x="115" y="145"/>
                </a:cxn>
                <a:cxn ang="0">
                  <a:pos x="88" y="166"/>
                </a:cxn>
                <a:cxn ang="0">
                  <a:pos x="88" y="166"/>
                </a:cxn>
              </a:cxnLst>
              <a:rect l="0" t="0" r="r" b="b"/>
              <a:pathLst>
                <a:path w="131" h="166">
                  <a:moveTo>
                    <a:pt x="88" y="166"/>
                  </a:moveTo>
                  <a:lnTo>
                    <a:pt x="71" y="140"/>
                  </a:lnTo>
                  <a:lnTo>
                    <a:pt x="83" y="126"/>
                  </a:lnTo>
                  <a:lnTo>
                    <a:pt x="88" y="110"/>
                  </a:lnTo>
                  <a:lnTo>
                    <a:pt x="88" y="91"/>
                  </a:lnTo>
                  <a:lnTo>
                    <a:pt x="80" y="73"/>
                  </a:lnTo>
                  <a:lnTo>
                    <a:pt x="67" y="56"/>
                  </a:lnTo>
                  <a:lnTo>
                    <a:pt x="50" y="45"/>
                  </a:lnTo>
                  <a:lnTo>
                    <a:pt x="28" y="38"/>
                  </a:lnTo>
                  <a:lnTo>
                    <a:pt x="3" y="40"/>
                  </a:lnTo>
                  <a:lnTo>
                    <a:pt x="2" y="36"/>
                  </a:lnTo>
                  <a:lnTo>
                    <a:pt x="1" y="31"/>
                  </a:lnTo>
                  <a:lnTo>
                    <a:pt x="0" y="27"/>
                  </a:lnTo>
                  <a:lnTo>
                    <a:pt x="0" y="22"/>
                  </a:lnTo>
                  <a:lnTo>
                    <a:pt x="0" y="18"/>
                  </a:lnTo>
                  <a:lnTo>
                    <a:pt x="0" y="14"/>
                  </a:lnTo>
                  <a:lnTo>
                    <a:pt x="0" y="10"/>
                  </a:lnTo>
                  <a:lnTo>
                    <a:pt x="1" y="5"/>
                  </a:lnTo>
                  <a:lnTo>
                    <a:pt x="43" y="0"/>
                  </a:lnTo>
                  <a:lnTo>
                    <a:pt x="79" y="10"/>
                  </a:lnTo>
                  <a:lnTo>
                    <a:pt x="105" y="30"/>
                  </a:lnTo>
                  <a:lnTo>
                    <a:pt x="123" y="58"/>
                  </a:lnTo>
                  <a:lnTo>
                    <a:pt x="131" y="88"/>
                  </a:lnTo>
                  <a:lnTo>
                    <a:pt x="129" y="118"/>
                  </a:lnTo>
                  <a:lnTo>
                    <a:pt x="115" y="145"/>
                  </a:lnTo>
                  <a:lnTo>
                    <a:pt x="88" y="166"/>
                  </a:lnTo>
                  <a:lnTo>
                    <a:pt x="88" y="166"/>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3" name="Freeform 31"/>
            <p:cNvSpPr>
              <a:spLocks/>
            </p:cNvSpPr>
            <p:nvPr userDrawn="1"/>
          </p:nvSpPr>
          <p:spPr bwMode="auto">
            <a:xfrm>
              <a:off x="1105" y="1015"/>
              <a:ext cx="59" cy="57"/>
            </a:xfrm>
            <a:custGeom>
              <a:avLst/>
              <a:gdLst/>
              <a:ahLst/>
              <a:cxnLst>
                <a:cxn ang="0">
                  <a:pos x="59" y="27"/>
                </a:cxn>
                <a:cxn ang="0">
                  <a:pos x="55" y="26"/>
                </a:cxn>
                <a:cxn ang="0">
                  <a:pos x="50" y="24"/>
                </a:cxn>
                <a:cxn ang="0">
                  <a:pos x="46" y="22"/>
                </a:cxn>
                <a:cxn ang="0">
                  <a:pos x="43" y="21"/>
                </a:cxn>
                <a:cxn ang="0">
                  <a:pos x="38" y="18"/>
                </a:cxn>
                <a:cxn ang="0">
                  <a:pos x="34" y="18"/>
                </a:cxn>
                <a:cxn ang="0">
                  <a:pos x="29" y="18"/>
                </a:cxn>
                <a:cxn ang="0">
                  <a:pos x="24" y="21"/>
                </a:cxn>
                <a:cxn ang="0">
                  <a:pos x="22" y="23"/>
                </a:cxn>
                <a:cxn ang="0">
                  <a:pos x="24" y="27"/>
                </a:cxn>
                <a:cxn ang="0">
                  <a:pos x="29" y="31"/>
                </a:cxn>
                <a:cxn ang="0">
                  <a:pos x="37" y="37"/>
                </a:cxn>
                <a:cxn ang="0">
                  <a:pos x="44" y="42"/>
                </a:cxn>
                <a:cxn ang="0">
                  <a:pos x="52" y="48"/>
                </a:cxn>
                <a:cxn ang="0">
                  <a:pos x="56" y="53"/>
                </a:cxn>
                <a:cxn ang="0">
                  <a:pos x="59" y="57"/>
                </a:cxn>
                <a:cxn ang="0">
                  <a:pos x="49" y="56"/>
                </a:cxn>
                <a:cxn ang="0">
                  <a:pos x="37" y="54"/>
                </a:cxn>
                <a:cxn ang="0">
                  <a:pos x="27" y="49"/>
                </a:cxn>
                <a:cxn ang="0">
                  <a:pos x="18" y="44"/>
                </a:cxn>
                <a:cxn ang="0">
                  <a:pos x="9" y="37"/>
                </a:cxn>
                <a:cxn ang="0">
                  <a:pos x="3" y="28"/>
                </a:cxn>
                <a:cxn ang="0">
                  <a:pos x="0" y="18"/>
                </a:cxn>
                <a:cxn ang="0">
                  <a:pos x="0" y="5"/>
                </a:cxn>
                <a:cxn ang="0">
                  <a:pos x="9" y="2"/>
                </a:cxn>
                <a:cxn ang="0">
                  <a:pos x="18" y="0"/>
                </a:cxn>
                <a:cxn ang="0">
                  <a:pos x="27" y="0"/>
                </a:cxn>
                <a:cxn ang="0">
                  <a:pos x="35" y="2"/>
                </a:cxn>
                <a:cxn ang="0">
                  <a:pos x="42" y="6"/>
                </a:cxn>
                <a:cxn ang="0">
                  <a:pos x="49" y="11"/>
                </a:cxn>
                <a:cxn ang="0">
                  <a:pos x="55" y="18"/>
                </a:cxn>
                <a:cxn ang="0">
                  <a:pos x="59" y="27"/>
                </a:cxn>
                <a:cxn ang="0">
                  <a:pos x="59" y="27"/>
                </a:cxn>
              </a:cxnLst>
              <a:rect l="0" t="0" r="r" b="b"/>
              <a:pathLst>
                <a:path w="59" h="57">
                  <a:moveTo>
                    <a:pt x="59" y="27"/>
                  </a:moveTo>
                  <a:lnTo>
                    <a:pt x="55" y="26"/>
                  </a:lnTo>
                  <a:lnTo>
                    <a:pt x="50" y="24"/>
                  </a:lnTo>
                  <a:lnTo>
                    <a:pt x="46" y="22"/>
                  </a:lnTo>
                  <a:lnTo>
                    <a:pt x="43" y="21"/>
                  </a:lnTo>
                  <a:lnTo>
                    <a:pt x="38" y="18"/>
                  </a:lnTo>
                  <a:lnTo>
                    <a:pt x="34" y="18"/>
                  </a:lnTo>
                  <a:lnTo>
                    <a:pt x="29" y="18"/>
                  </a:lnTo>
                  <a:lnTo>
                    <a:pt x="24" y="21"/>
                  </a:lnTo>
                  <a:lnTo>
                    <a:pt x="22" y="23"/>
                  </a:lnTo>
                  <a:lnTo>
                    <a:pt x="24" y="27"/>
                  </a:lnTo>
                  <a:lnTo>
                    <a:pt x="29" y="31"/>
                  </a:lnTo>
                  <a:lnTo>
                    <a:pt x="37" y="37"/>
                  </a:lnTo>
                  <a:lnTo>
                    <a:pt x="44" y="42"/>
                  </a:lnTo>
                  <a:lnTo>
                    <a:pt x="52" y="48"/>
                  </a:lnTo>
                  <a:lnTo>
                    <a:pt x="56" y="53"/>
                  </a:lnTo>
                  <a:lnTo>
                    <a:pt x="59" y="57"/>
                  </a:lnTo>
                  <a:lnTo>
                    <a:pt x="49" y="56"/>
                  </a:lnTo>
                  <a:lnTo>
                    <a:pt x="37" y="54"/>
                  </a:lnTo>
                  <a:lnTo>
                    <a:pt x="27" y="49"/>
                  </a:lnTo>
                  <a:lnTo>
                    <a:pt x="18" y="44"/>
                  </a:lnTo>
                  <a:lnTo>
                    <a:pt x="9" y="37"/>
                  </a:lnTo>
                  <a:lnTo>
                    <a:pt x="3" y="28"/>
                  </a:lnTo>
                  <a:lnTo>
                    <a:pt x="0" y="18"/>
                  </a:lnTo>
                  <a:lnTo>
                    <a:pt x="0" y="5"/>
                  </a:lnTo>
                  <a:lnTo>
                    <a:pt x="9" y="2"/>
                  </a:lnTo>
                  <a:lnTo>
                    <a:pt x="18" y="0"/>
                  </a:lnTo>
                  <a:lnTo>
                    <a:pt x="27" y="0"/>
                  </a:lnTo>
                  <a:lnTo>
                    <a:pt x="35" y="2"/>
                  </a:lnTo>
                  <a:lnTo>
                    <a:pt x="42" y="6"/>
                  </a:lnTo>
                  <a:lnTo>
                    <a:pt x="49" y="11"/>
                  </a:lnTo>
                  <a:lnTo>
                    <a:pt x="55" y="18"/>
                  </a:lnTo>
                  <a:lnTo>
                    <a:pt x="59" y="27"/>
                  </a:lnTo>
                  <a:lnTo>
                    <a:pt x="59" y="27"/>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4" name="Freeform 32"/>
            <p:cNvSpPr>
              <a:spLocks/>
            </p:cNvSpPr>
            <p:nvPr userDrawn="1"/>
          </p:nvSpPr>
          <p:spPr bwMode="auto">
            <a:xfrm>
              <a:off x="1351" y="1034"/>
              <a:ext cx="17" cy="60"/>
            </a:xfrm>
            <a:custGeom>
              <a:avLst/>
              <a:gdLst/>
              <a:ahLst/>
              <a:cxnLst>
                <a:cxn ang="0">
                  <a:pos x="5" y="0"/>
                </a:cxn>
                <a:cxn ang="0">
                  <a:pos x="18" y="8"/>
                </a:cxn>
                <a:cxn ang="0">
                  <a:pos x="16" y="15"/>
                </a:cxn>
                <a:cxn ang="0">
                  <a:pos x="15" y="22"/>
                </a:cxn>
                <a:cxn ang="0">
                  <a:pos x="13" y="28"/>
                </a:cxn>
                <a:cxn ang="0">
                  <a:pos x="11" y="35"/>
                </a:cxn>
                <a:cxn ang="0">
                  <a:pos x="8" y="41"/>
                </a:cxn>
                <a:cxn ang="0">
                  <a:pos x="7" y="48"/>
                </a:cxn>
                <a:cxn ang="0">
                  <a:pos x="4" y="54"/>
                </a:cxn>
                <a:cxn ang="0">
                  <a:pos x="3" y="60"/>
                </a:cxn>
                <a:cxn ang="0">
                  <a:pos x="2" y="54"/>
                </a:cxn>
                <a:cxn ang="0">
                  <a:pos x="0" y="46"/>
                </a:cxn>
                <a:cxn ang="0">
                  <a:pos x="0" y="38"/>
                </a:cxn>
                <a:cxn ang="0">
                  <a:pos x="0" y="31"/>
                </a:cxn>
                <a:cxn ang="0">
                  <a:pos x="0" y="23"/>
                </a:cxn>
                <a:cxn ang="0">
                  <a:pos x="2" y="15"/>
                </a:cxn>
                <a:cxn ang="0">
                  <a:pos x="3" y="8"/>
                </a:cxn>
                <a:cxn ang="0">
                  <a:pos x="5" y="0"/>
                </a:cxn>
                <a:cxn ang="0">
                  <a:pos x="5" y="0"/>
                </a:cxn>
              </a:cxnLst>
              <a:rect l="0" t="0" r="r" b="b"/>
              <a:pathLst>
                <a:path w="18" h="60">
                  <a:moveTo>
                    <a:pt x="5" y="0"/>
                  </a:moveTo>
                  <a:lnTo>
                    <a:pt x="18" y="8"/>
                  </a:lnTo>
                  <a:lnTo>
                    <a:pt x="16" y="15"/>
                  </a:lnTo>
                  <a:lnTo>
                    <a:pt x="15" y="22"/>
                  </a:lnTo>
                  <a:lnTo>
                    <a:pt x="13" y="28"/>
                  </a:lnTo>
                  <a:lnTo>
                    <a:pt x="11" y="35"/>
                  </a:lnTo>
                  <a:lnTo>
                    <a:pt x="8" y="41"/>
                  </a:lnTo>
                  <a:lnTo>
                    <a:pt x="7" y="48"/>
                  </a:lnTo>
                  <a:lnTo>
                    <a:pt x="4" y="54"/>
                  </a:lnTo>
                  <a:lnTo>
                    <a:pt x="3" y="60"/>
                  </a:lnTo>
                  <a:lnTo>
                    <a:pt x="2" y="54"/>
                  </a:lnTo>
                  <a:lnTo>
                    <a:pt x="0" y="46"/>
                  </a:lnTo>
                  <a:lnTo>
                    <a:pt x="0" y="38"/>
                  </a:lnTo>
                  <a:lnTo>
                    <a:pt x="0" y="31"/>
                  </a:lnTo>
                  <a:lnTo>
                    <a:pt x="0" y="23"/>
                  </a:lnTo>
                  <a:lnTo>
                    <a:pt x="2" y="15"/>
                  </a:lnTo>
                  <a:lnTo>
                    <a:pt x="3" y="8"/>
                  </a:lnTo>
                  <a:lnTo>
                    <a:pt x="5" y="0"/>
                  </a:lnTo>
                  <a:lnTo>
                    <a:pt x="5"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5" name="Freeform 33"/>
            <p:cNvSpPr>
              <a:spLocks/>
            </p:cNvSpPr>
            <p:nvPr userDrawn="1"/>
          </p:nvSpPr>
          <p:spPr bwMode="auto">
            <a:xfrm>
              <a:off x="577" y="1046"/>
              <a:ext cx="37" cy="88"/>
            </a:xfrm>
            <a:custGeom>
              <a:avLst/>
              <a:gdLst/>
              <a:ahLst/>
              <a:cxnLst>
                <a:cxn ang="0">
                  <a:pos x="37" y="0"/>
                </a:cxn>
                <a:cxn ang="0">
                  <a:pos x="36" y="11"/>
                </a:cxn>
                <a:cxn ang="0">
                  <a:pos x="36" y="23"/>
                </a:cxn>
                <a:cxn ang="0">
                  <a:pos x="34" y="34"/>
                </a:cxn>
                <a:cxn ang="0">
                  <a:pos x="33" y="45"/>
                </a:cxn>
                <a:cxn ang="0">
                  <a:pos x="29" y="56"/>
                </a:cxn>
                <a:cxn ang="0">
                  <a:pos x="24" y="67"/>
                </a:cxn>
                <a:cxn ang="0">
                  <a:pos x="18" y="77"/>
                </a:cxn>
                <a:cxn ang="0">
                  <a:pos x="11" y="88"/>
                </a:cxn>
                <a:cxn ang="0">
                  <a:pos x="4" y="88"/>
                </a:cxn>
                <a:cxn ang="0">
                  <a:pos x="0" y="82"/>
                </a:cxn>
                <a:cxn ang="0">
                  <a:pos x="1" y="70"/>
                </a:cxn>
                <a:cxn ang="0">
                  <a:pos x="5" y="55"/>
                </a:cxn>
                <a:cxn ang="0">
                  <a:pos x="10" y="39"/>
                </a:cxn>
                <a:cxn ang="0">
                  <a:pos x="18" y="23"/>
                </a:cxn>
                <a:cxn ang="0">
                  <a:pos x="27" y="8"/>
                </a:cxn>
                <a:cxn ang="0">
                  <a:pos x="37" y="0"/>
                </a:cxn>
                <a:cxn ang="0">
                  <a:pos x="37" y="0"/>
                </a:cxn>
              </a:cxnLst>
              <a:rect l="0" t="0" r="r" b="b"/>
              <a:pathLst>
                <a:path w="37" h="88">
                  <a:moveTo>
                    <a:pt x="37" y="0"/>
                  </a:moveTo>
                  <a:lnTo>
                    <a:pt x="36" y="11"/>
                  </a:lnTo>
                  <a:lnTo>
                    <a:pt x="36" y="23"/>
                  </a:lnTo>
                  <a:lnTo>
                    <a:pt x="34" y="34"/>
                  </a:lnTo>
                  <a:lnTo>
                    <a:pt x="33" y="45"/>
                  </a:lnTo>
                  <a:lnTo>
                    <a:pt x="29" y="56"/>
                  </a:lnTo>
                  <a:lnTo>
                    <a:pt x="24" y="67"/>
                  </a:lnTo>
                  <a:lnTo>
                    <a:pt x="18" y="77"/>
                  </a:lnTo>
                  <a:lnTo>
                    <a:pt x="11" y="88"/>
                  </a:lnTo>
                  <a:lnTo>
                    <a:pt x="4" y="88"/>
                  </a:lnTo>
                  <a:lnTo>
                    <a:pt x="0" y="82"/>
                  </a:lnTo>
                  <a:lnTo>
                    <a:pt x="1" y="70"/>
                  </a:lnTo>
                  <a:lnTo>
                    <a:pt x="5" y="55"/>
                  </a:lnTo>
                  <a:lnTo>
                    <a:pt x="10" y="39"/>
                  </a:lnTo>
                  <a:lnTo>
                    <a:pt x="18" y="23"/>
                  </a:lnTo>
                  <a:lnTo>
                    <a:pt x="27" y="8"/>
                  </a:lnTo>
                  <a:lnTo>
                    <a:pt x="37" y="0"/>
                  </a:lnTo>
                  <a:lnTo>
                    <a:pt x="37"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6" name="Freeform 34"/>
            <p:cNvSpPr>
              <a:spLocks/>
            </p:cNvSpPr>
            <p:nvPr userDrawn="1"/>
          </p:nvSpPr>
          <p:spPr bwMode="auto">
            <a:xfrm>
              <a:off x="1137" y="1142"/>
              <a:ext cx="23" cy="48"/>
            </a:xfrm>
            <a:custGeom>
              <a:avLst/>
              <a:gdLst/>
              <a:ahLst/>
              <a:cxnLst>
                <a:cxn ang="0">
                  <a:pos x="22" y="7"/>
                </a:cxn>
                <a:cxn ang="0">
                  <a:pos x="22" y="11"/>
                </a:cxn>
                <a:cxn ang="0">
                  <a:pos x="22" y="16"/>
                </a:cxn>
                <a:cxn ang="0">
                  <a:pos x="22" y="22"/>
                </a:cxn>
                <a:cxn ang="0">
                  <a:pos x="22" y="28"/>
                </a:cxn>
                <a:cxn ang="0">
                  <a:pos x="19" y="33"/>
                </a:cxn>
                <a:cxn ang="0">
                  <a:pos x="19" y="38"/>
                </a:cxn>
                <a:cxn ang="0">
                  <a:pos x="16" y="43"/>
                </a:cxn>
                <a:cxn ang="0">
                  <a:pos x="13" y="47"/>
                </a:cxn>
                <a:cxn ang="0">
                  <a:pos x="10" y="43"/>
                </a:cxn>
                <a:cxn ang="0">
                  <a:pos x="8" y="38"/>
                </a:cxn>
                <a:cxn ang="0">
                  <a:pos x="7" y="32"/>
                </a:cxn>
                <a:cxn ang="0">
                  <a:pos x="4" y="26"/>
                </a:cxn>
                <a:cxn ang="0">
                  <a:pos x="2" y="19"/>
                </a:cxn>
                <a:cxn ang="0">
                  <a:pos x="1" y="12"/>
                </a:cxn>
                <a:cxn ang="0">
                  <a:pos x="0" y="6"/>
                </a:cxn>
                <a:cxn ang="0">
                  <a:pos x="0" y="1"/>
                </a:cxn>
                <a:cxn ang="0">
                  <a:pos x="2" y="0"/>
                </a:cxn>
                <a:cxn ang="0">
                  <a:pos x="5" y="0"/>
                </a:cxn>
                <a:cxn ang="0">
                  <a:pos x="8" y="1"/>
                </a:cxn>
                <a:cxn ang="0">
                  <a:pos x="11" y="1"/>
                </a:cxn>
                <a:cxn ang="0">
                  <a:pos x="14" y="3"/>
                </a:cxn>
                <a:cxn ang="0">
                  <a:pos x="16" y="4"/>
                </a:cxn>
                <a:cxn ang="0">
                  <a:pos x="19" y="6"/>
                </a:cxn>
                <a:cxn ang="0">
                  <a:pos x="22" y="7"/>
                </a:cxn>
                <a:cxn ang="0">
                  <a:pos x="22" y="7"/>
                </a:cxn>
              </a:cxnLst>
              <a:rect l="0" t="0" r="r" b="b"/>
              <a:pathLst>
                <a:path w="22" h="47">
                  <a:moveTo>
                    <a:pt x="22" y="7"/>
                  </a:moveTo>
                  <a:lnTo>
                    <a:pt x="22" y="11"/>
                  </a:lnTo>
                  <a:lnTo>
                    <a:pt x="22" y="16"/>
                  </a:lnTo>
                  <a:lnTo>
                    <a:pt x="22" y="22"/>
                  </a:lnTo>
                  <a:lnTo>
                    <a:pt x="22" y="28"/>
                  </a:lnTo>
                  <a:lnTo>
                    <a:pt x="19" y="33"/>
                  </a:lnTo>
                  <a:lnTo>
                    <a:pt x="19" y="38"/>
                  </a:lnTo>
                  <a:lnTo>
                    <a:pt x="16" y="43"/>
                  </a:lnTo>
                  <a:lnTo>
                    <a:pt x="13" y="47"/>
                  </a:lnTo>
                  <a:lnTo>
                    <a:pt x="10" y="43"/>
                  </a:lnTo>
                  <a:lnTo>
                    <a:pt x="8" y="38"/>
                  </a:lnTo>
                  <a:lnTo>
                    <a:pt x="7" y="32"/>
                  </a:lnTo>
                  <a:lnTo>
                    <a:pt x="4" y="26"/>
                  </a:lnTo>
                  <a:lnTo>
                    <a:pt x="2" y="19"/>
                  </a:lnTo>
                  <a:lnTo>
                    <a:pt x="1" y="12"/>
                  </a:lnTo>
                  <a:lnTo>
                    <a:pt x="0" y="6"/>
                  </a:lnTo>
                  <a:lnTo>
                    <a:pt x="0" y="1"/>
                  </a:lnTo>
                  <a:lnTo>
                    <a:pt x="2" y="0"/>
                  </a:lnTo>
                  <a:lnTo>
                    <a:pt x="5" y="0"/>
                  </a:lnTo>
                  <a:lnTo>
                    <a:pt x="8" y="1"/>
                  </a:lnTo>
                  <a:lnTo>
                    <a:pt x="11" y="1"/>
                  </a:lnTo>
                  <a:lnTo>
                    <a:pt x="14" y="3"/>
                  </a:lnTo>
                  <a:lnTo>
                    <a:pt x="16" y="4"/>
                  </a:lnTo>
                  <a:lnTo>
                    <a:pt x="19" y="6"/>
                  </a:lnTo>
                  <a:lnTo>
                    <a:pt x="22" y="7"/>
                  </a:lnTo>
                  <a:lnTo>
                    <a:pt x="22" y="7"/>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7" name="Freeform 35"/>
            <p:cNvSpPr>
              <a:spLocks/>
            </p:cNvSpPr>
            <p:nvPr userDrawn="1"/>
          </p:nvSpPr>
          <p:spPr bwMode="auto">
            <a:xfrm>
              <a:off x="1097" y="1143"/>
              <a:ext cx="24" cy="52"/>
            </a:xfrm>
            <a:custGeom>
              <a:avLst/>
              <a:gdLst/>
              <a:ahLst/>
              <a:cxnLst>
                <a:cxn ang="0">
                  <a:pos x="23" y="0"/>
                </a:cxn>
                <a:cxn ang="0">
                  <a:pos x="23" y="3"/>
                </a:cxn>
                <a:cxn ang="0">
                  <a:pos x="23" y="9"/>
                </a:cxn>
                <a:cxn ang="0">
                  <a:pos x="23" y="18"/>
                </a:cxn>
                <a:cxn ang="0">
                  <a:pos x="24" y="27"/>
                </a:cxn>
                <a:cxn ang="0">
                  <a:pos x="23" y="35"/>
                </a:cxn>
                <a:cxn ang="0">
                  <a:pos x="23" y="43"/>
                </a:cxn>
                <a:cxn ang="0">
                  <a:pos x="22" y="48"/>
                </a:cxn>
                <a:cxn ang="0">
                  <a:pos x="20" y="52"/>
                </a:cxn>
                <a:cxn ang="0">
                  <a:pos x="18" y="51"/>
                </a:cxn>
                <a:cxn ang="0">
                  <a:pos x="16" y="51"/>
                </a:cxn>
                <a:cxn ang="0">
                  <a:pos x="12" y="49"/>
                </a:cxn>
                <a:cxn ang="0">
                  <a:pos x="10" y="48"/>
                </a:cxn>
                <a:cxn ang="0">
                  <a:pos x="6" y="45"/>
                </a:cxn>
                <a:cxn ang="0">
                  <a:pos x="3" y="40"/>
                </a:cxn>
                <a:cxn ang="0">
                  <a:pos x="1" y="34"/>
                </a:cxn>
                <a:cxn ang="0">
                  <a:pos x="0" y="26"/>
                </a:cxn>
                <a:cxn ang="0">
                  <a:pos x="4" y="21"/>
                </a:cxn>
                <a:cxn ang="0">
                  <a:pos x="7" y="18"/>
                </a:cxn>
                <a:cxn ang="0">
                  <a:pos x="9" y="15"/>
                </a:cxn>
                <a:cxn ang="0">
                  <a:pos x="11" y="12"/>
                </a:cxn>
                <a:cxn ang="0">
                  <a:pos x="13" y="8"/>
                </a:cxn>
                <a:cxn ang="0">
                  <a:pos x="16" y="5"/>
                </a:cxn>
                <a:cxn ang="0">
                  <a:pos x="19" y="2"/>
                </a:cxn>
                <a:cxn ang="0">
                  <a:pos x="23" y="0"/>
                </a:cxn>
                <a:cxn ang="0">
                  <a:pos x="23" y="0"/>
                </a:cxn>
              </a:cxnLst>
              <a:rect l="0" t="0" r="r" b="b"/>
              <a:pathLst>
                <a:path w="24" h="52">
                  <a:moveTo>
                    <a:pt x="23" y="0"/>
                  </a:moveTo>
                  <a:lnTo>
                    <a:pt x="23" y="3"/>
                  </a:lnTo>
                  <a:lnTo>
                    <a:pt x="23" y="9"/>
                  </a:lnTo>
                  <a:lnTo>
                    <a:pt x="23" y="18"/>
                  </a:lnTo>
                  <a:lnTo>
                    <a:pt x="24" y="27"/>
                  </a:lnTo>
                  <a:lnTo>
                    <a:pt x="23" y="35"/>
                  </a:lnTo>
                  <a:lnTo>
                    <a:pt x="23" y="43"/>
                  </a:lnTo>
                  <a:lnTo>
                    <a:pt x="22" y="48"/>
                  </a:lnTo>
                  <a:lnTo>
                    <a:pt x="20" y="52"/>
                  </a:lnTo>
                  <a:lnTo>
                    <a:pt x="18" y="51"/>
                  </a:lnTo>
                  <a:lnTo>
                    <a:pt x="16" y="51"/>
                  </a:lnTo>
                  <a:lnTo>
                    <a:pt x="12" y="49"/>
                  </a:lnTo>
                  <a:lnTo>
                    <a:pt x="10" y="48"/>
                  </a:lnTo>
                  <a:lnTo>
                    <a:pt x="6" y="45"/>
                  </a:lnTo>
                  <a:lnTo>
                    <a:pt x="3" y="40"/>
                  </a:lnTo>
                  <a:lnTo>
                    <a:pt x="1" y="34"/>
                  </a:lnTo>
                  <a:lnTo>
                    <a:pt x="0" y="26"/>
                  </a:lnTo>
                  <a:lnTo>
                    <a:pt x="4" y="21"/>
                  </a:lnTo>
                  <a:lnTo>
                    <a:pt x="7" y="18"/>
                  </a:lnTo>
                  <a:lnTo>
                    <a:pt x="9" y="15"/>
                  </a:lnTo>
                  <a:lnTo>
                    <a:pt x="11" y="12"/>
                  </a:lnTo>
                  <a:lnTo>
                    <a:pt x="13" y="8"/>
                  </a:lnTo>
                  <a:lnTo>
                    <a:pt x="16" y="5"/>
                  </a:lnTo>
                  <a:lnTo>
                    <a:pt x="19" y="2"/>
                  </a:lnTo>
                  <a:lnTo>
                    <a:pt x="23" y="0"/>
                  </a:lnTo>
                  <a:lnTo>
                    <a:pt x="23"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8" name="Freeform 36"/>
            <p:cNvSpPr>
              <a:spLocks/>
            </p:cNvSpPr>
            <p:nvPr userDrawn="1"/>
          </p:nvSpPr>
          <p:spPr bwMode="auto">
            <a:xfrm>
              <a:off x="1069" y="1225"/>
              <a:ext cx="127" cy="21"/>
            </a:xfrm>
            <a:custGeom>
              <a:avLst/>
              <a:gdLst/>
              <a:ahLst/>
              <a:cxnLst>
                <a:cxn ang="0">
                  <a:pos x="127" y="6"/>
                </a:cxn>
                <a:cxn ang="0">
                  <a:pos x="119" y="8"/>
                </a:cxn>
                <a:cxn ang="0">
                  <a:pos x="103" y="9"/>
                </a:cxn>
                <a:cxn ang="0">
                  <a:pos x="82" y="13"/>
                </a:cxn>
                <a:cxn ang="0">
                  <a:pos x="58" y="16"/>
                </a:cxn>
                <a:cxn ang="0">
                  <a:pos x="35" y="19"/>
                </a:cxn>
                <a:cxn ang="0">
                  <a:pos x="16" y="21"/>
                </a:cxn>
                <a:cxn ang="0">
                  <a:pos x="3" y="21"/>
                </a:cxn>
                <a:cxn ang="0">
                  <a:pos x="0" y="18"/>
                </a:cxn>
                <a:cxn ang="0">
                  <a:pos x="11" y="12"/>
                </a:cxn>
                <a:cxn ang="0">
                  <a:pos x="25" y="7"/>
                </a:cxn>
                <a:cxn ang="0">
                  <a:pos x="42" y="3"/>
                </a:cxn>
                <a:cxn ang="0">
                  <a:pos x="61" y="2"/>
                </a:cxn>
                <a:cxn ang="0">
                  <a:pos x="80" y="0"/>
                </a:cxn>
                <a:cxn ang="0">
                  <a:pos x="98" y="1"/>
                </a:cxn>
                <a:cxn ang="0">
                  <a:pos x="114" y="3"/>
                </a:cxn>
                <a:cxn ang="0">
                  <a:pos x="127" y="6"/>
                </a:cxn>
                <a:cxn ang="0">
                  <a:pos x="127" y="6"/>
                </a:cxn>
              </a:cxnLst>
              <a:rect l="0" t="0" r="r" b="b"/>
              <a:pathLst>
                <a:path w="127" h="21">
                  <a:moveTo>
                    <a:pt x="127" y="6"/>
                  </a:moveTo>
                  <a:lnTo>
                    <a:pt x="119" y="8"/>
                  </a:lnTo>
                  <a:lnTo>
                    <a:pt x="103" y="9"/>
                  </a:lnTo>
                  <a:lnTo>
                    <a:pt x="82" y="13"/>
                  </a:lnTo>
                  <a:lnTo>
                    <a:pt x="58" y="16"/>
                  </a:lnTo>
                  <a:lnTo>
                    <a:pt x="35" y="19"/>
                  </a:lnTo>
                  <a:lnTo>
                    <a:pt x="16" y="21"/>
                  </a:lnTo>
                  <a:lnTo>
                    <a:pt x="3" y="21"/>
                  </a:lnTo>
                  <a:lnTo>
                    <a:pt x="0" y="18"/>
                  </a:lnTo>
                  <a:lnTo>
                    <a:pt x="11" y="12"/>
                  </a:lnTo>
                  <a:lnTo>
                    <a:pt x="25" y="7"/>
                  </a:lnTo>
                  <a:lnTo>
                    <a:pt x="42" y="3"/>
                  </a:lnTo>
                  <a:lnTo>
                    <a:pt x="61" y="2"/>
                  </a:lnTo>
                  <a:lnTo>
                    <a:pt x="80" y="0"/>
                  </a:lnTo>
                  <a:lnTo>
                    <a:pt x="98" y="1"/>
                  </a:lnTo>
                  <a:lnTo>
                    <a:pt x="114" y="3"/>
                  </a:lnTo>
                  <a:lnTo>
                    <a:pt x="127" y="6"/>
                  </a:lnTo>
                  <a:lnTo>
                    <a:pt x="127" y="6"/>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09" name="Freeform 37"/>
            <p:cNvSpPr>
              <a:spLocks/>
            </p:cNvSpPr>
            <p:nvPr userDrawn="1"/>
          </p:nvSpPr>
          <p:spPr bwMode="auto">
            <a:xfrm>
              <a:off x="320" y="1335"/>
              <a:ext cx="161" cy="27"/>
            </a:xfrm>
            <a:custGeom>
              <a:avLst/>
              <a:gdLst/>
              <a:ahLst/>
              <a:cxnLst>
                <a:cxn ang="0">
                  <a:pos x="161" y="18"/>
                </a:cxn>
                <a:cxn ang="0">
                  <a:pos x="146" y="21"/>
                </a:cxn>
                <a:cxn ang="0">
                  <a:pos x="127" y="23"/>
                </a:cxn>
                <a:cxn ang="0">
                  <a:pos x="103" y="25"/>
                </a:cxn>
                <a:cxn ang="0">
                  <a:pos x="78" y="26"/>
                </a:cxn>
                <a:cxn ang="0">
                  <a:pos x="53" y="24"/>
                </a:cxn>
                <a:cxn ang="0">
                  <a:pos x="30" y="21"/>
                </a:cxn>
                <a:cxn ang="0">
                  <a:pos x="12" y="16"/>
                </a:cxn>
                <a:cxn ang="0">
                  <a:pos x="0" y="7"/>
                </a:cxn>
                <a:cxn ang="0">
                  <a:pos x="15" y="5"/>
                </a:cxn>
                <a:cxn ang="0">
                  <a:pos x="30" y="4"/>
                </a:cxn>
                <a:cxn ang="0">
                  <a:pos x="46" y="3"/>
                </a:cxn>
                <a:cxn ang="0">
                  <a:pos x="62" y="2"/>
                </a:cxn>
                <a:cxn ang="0">
                  <a:pos x="77" y="1"/>
                </a:cxn>
                <a:cxn ang="0">
                  <a:pos x="93" y="1"/>
                </a:cxn>
                <a:cxn ang="0">
                  <a:pos x="108" y="1"/>
                </a:cxn>
                <a:cxn ang="0">
                  <a:pos x="123" y="0"/>
                </a:cxn>
                <a:cxn ang="0">
                  <a:pos x="127" y="1"/>
                </a:cxn>
                <a:cxn ang="0">
                  <a:pos x="133" y="2"/>
                </a:cxn>
                <a:cxn ang="0">
                  <a:pos x="139" y="5"/>
                </a:cxn>
                <a:cxn ang="0">
                  <a:pos x="146" y="9"/>
                </a:cxn>
                <a:cxn ang="0">
                  <a:pos x="151" y="11"/>
                </a:cxn>
                <a:cxn ang="0">
                  <a:pos x="157" y="14"/>
                </a:cxn>
                <a:cxn ang="0">
                  <a:pos x="160" y="17"/>
                </a:cxn>
                <a:cxn ang="0">
                  <a:pos x="161" y="18"/>
                </a:cxn>
                <a:cxn ang="0">
                  <a:pos x="161" y="18"/>
                </a:cxn>
              </a:cxnLst>
              <a:rect l="0" t="0" r="r" b="b"/>
              <a:pathLst>
                <a:path w="161" h="26">
                  <a:moveTo>
                    <a:pt x="161" y="18"/>
                  </a:moveTo>
                  <a:lnTo>
                    <a:pt x="146" y="21"/>
                  </a:lnTo>
                  <a:lnTo>
                    <a:pt x="127" y="23"/>
                  </a:lnTo>
                  <a:lnTo>
                    <a:pt x="103" y="25"/>
                  </a:lnTo>
                  <a:lnTo>
                    <a:pt x="78" y="26"/>
                  </a:lnTo>
                  <a:lnTo>
                    <a:pt x="53" y="24"/>
                  </a:lnTo>
                  <a:lnTo>
                    <a:pt x="30" y="21"/>
                  </a:lnTo>
                  <a:lnTo>
                    <a:pt x="12" y="16"/>
                  </a:lnTo>
                  <a:lnTo>
                    <a:pt x="0" y="7"/>
                  </a:lnTo>
                  <a:lnTo>
                    <a:pt x="15" y="5"/>
                  </a:lnTo>
                  <a:lnTo>
                    <a:pt x="30" y="4"/>
                  </a:lnTo>
                  <a:lnTo>
                    <a:pt x="46" y="3"/>
                  </a:lnTo>
                  <a:lnTo>
                    <a:pt x="62" y="2"/>
                  </a:lnTo>
                  <a:lnTo>
                    <a:pt x="77" y="1"/>
                  </a:lnTo>
                  <a:lnTo>
                    <a:pt x="93" y="1"/>
                  </a:lnTo>
                  <a:lnTo>
                    <a:pt x="108" y="1"/>
                  </a:lnTo>
                  <a:lnTo>
                    <a:pt x="123" y="0"/>
                  </a:lnTo>
                  <a:lnTo>
                    <a:pt x="127" y="1"/>
                  </a:lnTo>
                  <a:lnTo>
                    <a:pt x="133" y="2"/>
                  </a:lnTo>
                  <a:lnTo>
                    <a:pt x="139" y="5"/>
                  </a:lnTo>
                  <a:lnTo>
                    <a:pt x="146" y="9"/>
                  </a:lnTo>
                  <a:lnTo>
                    <a:pt x="151" y="11"/>
                  </a:lnTo>
                  <a:lnTo>
                    <a:pt x="157" y="14"/>
                  </a:lnTo>
                  <a:lnTo>
                    <a:pt x="160" y="17"/>
                  </a:lnTo>
                  <a:lnTo>
                    <a:pt x="161" y="18"/>
                  </a:lnTo>
                  <a:lnTo>
                    <a:pt x="161" y="18"/>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10" name="Freeform 38"/>
            <p:cNvSpPr>
              <a:spLocks/>
            </p:cNvSpPr>
            <p:nvPr userDrawn="1"/>
          </p:nvSpPr>
          <p:spPr bwMode="auto">
            <a:xfrm>
              <a:off x="891" y="1345"/>
              <a:ext cx="64" cy="16"/>
            </a:xfrm>
            <a:custGeom>
              <a:avLst/>
              <a:gdLst/>
              <a:ahLst/>
              <a:cxnLst>
                <a:cxn ang="0">
                  <a:pos x="63" y="0"/>
                </a:cxn>
                <a:cxn ang="0">
                  <a:pos x="60" y="17"/>
                </a:cxn>
                <a:cxn ang="0">
                  <a:pos x="53" y="17"/>
                </a:cxn>
                <a:cxn ang="0">
                  <a:pos x="46" y="17"/>
                </a:cxn>
                <a:cxn ang="0">
                  <a:pos x="38" y="16"/>
                </a:cxn>
                <a:cxn ang="0">
                  <a:pos x="29" y="13"/>
                </a:cxn>
                <a:cxn ang="0">
                  <a:pos x="20" y="11"/>
                </a:cxn>
                <a:cxn ang="0">
                  <a:pos x="12" y="10"/>
                </a:cxn>
                <a:cxn ang="0">
                  <a:pos x="5" y="8"/>
                </a:cxn>
                <a:cxn ang="0">
                  <a:pos x="0" y="8"/>
                </a:cxn>
                <a:cxn ang="0">
                  <a:pos x="2" y="6"/>
                </a:cxn>
                <a:cxn ang="0">
                  <a:pos x="8" y="4"/>
                </a:cxn>
                <a:cxn ang="0">
                  <a:pos x="17" y="3"/>
                </a:cxn>
                <a:cxn ang="0">
                  <a:pos x="26" y="2"/>
                </a:cxn>
                <a:cxn ang="0">
                  <a:pos x="37" y="0"/>
                </a:cxn>
                <a:cxn ang="0">
                  <a:pos x="47" y="0"/>
                </a:cxn>
                <a:cxn ang="0">
                  <a:pos x="56" y="0"/>
                </a:cxn>
                <a:cxn ang="0">
                  <a:pos x="63" y="0"/>
                </a:cxn>
                <a:cxn ang="0">
                  <a:pos x="63" y="0"/>
                </a:cxn>
              </a:cxnLst>
              <a:rect l="0" t="0" r="r" b="b"/>
              <a:pathLst>
                <a:path w="63" h="17">
                  <a:moveTo>
                    <a:pt x="63" y="0"/>
                  </a:moveTo>
                  <a:lnTo>
                    <a:pt x="60" y="17"/>
                  </a:lnTo>
                  <a:lnTo>
                    <a:pt x="53" y="17"/>
                  </a:lnTo>
                  <a:lnTo>
                    <a:pt x="46" y="17"/>
                  </a:lnTo>
                  <a:lnTo>
                    <a:pt x="38" y="16"/>
                  </a:lnTo>
                  <a:lnTo>
                    <a:pt x="29" y="13"/>
                  </a:lnTo>
                  <a:lnTo>
                    <a:pt x="20" y="11"/>
                  </a:lnTo>
                  <a:lnTo>
                    <a:pt x="12" y="10"/>
                  </a:lnTo>
                  <a:lnTo>
                    <a:pt x="5" y="8"/>
                  </a:lnTo>
                  <a:lnTo>
                    <a:pt x="0" y="8"/>
                  </a:lnTo>
                  <a:lnTo>
                    <a:pt x="2" y="6"/>
                  </a:lnTo>
                  <a:lnTo>
                    <a:pt x="8" y="4"/>
                  </a:lnTo>
                  <a:lnTo>
                    <a:pt x="17" y="3"/>
                  </a:lnTo>
                  <a:lnTo>
                    <a:pt x="26" y="2"/>
                  </a:lnTo>
                  <a:lnTo>
                    <a:pt x="37" y="0"/>
                  </a:lnTo>
                  <a:lnTo>
                    <a:pt x="47" y="0"/>
                  </a:lnTo>
                  <a:lnTo>
                    <a:pt x="56" y="0"/>
                  </a:lnTo>
                  <a:lnTo>
                    <a:pt x="63" y="0"/>
                  </a:lnTo>
                  <a:lnTo>
                    <a:pt x="63" y="0"/>
                  </a:lnTo>
                  <a:close/>
                </a:path>
              </a:pathLst>
            </a:custGeom>
            <a:solidFill>
              <a:srgbClr val="D90000"/>
            </a:solidFill>
            <a:ln w="9525">
              <a:noFill/>
              <a:round/>
              <a:headEnd/>
              <a:tailEnd/>
            </a:ln>
          </p:spPr>
          <p:txBody>
            <a:bodyPr/>
            <a:lstStyle/>
            <a:p>
              <a:pPr algn="ctr">
                <a:defRPr/>
              </a:pPr>
              <a:endParaRPr lang="en-US" dirty="0">
                <a:solidFill>
                  <a:srgbClr val="000000"/>
                </a:solidFill>
              </a:endParaRPr>
            </a:p>
          </p:txBody>
        </p:sp>
        <p:sp>
          <p:nvSpPr>
            <p:cNvPr id="3111" name="Freeform 39"/>
            <p:cNvSpPr>
              <a:spLocks/>
            </p:cNvSpPr>
            <p:nvPr userDrawn="1"/>
          </p:nvSpPr>
          <p:spPr bwMode="auto">
            <a:xfrm>
              <a:off x="931" y="227"/>
              <a:ext cx="329" cy="729"/>
            </a:xfrm>
            <a:custGeom>
              <a:avLst/>
              <a:gdLst/>
              <a:ahLst/>
              <a:cxnLst>
                <a:cxn ang="0">
                  <a:pos x="323" y="12"/>
                </a:cxn>
                <a:cxn ang="0">
                  <a:pos x="329" y="729"/>
                </a:cxn>
                <a:cxn ang="0">
                  <a:pos x="187" y="586"/>
                </a:cxn>
                <a:cxn ang="0">
                  <a:pos x="206" y="575"/>
                </a:cxn>
                <a:cxn ang="0">
                  <a:pos x="190" y="539"/>
                </a:cxn>
                <a:cxn ang="0">
                  <a:pos x="205" y="525"/>
                </a:cxn>
                <a:cxn ang="0">
                  <a:pos x="129" y="453"/>
                </a:cxn>
                <a:cxn ang="0">
                  <a:pos x="136" y="436"/>
                </a:cxn>
                <a:cxn ang="0">
                  <a:pos x="254" y="426"/>
                </a:cxn>
                <a:cxn ang="0">
                  <a:pos x="279" y="383"/>
                </a:cxn>
                <a:cxn ang="0">
                  <a:pos x="252" y="358"/>
                </a:cxn>
                <a:cxn ang="0">
                  <a:pos x="252" y="334"/>
                </a:cxn>
                <a:cxn ang="0">
                  <a:pos x="260" y="240"/>
                </a:cxn>
                <a:cxn ang="0">
                  <a:pos x="206" y="138"/>
                </a:cxn>
                <a:cxn ang="0">
                  <a:pos x="208" y="102"/>
                </a:cxn>
                <a:cxn ang="0">
                  <a:pos x="154" y="60"/>
                </a:cxn>
                <a:cxn ang="0">
                  <a:pos x="36" y="45"/>
                </a:cxn>
                <a:cxn ang="0">
                  <a:pos x="41" y="70"/>
                </a:cxn>
                <a:cxn ang="0">
                  <a:pos x="61" y="90"/>
                </a:cxn>
                <a:cxn ang="0">
                  <a:pos x="0" y="77"/>
                </a:cxn>
                <a:cxn ang="0">
                  <a:pos x="0" y="0"/>
                </a:cxn>
                <a:cxn ang="0">
                  <a:pos x="323" y="12"/>
                </a:cxn>
                <a:cxn ang="0">
                  <a:pos x="323" y="12"/>
                </a:cxn>
              </a:cxnLst>
              <a:rect l="0" t="0" r="r" b="b"/>
              <a:pathLst>
                <a:path w="329" h="729">
                  <a:moveTo>
                    <a:pt x="323" y="12"/>
                  </a:moveTo>
                  <a:lnTo>
                    <a:pt x="329" y="729"/>
                  </a:lnTo>
                  <a:lnTo>
                    <a:pt x="187" y="586"/>
                  </a:lnTo>
                  <a:lnTo>
                    <a:pt x="206" y="575"/>
                  </a:lnTo>
                  <a:lnTo>
                    <a:pt x="190" y="539"/>
                  </a:lnTo>
                  <a:lnTo>
                    <a:pt x="205" y="525"/>
                  </a:lnTo>
                  <a:lnTo>
                    <a:pt x="129" y="453"/>
                  </a:lnTo>
                  <a:lnTo>
                    <a:pt x="136" y="436"/>
                  </a:lnTo>
                  <a:lnTo>
                    <a:pt x="254" y="426"/>
                  </a:lnTo>
                  <a:lnTo>
                    <a:pt x="279" y="383"/>
                  </a:lnTo>
                  <a:lnTo>
                    <a:pt x="252" y="358"/>
                  </a:lnTo>
                  <a:lnTo>
                    <a:pt x="252" y="334"/>
                  </a:lnTo>
                  <a:lnTo>
                    <a:pt x="260" y="240"/>
                  </a:lnTo>
                  <a:lnTo>
                    <a:pt x="206" y="138"/>
                  </a:lnTo>
                  <a:lnTo>
                    <a:pt x="208" y="102"/>
                  </a:lnTo>
                  <a:lnTo>
                    <a:pt x="154" y="60"/>
                  </a:lnTo>
                  <a:lnTo>
                    <a:pt x="36" y="45"/>
                  </a:lnTo>
                  <a:lnTo>
                    <a:pt x="41" y="70"/>
                  </a:lnTo>
                  <a:lnTo>
                    <a:pt x="61" y="90"/>
                  </a:lnTo>
                  <a:lnTo>
                    <a:pt x="0" y="77"/>
                  </a:lnTo>
                  <a:lnTo>
                    <a:pt x="0" y="0"/>
                  </a:lnTo>
                  <a:lnTo>
                    <a:pt x="323" y="12"/>
                  </a:lnTo>
                  <a:lnTo>
                    <a:pt x="323" y="12"/>
                  </a:lnTo>
                  <a:close/>
                </a:path>
              </a:pathLst>
            </a:custGeom>
            <a:solidFill>
              <a:srgbClr val="FFFF80"/>
            </a:solidFill>
            <a:ln w="9525">
              <a:noFill/>
              <a:round/>
              <a:headEnd/>
              <a:tailEnd/>
            </a:ln>
          </p:spPr>
          <p:txBody>
            <a:bodyPr/>
            <a:lstStyle/>
            <a:p>
              <a:pPr algn="ctr">
                <a:defRPr/>
              </a:pPr>
              <a:endParaRPr lang="en-US" dirty="0">
                <a:solidFill>
                  <a:srgbClr val="000000"/>
                </a:solidFill>
              </a:endParaRPr>
            </a:p>
          </p:txBody>
        </p:sp>
        <p:sp>
          <p:nvSpPr>
            <p:cNvPr id="3112" name="Freeform 40"/>
            <p:cNvSpPr>
              <a:spLocks/>
            </p:cNvSpPr>
            <p:nvPr userDrawn="1"/>
          </p:nvSpPr>
          <p:spPr bwMode="auto">
            <a:xfrm>
              <a:off x="897" y="382"/>
              <a:ext cx="175" cy="332"/>
            </a:xfrm>
            <a:custGeom>
              <a:avLst/>
              <a:gdLst/>
              <a:ahLst/>
              <a:cxnLst>
                <a:cxn ang="0">
                  <a:pos x="29" y="6"/>
                </a:cxn>
                <a:cxn ang="0">
                  <a:pos x="0" y="306"/>
                </a:cxn>
                <a:cxn ang="0">
                  <a:pos x="35" y="331"/>
                </a:cxn>
                <a:cxn ang="0">
                  <a:pos x="25" y="271"/>
                </a:cxn>
                <a:cxn ang="0">
                  <a:pos x="123" y="284"/>
                </a:cxn>
                <a:cxn ang="0">
                  <a:pos x="174" y="296"/>
                </a:cxn>
                <a:cxn ang="0">
                  <a:pos x="174" y="279"/>
                </a:cxn>
                <a:cxn ang="0">
                  <a:pos x="114" y="242"/>
                </a:cxn>
                <a:cxn ang="0">
                  <a:pos x="114" y="214"/>
                </a:cxn>
                <a:cxn ang="0">
                  <a:pos x="45" y="173"/>
                </a:cxn>
                <a:cxn ang="0">
                  <a:pos x="31" y="110"/>
                </a:cxn>
                <a:cxn ang="0">
                  <a:pos x="44" y="42"/>
                </a:cxn>
                <a:cxn ang="0">
                  <a:pos x="106" y="21"/>
                </a:cxn>
                <a:cxn ang="0">
                  <a:pos x="55" y="0"/>
                </a:cxn>
                <a:cxn ang="0">
                  <a:pos x="29" y="6"/>
                </a:cxn>
                <a:cxn ang="0">
                  <a:pos x="29" y="6"/>
                </a:cxn>
              </a:cxnLst>
              <a:rect l="0" t="0" r="r" b="b"/>
              <a:pathLst>
                <a:path w="174" h="331">
                  <a:moveTo>
                    <a:pt x="29" y="6"/>
                  </a:moveTo>
                  <a:lnTo>
                    <a:pt x="0" y="306"/>
                  </a:lnTo>
                  <a:lnTo>
                    <a:pt x="35" y="331"/>
                  </a:lnTo>
                  <a:lnTo>
                    <a:pt x="25" y="271"/>
                  </a:lnTo>
                  <a:lnTo>
                    <a:pt x="123" y="284"/>
                  </a:lnTo>
                  <a:lnTo>
                    <a:pt x="174" y="296"/>
                  </a:lnTo>
                  <a:lnTo>
                    <a:pt x="174" y="279"/>
                  </a:lnTo>
                  <a:lnTo>
                    <a:pt x="114" y="242"/>
                  </a:lnTo>
                  <a:lnTo>
                    <a:pt x="114" y="214"/>
                  </a:lnTo>
                  <a:lnTo>
                    <a:pt x="45" y="173"/>
                  </a:lnTo>
                  <a:lnTo>
                    <a:pt x="31" y="110"/>
                  </a:lnTo>
                  <a:lnTo>
                    <a:pt x="44" y="42"/>
                  </a:lnTo>
                  <a:lnTo>
                    <a:pt x="106" y="21"/>
                  </a:lnTo>
                  <a:lnTo>
                    <a:pt x="55" y="0"/>
                  </a:lnTo>
                  <a:lnTo>
                    <a:pt x="29" y="6"/>
                  </a:lnTo>
                  <a:lnTo>
                    <a:pt x="29" y="6"/>
                  </a:lnTo>
                  <a:close/>
                </a:path>
              </a:pathLst>
            </a:custGeom>
            <a:solidFill>
              <a:srgbClr val="FFFF80"/>
            </a:solidFill>
            <a:ln w="9525">
              <a:noFill/>
              <a:round/>
              <a:headEnd/>
              <a:tailEnd/>
            </a:ln>
          </p:spPr>
          <p:txBody>
            <a:bodyPr/>
            <a:lstStyle/>
            <a:p>
              <a:pPr algn="ctr">
                <a:defRPr/>
              </a:pPr>
              <a:endParaRPr lang="en-US" dirty="0">
                <a:solidFill>
                  <a:srgbClr val="000000"/>
                </a:solidFill>
              </a:endParaRPr>
            </a:p>
          </p:txBody>
        </p:sp>
        <p:sp>
          <p:nvSpPr>
            <p:cNvPr id="3113" name="Freeform 41"/>
            <p:cNvSpPr>
              <a:spLocks/>
            </p:cNvSpPr>
            <p:nvPr userDrawn="1"/>
          </p:nvSpPr>
          <p:spPr bwMode="auto">
            <a:xfrm>
              <a:off x="697" y="414"/>
              <a:ext cx="45" cy="182"/>
            </a:xfrm>
            <a:custGeom>
              <a:avLst/>
              <a:gdLst/>
              <a:ahLst/>
              <a:cxnLst>
                <a:cxn ang="0">
                  <a:pos x="45" y="0"/>
                </a:cxn>
                <a:cxn ang="0">
                  <a:pos x="35" y="182"/>
                </a:cxn>
                <a:cxn ang="0">
                  <a:pos x="3" y="139"/>
                </a:cxn>
                <a:cxn ang="0">
                  <a:pos x="0" y="53"/>
                </a:cxn>
                <a:cxn ang="0">
                  <a:pos x="45" y="0"/>
                </a:cxn>
                <a:cxn ang="0">
                  <a:pos x="45" y="0"/>
                </a:cxn>
              </a:cxnLst>
              <a:rect l="0" t="0" r="r" b="b"/>
              <a:pathLst>
                <a:path w="45" h="182">
                  <a:moveTo>
                    <a:pt x="45" y="0"/>
                  </a:moveTo>
                  <a:lnTo>
                    <a:pt x="35" y="182"/>
                  </a:lnTo>
                  <a:lnTo>
                    <a:pt x="3" y="139"/>
                  </a:lnTo>
                  <a:lnTo>
                    <a:pt x="0" y="53"/>
                  </a:lnTo>
                  <a:lnTo>
                    <a:pt x="45" y="0"/>
                  </a:lnTo>
                  <a:lnTo>
                    <a:pt x="45" y="0"/>
                  </a:lnTo>
                  <a:close/>
                </a:path>
              </a:pathLst>
            </a:custGeom>
            <a:solidFill>
              <a:srgbClr val="FFFF80"/>
            </a:solidFill>
            <a:ln w="9525">
              <a:noFill/>
              <a:round/>
              <a:headEnd/>
              <a:tailEnd/>
            </a:ln>
          </p:spPr>
          <p:txBody>
            <a:bodyPr/>
            <a:lstStyle/>
            <a:p>
              <a:pPr algn="ctr">
                <a:defRPr/>
              </a:pPr>
              <a:endParaRPr lang="en-US" dirty="0">
                <a:solidFill>
                  <a:srgbClr val="000000"/>
                </a:solidFill>
              </a:endParaRPr>
            </a:p>
          </p:txBody>
        </p:sp>
        <p:sp>
          <p:nvSpPr>
            <p:cNvPr id="3114" name="Freeform 42"/>
            <p:cNvSpPr>
              <a:spLocks/>
            </p:cNvSpPr>
            <p:nvPr userDrawn="1"/>
          </p:nvSpPr>
          <p:spPr bwMode="auto">
            <a:xfrm>
              <a:off x="793" y="374"/>
              <a:ext cx="59" cy="293"/>
            </a:xfrm>
            <a:custGeom>
              <a:avLst/>
              <a:gdLst/>
              <a:ahLst/>
              <a:cxnLst>
                <a:cxn ang="0">
                  <a:pos x="28" y="7"/>
                </a:cxn>
                <a:cxn ang="0">
                  <a:pos x="0" y="274"/>
                </a:cxn>
                <a:cxn ang="0">
                  <a:pos x="31" y="293"/>
                </a:cxn>
                <a:cxn ang="0">
                  <a:pos x="58" y="0"/>
                </a:cxn>
                <a:cxn ang="0">
                  <a:pos x="28" y="7"/>
                </a:cxn>
                <a:cxn ang="0">
                  <a:pos x="28" y="7"/>
                </a:cxn>
              </a:cxnLst>
              <a:rect l="0" t="0" r="r" b="b"/>
              <a:pathLst>
                <a:path w="58" h="293">
                  <a:moveTo>
                    <a:pt x="28" y="7"/>
                  </a:moveTo>
                  <a:lnTo>
                    <a:pt x="0" y="274"/>
                  </a:lnTo>
                  <a:lnTo>
                    <a:pt x="31" y="293"/>
                  </a:lnTo>
                  <a:lnTo>
                    <a:pt x="58" y="0"/>
                  </a:lnTo>
                  <a:lnTo>
                    <a:pt x="28" y="7"/>
                  </a:lnTo>
                  <a:lnTo>
                    <a:pt x="28" y="7"/>
                  </a:lnTo>
                  <a:close/>
                </a:path>
              </a:pathLst>
            </a:custGeom>
            <a:solidFill>
              <a:srgbClr val="FFFF80"/>
            </a:solidFill>
            <a:ln w="9525">
              <a:noFill/>
              <a:round/>
              <a:headEnd/>
              <a:tailEnd/>
            </a:ln>
          </p:spPr>
          <p:txBody>
            <a:bodyPr/>
            <a:lstStyle/>
            <a:p>
              <a:pPr algn="ctr">
                <a:defRPr/>
              </a:pPr>
              <a:endParaRPr lang="en-US" dirty="0">
                <a:solidFill>
                  <a:srgbClr val="000000"/>
                </a:solidFill>
              </a:endParaRPr>
            </a:p>
          </p:txBody>
        </p:sp>
        <p:sp>
          <p:nvSpPr>
            <p:cNvPr id="3115" name="Freeform 43"/>
            <p:cNvSpPr>
              <a:spLocks/>
            </p:cNvSpPr>
            <p:nvPr userDrawn="1"/>
          </p:nvSpPr>
          <p:spPr bwMode="auto">
            <a:xfrm>
              <a:off x="826" y="956"/>
              <a:ext cx="109" cy="284"/>
            </a:xfrm>
            <a:custGeom>
              <a:avLst/>
              <a:gdLst/>
              <a:ahLst/>
              <a:cxnLst>
                <a:cxn ang="0">
                  <a:pos x="20" y="0"/>
                </a:cxn>
                <a:cxn ang="0">
                  <a:pos x="17" y="97"/>
                </a:cxn>
                <a:cxn ang="0">
                  <a:pos x="40" y="90"/>
                </a:cxn>
                <a:cxn ang="0">
                  <a:pos x="46" y="164"/>
                </a:cxn>
                <a:cxn ang="0">
                  <a:pos x="31" y="244"/>
                </a:cxn>
                <a:cxn ang="0">
                  <a:pos x="3" y="247"/>
                </a:cxn>
                <a:cxn ang="0">
                  <a:pos x="0" y="284"/>
                </a:cxn>
                <a:cxn ang="0">
                  <a:pos x="64" y="241"/>
                </a:cxn>
                <a:cxn ang="0">
                  <a:pos x="107" y="181"/>
                </a:cxn>
                <a:cxn ang="0">
                  <a:pos x="110" y="109"/>
                </a:cxn>
                <a:cxn ang="0">
                  <a:pos x="62" y="35"/>
                </a:cxn>
                <a:cxn ang="0">
                  <a:pos x="20" y="0"/>
                </a:cxn>
                <a:cxn ang="0">
                  <a:pos x="20" y="0"/>
                </a:cxn>
              </a:cxnLst>
              <a:rect l="0" t="0" r="r" b="b"/>
              <a:pathLst>
                <a:path w="110" h="284">
                  <a:moveTo>
                    <a:pt x="20" y="0"/>
                  </a:moveTo>
                  <a:lnTo>
                    <a:pt x="17" y="97"/>
                  </a:lnTo>
                  <a:lnTo>
                    <a:pt x="40" y="90"/>
                  </a:lnTo>
                  <a:lnTo>
                    <a:pt x="46" y="164"/>
                  </a:lnTo>
                  <a:lnTo>
                    <a:pt x="31" y="244"/>
                  </a:lnTo>
                  <a:lnTo>
                    <a:pt x="3" y="247"/>
                  </a:lnTo>
                  <a:lnTo>
                    <a:pt x="0" y="284"/>
                  </a:lnTo>
                  <a:lnTo>
                    <a:pt x="64" y="241"/>
                  </a:lnTo>
                  <a:lnTo>
                    <a:pt x="107" y="181"/>
                  </a:lnTo>
                  <a:lnTo>
                    <a:pt x="110" y="109"/>
                  </a:lnTo>
                  <a:lnTo>
                    <a:pt x="62" y="35"/>
                  </a:lnTo>
                  <a:lnTo>
                    <a:pt x="20" y="0"/>
                  </a:lnTo>
                  <a:lnTo>
                    <a:pt x="20" y="0"/>
                  </a:lnTo>
                  <a:close/>
                </a:path>
              </a:pathLst>
            </a:custGeom>
            <a:solidFill>
              <a:srgbClr val="FFFF80"/>
            </a:solidFill>
            <a:ln w="9525">
              <a:noFill/>
              <a:round/>
              <a:headEnd/>
              <a:tailEnd/>
            </a:ln>
          </p:spPr>
          <p:txBody>
            <a:bodyPr/>
            <a:lstStyle/>
            <a:p>
              <a:pPr algn="ctr">
                <a:defRPr/>
              </a:pPr>
              <a:endParaRPr lang="en-US" dirty="0">
                <a:solidFill>
                  <a:srgbClr val="000000"/>
                </a:solidFill>
              </a:endParaRPr>
            </a:p>
          </p:txBody>
        </p:sp>
        <p:sp>
          <p:nvSpPr>
            <p:cNvPr id="3116" name="Freeform 44"/>
            <p:cNvSpPr>
              <a:spLocks/>
            </p:cNvSpPr>
            <p:nvPr userDrawn="1"/>
          </p:nvSpPr>
          <p:spPr bwMode="auto">
            <a:xfrm>
              <a:off x="702" y="916"/>
              <a:ext cx="85" cy="353"/>
            </a:xfrm>
            <a:custGeom>
              <a:avLst/>
              <a:gdLst/>
              <a:ahLst/>
              <a:cxnLst>
                <a:cxn ang="0">
                  <a:pos x="24" y="61"/>
                </a:cxn>
                <a:cxn ang="0">
                  <a:pos x="0" y="354"/>
                </a:cxn>
                <a:cxn ang="0">
                  <a:pos x="24" y="354"/>
                </a:cxn>
                <a:cxn ang="0">
                  <a:pos x="60" y="118"/>
                </a:cxn>
                <a:cxn ang="0">
                  <a:pos x="76" y="126"/>
                </a:cxn>
                <a:cxn ang="0">
                  <a:pos x="85" y="5"/>
                </a:cxn>
                <a:cxn ang="0">
                  <a:pos x="50" y="0"/>
                </a:cxn>
                <a:cxn ang="0">
                  <a:pos x="40" y="51"/>
                </a:cxn>
                <a:cxn ang="0">
                  <a:pos x="24" y="61"/>
                </a:cxn>
                <a:cxn ang="0">
                  <a:pos x="24" y="61"/>
                </a:cxn>
              </a:cxnLst>
              <a:rect l="0" t="0" r="r" b="b"/>
              <a:pathLst>
                <a:path w="85" h="354">
                  <a:moveTo>
                    <a:pt x="24" y="61"/>
                  </a:moveTo>
                  <a:lnTo>
                    <a:pt x="0" y="354"/>
                  </a:lnTo>
                  <a:lnTo>
                    <a:pt x="24" y="354"/>
                  </a:lnTo>
                  <a:lnTo>
                    <a:pt x="60" y="118"/>
                  </a:lnTo>
                  <a:lnTo>
                    <a:pt x="76" y="126"/>
                  </a:lnTo>
                  <a:lnTo>
                    <a:pt x="85" y="5"/>
                  </a:lnTo>
                  <a:lnTo>
                    <a:pt x="50" y="0"/>
                  </a:lnTo>
                  <a:lnTo>
                    <a:pt x="40" y="51"/>
                  </a:lnTo>
                  <a:lnTo>
                    <a:pt x="24" y="61"/>
                  </a:lnTo>
                  <a:lnTo>
                    <a:pt x="24" y="61"/>
                  </a:lnTo>
                  <a:close/>
                </a:path>
              </a:pathLst>
            </a:custGeom>
            <a:solidFill>
              <a:srgbClr val="FFFF80"/>
            </a:solidFill>
            <a:ln w="9525">
              <a:noFill/>
              <a:round/>
              <a:headEnd/>
              <a:tailEnd/>
            </a:ln>
          </p:spPr>
          <p:txBody>
            <a:bodyPr/>
            <a:lstStyle/>
            <a:p>
              <a:pPr algn="ctr">
                <a:defRPr/>
              </a:pPr>
              <a:endParaRPr lang="en-US" dirty="0">
                <a:solidFill>
                  <a:srgbClr val="000000"/>
                </a:solidFill>
              </a:endParaRPr>
            </a:p>
          </p:txBody>
        </p:sp>
        <p:sp>
          <p:nvSpPr>
            <p:cNvPr id="3117" name="Freeform 45"/>
            <p:cNvSpPr>
              <a:spLocks/>
            </p:cNvSpPr>
            <p:nvPr userDrawn="1"/>
          </p:nvSpPr>
          <p:spPr bwMode="auto">
            <a:xfrm>
              <a:off x="236" y="251"/>
              <a:ext cx="410" cy="1011"/>
            </a:xfrm>
            <a:custGeom>
              <a:avLst/>
              <a:gdLst/>
              <a:ahLst/>
              <a:cxnLst>
                <a:cxn ang="0">
                  <a:pos x="1" y="12"/>
                </a:cxn>
                <a:cxn ang="0">
                  <a:pos x="0" y="197"/>
                </a:cxn>
                <a:cxn ang="0">
                  <a:pos x="44" y="196"/>
                </a:cxn>
                <a:cxn ang="0">
                  <a:pos x="62" y="286"/>
                </a:cxn>
                <a:cxn ang="0">
                  <a:pos x="34" y="325"/>
                </a:cxn>
                <a:cxn ang="0">
                  <a:pos x="61" y="375"/>
                </a:cxn>
                <a:cxn ang="0">
                  <a:pos x="61" y="536"/>
                </a:cxn>
                <a:cxn ang="0">
                  <a:pos x="21" y="606"/>
                </a:cxn>
                <a:cxn ang="0">
                  <a:pos x="12" y="593"/>
                </a:cxn>
                <a:cxn ang="0">
                  <a:pos x="23" y="1000"/>
                </a:cxn>
                <a:cxn ang="0">
                  <a:pos x="198" y="1011"/>
                </a:cxn>
                <a:cxn ang="0">
                  <a:pos x="96" y="928"/>
                </a:cxn>
                <a:cxn ang="0">
                  <a:pos x="71" y="844"/>
                </a:cxn>
                <a:cxn ang="0">
                  <a:pos x="78" y="775"/>
                </a:cxn>
                <a:cxn ang="0">
                  <a:pos x="96" y="745"/>
                </a:cxn>
                <a:cxn ang="0">
                  <a:pos x="71" y="732"/>
                </a:cxn>
                <a:cxn ang="0">
                  <a:pos x="77" y="677"/>
                </a:cxn>
                <a:cxn ang="0">
                  <a:pos x="160" y="599"/>
                </a:cxn>
                <a:cxn ang="0">
                  <a:pos x="256" y="609"/>
                </a:cxn>
                <a:cxn ang="0">
                  <a:pos x="218" y="647"/>
                </a:cxn>
                <a:cxn ang="0">
                  <a:pos x="218" y="665"/>
                </a:cxn>
                <a:cxn ang="0">
                  <a:pos x="297" y="666"/>
                </a:cxn>
                <a:cxn ang="0">
                  <a:pos x="351" y="704"/>
                </a:cxn>
                <a:cxn ang="0">
                  <a:pos x="367" y="772"/>
                </a:cxn>
                <a:cxn ang="0">
                  <a:pos x="407" y="800"/>
                </a:cxn>
                <a:cxn ang="0">
                  <a:pos x="410" y="614"/>
                </a:cxn>
                <a:cxn ang="0">
                  <a:pos x="329" y="548"/>
                </a:cxn>
                <a:cxn ang="0">
                  <a:pos x="283" y="451"/>
                </a:cxn>
                <a:cxn ang="0">
                  <a:pos x="258" y="475"/>
                </a:cxn>
                <a:cxn ang="0">
                  <a:pos x="207" y="424"/>
                </a:cxn>
                <a:cxn ang="0">
                  <a:pos x="234" y="355"/>
                </a:cxn>
                <a:cxn ang="0">
                  <a:pos x="205" y="309"/>
                </a:cxn>
                <a:cxn ang="0">
                  <a:pos x="234" y="202"/>
                </a:cxn>
                <a:cxn ang="0">
                  <a:pos x="200" y="58"/>
                </a:cxn>
                <a:cxn ang="0">
                  <a:pos x="81" y="58"/>
                </a:cxn>
                <a:cxn ang="0">
                  <a:pos x="29" y="36"/>
                </a:cxn>
                <a:cxn ang="0">
                  <a:pos x="32" y="0"/>
                </a:cxn>
                <a:cxn ang="0">
                  <a:pos x="1" y="12"/>
                </a:cxn>
                <a:cxn ang="0">
                  <a:pos x="1" y="12"/>
                </a:cxn>
              </a:cxnLst>
              <a:rect l="0" t="0" r="r" b="b"/>
              <a:pathLst>
                <a:path w="410" h="1011">
                  <a:moveTo>
                    <a:pt x="1" y="12"/>
                  </a:moveTo>
                  <a:lnTo>
                    <a:pt x="0" y="197"/>
                  </a:lnTo>
                  <a:lnTo>
                    <a:pt x="44" y="196"/>
                  </a:lnTo>
                  <a:lnTo>
                    <a:pt x="62" y="286"/>
                  </a:lnTo>
                  <a:lnTo>
                    <a:pt x="34" y="325"/>
                  </a:lnTo>
                  <a:lnTo>
                    <a:pt x="61" y="375"/>
                  </a:lnTo>
                  <a:lnTo>
                    <a:pt x="61" y="536"/>
                  </a:lnTo>
                  <a:lnTo>
                    <a:pt x="21" y="606"/>
                  </a:lnTo>
                  <a:lnTo>
                    <a:pt x="12" y="593"/>
                  </a:lnTo>
                  <a:lnTo>
                    <a:pt x="23" y="1000"/>
                  </a:lnTo>
                  <a:lnTo>
                    <a:pt x="198" y="1011"/>
                  </a:lnTo>
                  <a:lnTo>
                    <a:pt x="96" y="928"/>
                  </a:lnTo>
                  <a:lnTo>
                    <a:pt x="71" y="844"/>
                  </a:lnTo>
                  <a:lnTo>
                    <a:pt x="78" y="775"/>
                  </a:lnTo>
                  <a:lnTo>
                    <a:pt x="96" y="745"/>
                  </a:lnTo>
                  <a:lnTo>
                    <a:pt x="71" y="732"/>
                  </a:lnTo>
                  <a:lnTo>
                    <a:pt x="77" y="677"/>
                  </a:lnTo>
                  <a:lnTo>
                    <a:pt x="160" y="599"/>
                  </a:lnTo>
                  <a:lnTo>
                    <a:pt x="256" y="609"/>
                  </a:lnTo>
                  <a:lnTo>
                    <a:pt x="218" y="647"/>
                  </a:lnTo>
                  <a:lnTo>
                    <a:pt x="218" y="665"/>
                  </a:lnTo>
                  <a:lnTo>
                    <a:pt x="297" y="666"/>
                  </a:lnTo>
                  <a:lnTo>
                    <a:pt x="351" y="704"/>
                  </a:lnTo>
                  <a:lnTo>
                    <a:pt x="367" y="772"/>
                  </a:lnTo>
                  <a:lnTo>
                    <a:pt x="407" y="800"/>
                  </a:lnTo>
                  <a:lnTo>
                    <a:pt x="410" y="614"/>
                  </a:lnTo>
                  <a:lnTo>
                    <a:pt x="329" y="548"/>
                  </a:lnTo>
                  <a:lnTo>
                    <a:pt x="283" y="451"/>
                  </a:lnTo>
                  <a:lnTo>
                    <a:pt x="258" y="475"/>
                  </a:lnTo>
                  <a:lnTo>
                    <a:pt x="207" y="424"/>
                  </a:lnTo>
                  <a:lnTo>
                    <a:pt x="234" y="355"/>
                  </a:lnTo>
                  <a:lnTo>
                    <a:pt x="205" y="309"/>
                  </a:lnTo>
                  <a:lnTo>
                    <a:pt x="234" y="202"/>
                  </a:lnTo>
                  <a:lnTo>
                    <a:pt x="200" y="58"/>
                  </a:lnTo>
                  <a:lnTo>
                    <a:pt x="81" y="58"/>
                  </a:lnTo>
                  <a:lnTo>
                    <a:pt x="29" y="36"/>
                  </a:lnTo>
                  <a:lnTo>
                    <a:pt x="32" y="0"/>
                  </a:lnTo>
                  <a:lnTo>
                    <a:pt x="1" y="12"/>
                  </a:lnTo>
                  <a:lnTo>
                    <a:pt x="1" y="12"/>
                  </a:lnTo>
                  <a:close/>
                </a:path>
              </a:pathLst>
            </a:custGeom>
            <a:solidFill>
              <a:srgbClr val="85D185"/>
            </a:solidFill>
            <a:ln w="9525">
              <a:noFill/>
              <a:round/>
              <a:headEnd/>
              <a:tailEnd/>
            </a:ln>
          </p:spPr>
          <p:txBody>
            <a:bodyPr/>
            <a:lstStyle/>
            <a:p>
              <a:pPr algn="ctr">
                <a:defRPr/>
              </a:pPr>
              <a:endParaRPr lang="en-US" dirty="0">
                <a:solidFill>
                  <a:srgbClr val="000000"/>
                </a:solidFill>
              </a:endParaRPr>
            </a:p>
          </p:txBody>
        </p:sp>
        <p:sp>
          <p:nvSpPr>
            <p:cNvPr id="3118" name="Freeform 46"/>
            <p:cNvSpPr>
              <a:spLocks/>
            </p:cNvSpPr>
            <p:nvPr userDrawn="1"/>
          </p:nvSpPr>
          <p:spPr bwMode="auto">
            <a:xfrm>
              <a:off x="510" y="1044"/>
              <a:ext cx="137" cy="217"/>
            </a:xfrm>
            <a:custGeom>
              <a:avLst/>
              <a:gdLst/>
              <a:ahLst/>
              <a:cxnLst>
                <a:cxn ang="0">
                  <a:pos x="0" y="100"/>
                </a:cxn>
                <a:cxn ang="0">
                  <a:pos x="15" y="144"/>
                </a:cxn>
                <a:cxn ang="0">
                  <a:pos x="63" y="190"/>
                </a:cxn>
                <a:cxn ang="0">
                  <a:pos x="105" y="216"/>
                </a:cxn>
                <a:cxn ang="0">
                  <a:pos x="138" y="0"/>
                </a:cxn>
                <a:cxn ang="0">
                  <a:pos x="123" y="0"/>
                </a:cxn>
                <a:cxn ang="0">
                  <a:pos x="100" y="92"/>
                </a:cxn>
                <a:cxn ang="0">
                  <a:pos x="66" y="110"/>
                </a:cxn>
                <a:cxn ang="0">
                  <a:pos x="45" y="55"/>
                </a:cxn>
                <a:cxn ang="0">
                  <a:pos x="0" y="100"/>
                </a:cxn>
                <a:cxn ang="0">
                  <a:pos x="0" y="100"/>
                </a:cxn>
              </a:cxnLst>
              <a:rect l="0" t="0" r="r" b="b"/>
              <a:pathLst>
                <a:path w="138" h="216">
                  <a:moveTo>
                    <a:pt x="0" y="100"/>
                  </a:moveTo>
                  <a:lnTo>
                    <a:pt x="15" y="144"/>
                  </a:lnTo>
                  <a:lnTo>
                    <a:pt x="63" y="190"/>
                  </a:lnTo>
                  <a:lnTo>
                    <a:pt x="105" y="216"/>
                  </a:lnTo>
                  <a:lnTo>
                    <a:pt x="138" y="0"/>
                  </a:lnTo>
                  <a:lnTo>
                    <a:pt x="123" y="0"/>
                  </a:lnTo>
                  <a:lnTo>
                    <a:pt x="100" y="92"/>
                  </a:lnTo>
                  <a:lnTo>
                    <a:pt x="66" y="110"/>
                  </a:lnTo>
                  <a:lnTo>
                    <a:pt x="45" y="55"/>
                  </a:lnTo>
                  <a:lnTo>
                    <a:pt x="0" y="100"/>
                  </a:lnTo>
                  <a:lnTo>
                    <a:pt x="0" y="100"/>
                  </a:lnTo>
                  <a:close/>
                </a:path>
              </a:pathLst>
            </a:custGeom>
            <a:solidFill>
              <a:srgbClr val="85D185"/>
            </a:solidFill>
            <a:ln w="9525">
              <a:noFill/>
              <a:round/>
              <a:headEnd/>
              <a:tailEnd/>
            </a:ln>
          </p:spPr>
          <p:txBody>
            <a:bodyPr/>
            <a:lstStyle/>
            <a:p>
              <a:pPr algn="ctr">
                <a:defRPr/>
              </a:pPr>
              <a:endParaRPr lang="en-US" dirty="0">
                <a:solidFill>
                  <a:srgbClr val="000000"/>
                </a:solidFill>
              </a:endParaRPr>
            </a:p>
          </p:txBody>
        </p:sp>
        <p:sp>
          <p:nvSpPr>
            <p:cNvPr id="3119" name="Freeform 47"/>
            <p:cNvSpPr>
              <a:spLocks/>
            </p:cNvSpPr>
            <p:nvPr userDrawn="1"/>
          </p:nvSpPr>
          <p:spPr bwMode="auto">
            <a:xfrm>
              <a:off x="426" y="225"/>
              <a:ext cx="316" cy="242"/>
            </a:xfrm>
            <a:custGeom>
              <a:avLst/>
              <a:gdLst/>
              <a:ahLst/>
              <a:cxnLst>
                <a:cxn ang="0">
                  <a:pos x="0" y="87"/>
                </a:cxn>
                <a:cxn ang="0">
                  <a:pos x="131" y="41"/>
                </a:cxn>
                <a:cxn ang="0">
                  <a:pos x="122" y="22"/>
                </a:cxn>
                <a:cxn ang="0">
                  <a:pos x="74" y="6"/>
                </a:cxn>
                <a:cxn ang="0">
                  <a:pos x="315" y="0"/>
                </a:cxn>
                <a:cxn ang="0">
                  <a:pos x="311" y="83"/>
                </a:cxn>
                <a:cxn ang="0">
                  <a:pos x="231" y="123"/>
                </a:cxn>
                <a:cxn ang="0">
                  <a:pos x="152" y="212"/>
                </a:cxn>
                <a:cxn ang="0">
                  <a:pos x="152" y="164"/>
                </a:cxn>
                <a:cxn ang="0">
                  <a:pos x="117" y="172"/>
                </a:cxn>
                <a:cxn ang="0">
                  <a:pos x="36" y="243"/>
                </a:cxn>
                <a:cxn ang="0">
                  <a:pos x="0" y="87"/>
                </a:cxn>
                <a:cxn ang="0">
                  <a:pos x="0" y="87"/>
                </a:cxn>
              </a:cxnLst>
              <a:rect l="0" t="0" r="r" b="b"/>
              <a:pathLst>
                <a:path w="315" h="243">
                  <a:moveTo>
                    <a:pt x="0" y="87"/>
                  </a:moveTo>
                  <a:lnTo>
                    <a:pt x="131" y="41"/>
                  </a:lnTo>
                  <a:lnTo>
                    <a:pt x="122" y="22"/>
                  </a:lnTo>
                  <a:lnTo>
                    <a:pt x="74" y="6"/>
                  </a:lnTo>
                  <a:lnTo>
                    <a:pt x="315" y="0"/>
                  </a:lnTo>
                  <a:lnTo>
                    <a:pt x="311" y="83"/>
                  </a:lnTo>
                  <a:lnTo>
                    <a:pt x="231" y="123"/>
                  </a:lnTo>
                  <a:lnTo>
                    <a:pt x="152" y="212"/>
                  </a:lnTo>
                  <a:lnTo>
                    <a:pt x="152" y="164"/>
                  </a:lnTo>
                  <a:lnTo>
                    <a:pt x="117" y="172"/>
                  </a:lnTo>
                  <a:lnTo>
                    <a:pt x="36" y="243"/>
                  </a:lnTo>
                  <a:lnTo>
                    <a:pt x="0" y="87"/>
                  </a:lnTo>
                  <a:lnTo>
                    <a:pt x="0" y="87"/>
                  </a:lnTo>
                  <a:close/>
                </a:path>
              </a:pathLst>
            </a:custGeom>
            <a:solidFill>
              <a:srgbClr val="85D185"/>
            </a:solidFill>
            <a:ln w="9525">
              <a:noFill/>
              <a:round/>
              <a:headEnd/>
              <a:tailEnd/>
            </a:ln>
          </p:spPr>
          <p:txBody>
            <a:bodyPr/>
            <a:lstStyle/>
            <a:p>
              <a:pPr algn="ctr">
                <a:defRPr/>
              </a:pPr>
              <a:endParaRPr lang="en-US" dirty="0">
                <a:solidFill>
                  <a:srgbClr val="000000"/>
                </a:solidFill>
              </a:endParaRPr>
            </a:p>
          </p:txBody>
        </p:sp>
        <p:sp>
          <p:nvSpPr>
            <p:cNvPr id="3120" name="Freeform 48"/>
            <p:cNvSpPr>
              <a:spLocks/>
            </p:cNvSpPr>
            <p:nvPr userDrawn="1"/>
          </p:nvSpPr>
          <p:spPr bwMode="auto">
            <a:xfrm>
              <a:off x="817" y="219"/>
              <a:ext cx="51" cy="88"/>
            </a:xfrm>
            <a:custGeom>
              <a:avLst/>
              <a:gdLst/>
              <a:ahLst/>
              <a:cxnLst>
                <a:cxn ang="0">
                  <a:pos x="9" y="11"/>
                </a:cxn>
                <a:cxn ang="0">
                  <a:pos x="0" y="88"/>
                </a:cxn>
                <a:cxn ang="0">
                  <a:pos x="47" y="88"/>
                </a:cxn>
                <a:cxn ang="0">
                  <a:pos x="50" y="0"/>
                </a:cxn>
                <a:cxn ang="0">
                  <a:pos x="9" y="11"/>
                </a:cxn>
                <a:cxn ang="0">
                  <a:pos x="9" y="11"/>
                </a:cxn>
              </a:cxnLst>
              <a:rect l="0" t="0" r="r" b="b"/>
              <a:pathLst>
                <a:path w="50" h="88">
                  <a:moveTo>
                    <a:pt x="9" y="11"/>
                  </a:moveTo>
                  <a:lnTo>
                    <a:pt x="0" y="88"/>
                  </a:lnTo>
                  <a:lnTo>
                    <a:pt x="47" y="88"/>
                  </a:lnTo>
                  <a:lnTo>
                    <a:pt x="50" y="0"/>
                  </a:lnTo>
                  <a:lnTo>
                    <a:pt x="9" y="11"/>
                  </a:lnTo>
                  <a:lnTo>
                    <a:pt x="9" y="11"/>
                  </a:lnTo>
                  <a:close/>
                </a:path>
              </a:pathLst>
            </a:custGeom>
            <a:solidFill>
              <a:srgbClr val="85D185"/>
            </a:solidFill>
            <a:ln w="9525">
              <a:noFill/>
              <a:round/>
              <a:headEnd/>
              <a:tailEnd/>
            </a:ln>
          </p:spPr>
          <p:txBody>
            <a:bodyPr/>
            <a:lstStyle/>
            <a:p>
              <a:pPr algn="ctr">
                <a:defRPr/>
              </a:pPr>
              <a:endParaRPr lang="en-US" dirty="0">
                <a:solidFill>
                  <a:srgbClr val="000000"/>
                </a:solidFill>
              </a:endParaRPr>
            </a:p>
          </p:txBody>
        </p:sp>
      </p:grpSp>
      <p:cxnSp>
        <p:nvCxnSpPr>
          <p:cNvPr id="108" name="Straight Connector 107"/>
          <p:cNvCxnSpPr/>
          <p:nvPr userDrawn="1"/>
        </p:nvCxnSpPr>
        <p:spPr bwMode="auto">
          <a:xfrm>
            <a:off x="1905000" y="1524000"/>
            <a:ext cx="6629400" cy="0"/>
          </a:xfrm>
          <a:prstGeom prst="line">
            <a:avLst/>
          </a:prstGeom>
          <a:solidFill>
            <a:schemeClr val="accent1"/>
          </a:solidFill>
          <a:ln w="34925" cap="flat" cmpd="sng" algn="ctr">
            <a:solidFill>
              <a:schemeClr val="accent3"/>
            </a:solidFill>
            <a:prstDash val="solid"/>
            <a:round/>
            <a:headEnd type="none" w="med" len="med"/>
            <a:tailEnd type="none" w="med" len="med"/>
          </a:ln>
          <a:effectLst/>
        </p:spPr>
      </p:cxnSp>
      <p:grpSp>
        <p:nvGrpSpPr>
          <p:cNvPr id="3" name="Group 16"/>
          <p:cNvGrpSpPr>
            <a:grpSpLocks/>
          </p:cNvGrpSpPr>
          <p:nvPr userDrawn="1"/>
        </p:nvGrpSpPr>
        <p:grpSpPr bwMode="auto">
          <a:xfrm>
            <a:off x="457200" y="6248400"/>
            <a:ext cx="8267700" cy="192088"/>
            <a:chOff x="685800" y="6400800"/>
            <a:chExt cx="8267700" cy="192088"/>
          </a:xfrm>
        </p:grpSpPr>
        <p:pic>
          <p:nvPicPr>
            <p:cNvPr id="63" name="Picture 16" descr="UA-horiz blk"/>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85800" y="6400800"/>
              <a:ext cx="814388" cy="192088"/>
            </a:xfrm>
            <a:prstGeom prst="rect">
              <a:avLst/>
            </a:prstGeom>
            <a:noFill/>
            <a:ln w="9525">
              <a:noFill/>
              <a:miter lim="800000"/>
              <a:headEnd/>
              <a:tailEnd/>
            </a:ln>
          </p:spPr>
        </p:pic>
        <p:pic>
          <p:nvPicPr>
            <p:cNvPr id="64" name="Picture 3" descr="TCA-New-Logo-3-color"/>
            <p:cNvPicPr>
              <a:picLocks noChangeAspect="1" noChangeArrowheads="1"/>
            </p:cNvPicPr>
            <p:nvPr userDrawn="1"/>
          </p:nvPicPr>
          <p:blipFill>
            <a:blip r:embed="rId17" cstate="email">
              <a:grayscl/>
              <a:extLst>
                <a:ext uri="{28A0092B-C50C-407E-A947-70E740481C1C}">
                  <a14:useLocalDpi xmlns:a14="http://schemas.microsoft.com/office/drawing/2010/main"/>
                </a:ext>
              </a:extLst>
            </a:blip>
            <a:srcRect/>
            <a:stretch>
              <a:fillRect/>
            </a:stretch>
          </p:blipFill>
          <p:spPr bwMode="auto">
            <a:xfrm>
              <a:off x="8001000" y="6400800"/>
              <a:ext cx="952500" cy="184150"/>
            </a:xfrm>
            <a:prstGeom prst="rect">
              <a:avLst/>
            </a:prstGeom>
            <a:noFill/>
            <a:ln w="9525">
              <a:noFill/>
              <a:miter lim="800000"/>
              <a:headEnd/>
              <a:tailEnd/>
            </a:ln>
          </p:spPr>
        </p:pic>
      </p:grpSp>
      <p:sp>
        <p:nvSpPr>
          <p:cNvPr id="58" name="Rectangle 57"/>
          <p:cNvSpPr>
            <a:spLocks noGrp="1" noChangeArrowheads="1"/>
          </p:cNvSpPr>
          <p:nvPr userDrawn="1"/>
        </p:nvSpPr>
        <p:spPr>
          <a:xfrm>
            <a:off x="7010400" y="6473825"/>
            <a:ext cx="2133600" cy="384175"/>
          </a:xfrm>
          <a:prstGeom prst="rect">
            <a:avLst/>
          </a:prstGeom>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a:lstStyle>
          <a:p>
            <a:pPr algn="r">
              <a:defRPr/>
            </a:pPr>
            <a:fld id="{2A8B3955-B729-4537-B79E-4EFFA23B7521}" type="slidenum">
              <a:rPr lang="en-US" sz="1200" smtClean="0">
                <a:solidFill>
                  <a:srgbClr val="000000"/>
                </a:solidFill>
              </a:rPr>
              <a:pPr algn="r">
                <a:defRPr/>
              </a:pPr>
              <a:t>‹#›</a:t>
            </a:fld>
            <a:endParaRPr lang="en-US" dirty="0">
              <a:solidFill>
                <a:srgbClr val="000000"/>
              </a:solidFill>
            </a:endParaRPr>
          </a:p>
        </p:txBody>
      </p:sp>
    </p:spTree>
    <p:extLst>
      <p:ext uri="{BB962C8B-B14F-4D97-AF65-F5344CB8AC3E}">
        <p14:creationId xmlns:p14="http://schemas.microsoft.com/office/powerpoint/2010/main" val="117765775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1"/>
          </a:solidFill>
          <a:latin typeface="Calibri" pitchFamily="34" charset="0"/>
          <a:ea typeface="+mj-ea"/>
          <a:cs typeface="Calibri" pitchFamily="34" charset="0"/>
        </a:defRPr>
      </a:lvl1pPr>
      <a:lvl2pPr algn="ctr" rtl="0" eaLnBrk="0" fontAlgn="base" hangingPunct="0">
        <a:spcBef>
          <a:spcPct val="0"/>
        </a:spcBef>
        <a:spcAft>
          <a:spcPct val="0"/>
        </a:spcAft>
        <a:defRPr sz="4400" b="1">
          <a:solidFill>
            <a:schemeClr val="tx1"/>
          </a:solidFill>
          <a:latin typeface="Copperplate Gothic Light" pitchFamily="34" charset="0"/>
        </a:defRPr>
      </a:lvl2pPr>
      <a:lvl3pPr algn="ctr" rtl="0" eaLnBrk="0" fontAlgn="base" hangingPunct="0">
        <a:spcBef>
          <a:spcPct val="0"/>
        </a:spcBef>
        <a:spcAft>
          <a:spcPct val="0"/>
        </a:spcAft>
        <a:defRPr sz="4400" b="1">
          <a:solidFill>
            <a:schemeClr val="tx1"/>
          </a:solidFill>
          <a:latin typeface="Copperplate Gothic Light" pitchFamily="34" charset="0"/>
        </a:defRPr>
      </a:lvl3pPr>
      <a:lvl4pPr algn="ctr" rtl="0" eaLnBrk="0" fontAlgn="base" hangingPunct="0">
        <a:spcBef>
          <a:spcPct val="0"/>
        </a:spcBef>
        <a:spcAft>
          <a:spcPct val="0"/>
        </a:spcAft>
        <a:defRPr sz="4400" b="1">
          <a:solidFill>
            <a:schemeClr val="tx1"/>
          </a:solidFill>
          <a:latin typeface="Copperplate Gothic Light" pitchFamily="34" charset="0"/>
        </a:defRPr>
      </a:lvl4pPr>
      <a:lvl5pPr algn="ctr" rtl="0" eaLnBrk="0" fontAlgn="base" hangingPunct="0">
        <a:spcBef>
          <a:spcPct val="0"/>
        </a:spcBef>
        <a:spcAft>
          <a:spcPct val="0"/>
        </a:spcAft>
        <a:defRPr sz="4400" b="1">
          <a:solidFill>
            <a:schemeClr val="tx1"/>
          </a:solidFill>
          <a:latin typeface="Copperplate Gothic Light" pitchFamily="34" charset="0"/>
        </a:defRPr>
      </a:lvl5pPr>
      <a:lvl6pPr marL="457200" algn="ctr" rtl="0" fontAlgn="base">
        <a:spcBef>
          <a:spcPct val="0"/>
        </a:spcBef>
        <a:spcAft>
          <a:spcPct val="0"/>
        </a:spcAft>
        <a:defRPr sz="4400" b="1">
          <a:solidFill>
            <a:srgbClr val="000000"/>
          </a:solidFill>
          <a:latin typeface="Copperplate Gothic Light" pitchFamily="34" charset="0"/>
        </a:defRPr>
      </a:lvl6pPr>
      <a:lvl7pPr marL="914400" algn="ctr" rtl="0" fontAlgn="base">
        <a:spcBef>
          <a:spcPct val="0"/>
        </a:spcBef>
        <a:spcAft>
          <a:spcPct val="0"/>
        </a:spcAft>
        <a:defRPr sz="4400" b="1">
          <a:solidFill>
            <a:srgbClr val="000000"/>
          </a:solidFill>
          <a:latin typeface="Copperplate Gothic Light" pitchFamily="34" charset="0"/>
        </a:defRPr>
      </a:lvl7pPr>
      <a:lvl8pPr marL="1371600" algn="ctr" rtl="0" fontAlgn="base">
        <a:spcBef>
          <a:spcPct val="0"/>
        </a:spcBef>
        <a:spcAft>
          <a:spcPct val="0"/>
        </a:spcAft>
        <a:defRPr sz="4400" b="1">
          <a:solidFill>
            <a:srgbClr val="000000"/>
          </a:solidFill>
          <a:latin typeface="Copperplate Gothic Light" pitchFamily="34" charset="0"/>
        </a:defRPr>
      </a:lvl8pPr>
      <a:lvl9pPr marL="1828800" algn="ctr" rtl="0" fontAlgn="base">
        <a:spcBef>
          <a:spcPct val="0"/>
        </a:spcBef>
        <a:spcAft>
          <a:spcPct val="0"/>
        </a:spcAft>
        <a:defRPr sz="4400" b="1">
          <a:solidFill>
            <a:srgbClr val="000000"/>
          </a:solidFill>
          <a:latin typeface="Copperplate Gothic Light" pitchFamily="34" charset="0"/>
        </a:defRPr>
      </a:lvl9pPr>
    </p:titleStyle>
    <p:bodyStyle>
      <a:lvl1pPr marL="342900" indent="-342900" algn="l" rtl="0" eaLnBrk="0" fontAlgn="base" hangingPunct="0">
        <a:spcBef>
          <a:spcPct val="20000"/>
        </a:spcBef>
        <a:spcAft>
          <a:spcPct val="0"/>
        </a:spcAft>
        <a:buFont typeface="Baskerville Old Face" pitchFamily="18" charset="0"/>
        <a:buChar char="$"/>
        <a:defRPr sz="3200">
          <a:solidFill>
            <a:srgbClr val="000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Font typeface="Baskerville Old Face" pitchFamily="18" charset="0"/>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Font typeface="Baskerville Old Face" pitchFamily="18" charset="0"/>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Font typeface="Baskerville Old Face" pitchFamily="18" charset="0"/>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Font typeface="Baskerville Old Face" pitchFamily="18" charset="0"/>
        <a:buChar char="$"/>
        <a:defRPr sz="2000">
          <a:solidFill>
            <a:schemeClr val="tx1"/>
          </a:solidFill>
          <a:latin typeface="+mn-lt"/>
        </a:defRPr>
      </a:lvl6pPr>
      <a:lvl7pPr marL="2971800" indent="-228600" algn="l" rtl="0" fontAlgn="base">
        <a:spcBef>
          <a:spcPct val="20000"/>
        </a:spcBef>
        <a:spcAft>
          <a:spcPct val="0"/>
        </a:spcAft>
        <a:buFont typeface="Baskerville Old Face" pitchFamily="18" charset="0"/>
        <a:buChar char="$"/>
        <a:defRPr sz="2000">
          <a:solidFill>
            <a:schemeClr val="tx1"/>
          </a:solidFill>
          <a:latin typeface="+mn-lt"/>
        </a:defRPr>
      </a:lvl7pPr>
      <a:lvl8pPr marL="3429000" indent="-228600" algn="l" rtl="0" fontAlgn="base">
        <a:spcBef>
          <a:spcPct val="20000"/>
        </a:spcBef>
        <a:spcAft>
          <a:spcPct val="0"/>
        </a:spcAft>
        <a:buFont typeface="Baskerville Old Face" pitchFamily="18" charset="0"/>
        <a:buChar char="$"/>
        <a:defRPr sz="2000">
          <a:solidFill>
            <a:schemeClr val="tx1"/>
          </a:solidFill>
          <a:latin typeface="+mn-lt"/>
        </a:defRPr>
      </a:lvl8pPr>
      <a:lvl9pPr marL="3886200" indent="-228600" algn="l" rtl="0" fontAlgn="base">
        <a:spcBef>
          <a:spcPct val="20000"/>
        </a:spcBef>
        <a:spcAft>
          <a:spcPct val="0"/>
        </a:spcAft>
        <a:buFont typeface="Baskerville Old Face"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0.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9.emf"/><Relationship Id="rId2" Type="http://schemas.openxmlformats.org/officeDocument/2006/relationships/diagramData" Target="../diagrams/data4.xml"/><Relationship Id="rId1" Type="http://schemas.openxmlformats.org/officeDocument/2006/relationships/slideLayout" Target="../slideLayouts/slideLayout8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diagramLayout" Target="../diagrams/layout5.xml"/><Relationship Id="rId7" Type="http://schemas.openxmlformats.org/officeDocument/2006/relationships/image" Target="../media/image40.wmf"/><Relationship Id="rId2" Type="http://schemas.openxmlformats.org/officeDocument/2006/relationships/diagramData" Target="../diagrams/data5.xml"/><Relationship Id="rId1" Type="http://schemas.openxmlformats.org/officeDocument/2006/relationships/slideLayout" Target="../slideLayouts/slideLayout8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comments" Target="../comments/comment1.xml"/><Relationship Id="rId2" Type="http://schemas.openxmlformats.org/officeDocument/2006/relationships/diagramData" Target="../diagrams/data7.xml"/><Relationship Id="rId1" Type="http://schemas.openxmlformats.org/officeDocument/2006/relationships/slideLayout" Target="../slideLayouts/slideLayout9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0.png"/><Relationship Id="rId2" Type="http://schemas.openxmlformats.org/officeDocument/2006/relationships/diagramData" Target="../diagrams/data12.xml"/><Relationship Id="rId1" Type="http://schemas.openxmlformats.org/officeDocument/2006/relationships/slideLayout" Target="../slideLayouts/slideLayout12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hyperlink" Target="http://www.imdb.com/video/imdb/vi4268949529/" TargetMode="External"/><Relationship Id="rId1" Type="http://schemas.openxmlformats.org/officeDocument/2006/relationships/slideLayout" Target="../slideLayouts/slideLayout123.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23.xml"/><Relationship Id="rId1" Type="http://schemas.openxmlformats.org/officeDocument/2006/relationships/video" Target="file:///C:\Documents%20and%20Settings\Nicole%20Chinadle\Desktop\Modified%20Presentations\Credit%204.0\Summer%202010\Credit%20Cards%2060%20minutes\Credit%20Cards%2060%20Minute%20Training%20Presentation\Confessions_of_a_Shopaholic.wmv"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33.xml"/><Relationship Id="rId1" Type="http://schemas.openxmlformats.org/officeDocument/2006/relationships/audio" Target="file:///C:\Documents%20and%20Settings\Nicole%20Chinadle\Desktop\Modified%20Presentations\Credit%204.0\Summer%202010\Credit%20Cards%2060%20minutes\Credit%20Cards%2060%20Minute%20Training%20Presentation\12_Ka-Ching!_Up!_Shania%20Twain.mp3" TargetMode="Externa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3.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2" Type="http://schemas.openxmlformats.org/officeDocument/2006/relationships/hyperlink" Target="http://www.federalreserve.gov/creditcard/" TargetMode="External"/><Relationship Id="rId1" Type="http://schemas.openxmlformats.org/officeDocument/2006/relationships/slideLayout" Target="../slideLayouts/slideLayout144.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4.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56.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slide" Target="slide15.xml"/><Relationship Id="rId2" Type="http://schemas.openxmlformats.org/officeDocument/2006/relationships/slide" Target="slide45.xml"/><Relationship Id="rId1" Type="http://schemas.openxmlformats.org/officeDocument/2006/relationships/slideLayout" Target="../slideLayouts/slideLayout157.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png"/><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Family Economics and Financial Education</a:t>
            </a:r>
            <a:endParaRPr lang="en-US" dirty="0"/>
          </a:p>
        </p:txBody>
      </p:sp>
      <p:sp>
        <p:nvSpPr>
          <p:cNvPr id="3" name="Subtitle 2"/>
          <p:cNvSpPr>
            <a:spLocks noGrp="1"/>
          </p:cNvSpPr>
          <p:nvPr>
            <p:ph type="subTitle" idx="1"/>
          </p:nvPr>
        </p:nvSpPr>
        <p:spPr/>
        <p:txBody>
          <a:bodyPr/>
          <a:lstStyle/>
          <a:p>
            <a:r>
              <a:rPr lang="en-US" dirty="0" smtClean="0"/>
              <a:t>Welcome! </a:t>
            </a:r>
            <a:endParaRPr lang="en-US" dirty="0"/>
          </a:p>
        </p:txBody>
      </p:sp>
    </p:spTree>
    <p:extLst>
      <p:ext uri="{BB962C8B-B14F-4D97-AF65-F5344CB8AC3E}">
        <p14:creationId xmlns:p14="http://schemas.microsoft.com/office/powerpoint/2010/main" val="1023889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05000" y="2130425"/>
            <a:ext cx="7239000" cy="1470025"/>
          </a:xfrm>
        </p:spPr>
        <p:txBody>
          <a:bodyPr/>
          <a:lstStyle/>
          <a:p>
            <a:r>
              <a:rPr lang="en-US" dirty="0" smtClean="0"/>
              <a:t>Choosing to Save</a:t>
            </a:r>
            <a:br>
              <a:rPr lang="en-US" dirty="0" smtClean="0"/>
            </a:br>
            <a:r>
              <a:rPr lang="en-US" dirty="0" smtClean="0"/>
              <a:t>1.14.1</a:t>
            </a:r>
            <a:endParaRPr lang="en-US" dirty="0"/>
          </a:p>
        </p:txBody>
      </p:sp>
      <p:sp>
        <p:nvSpPr>
          <p:cNvPr id="5" name="Subtitle 4"/>
          <p:cNvSpPr>
            <a:spLocks noGrp="1"/>
          </p:cNvSpPr>
          <p:nvPr>
            <p:ph type="subTitle" idx="1"/>
          </p:nvPr>
        </p:nvSpPr>
        <p:spPr/>
        <p:txBody>
          <a:bodyPr/>
          <a:lstStyle/>
          <a:p>
            <a:r>
              <a:rPr lang="en-US" dirty="0" smtClean="0"/>
              <a:t>Take Charge of Your Finances </a:t>
            </a:r>
          </a:p>
          <a:p>
            <a:r>
              <a:rPr lang="en-US" dirty="0" smtClean="0"/>
              <a:t>*Edited Version </a:t>
            </a:r>
            <a:endParaRPr lang="en-US" dirty="0"/>
          </a:p>
        </p:txBody>
      </p:sp>
      <p:sp>
        <p:nvSpPr>
          <p:cNvPr id="6" name="TextBox 5"/>
          <p:cNvSpPr txBox="1"/>
          <p:nvPr/>
        </p:nvSpPr>
        <p:spPr>
          <a:xfrm>
            <a:off x="3124200" y="5334000"/>
            <a:ext cx="4800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t>Replaces the Introduction to Saving and Time Value of Money lesson plans</a:t>
            </a:r>
            <a:endParaRPr lang="en-US" sz="2400" dirty="0"/>
          </a:p>
        </p:txBody>
      </p:sp>
    </p:spTree>
    <p:extLst>
      <p:ext uri="{BB962C8B-B14F-4D97-AF65-F5344CB8AC3E}">
        <p14:creationId xmlns:p14="http://schemas.microsoft.com/office/powerpoint/2010/main" val="3099895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6429829"/>
              </p:ext>
            </p:extLst>
          </p:nvPr>
        </p:nvGraphicFramePr>
        <p:xfrm>
          <a:off x="2057400" y="1600200"/>
          <a:ext cx="6629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846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Introduction</a:t>
            </a:r>
            <a:endParaRPr lang="en-US" dirty="0"/>
          </a:p>
        </p:txBody>
      </p:sp>
      <p:sp>
        <p:nvSpPr>
          <p:cNvPr id="10" name="Text Placeholder 9"/>
          <p:cNvSpPr>
            <a:spLocks noGrp="1"/>
          </p:cNvSpPr>
          <p:nvPr>
            <p:ph type="body" idx="1"/>
          </p:nvPr>
        </p:nvSpPr>
        <p:spPr>
          <a:xfrm>
            <a:off x="1981200" y="1570038"/>
            <a:ext cx="3352800" cy="639762"/>
          </a:xfrm>
        </p:spPr>
        <p:txBody>
          <a:bodyPr/>
          <a:lstStyle/>
          <a:p>
            <a:r>
              <a:rPr lang="en-US" dirty="0" smtClean="0"/>
              <a:t>Option 1 (30-45 min)</a:t>
            </a:r>
            <a:endParaRPr lang="en-US" dirty="0"/>
          </a:p>
        </p:txBody>
      </p:sp>
      <p:sp>
        <p:nvSpPr>
          <p:cNvPr id="3" name="Content Placeholder 2"/>
          <p:cNvSpPr>
            <a:spLocks noGrp="1"/>
          </p:cNvSpPr>
          <p:nvPr>
            <p:ph sz="half" idx="2"/>
          </p:nvPr>
        </p:nvSpPr>
        <p:spPr>
          <a:xfrm>
            <a:off x="1981200" y="2209800"/>
            <a:ext cx="3352800" cy="3951288"/>
          </a:xfrm>
        </p:spPr>
        <p:txBody>
          <a:bodyPr/>
          <a:lstStyle/>
          <a:p>
            <a:r>
              <a:rPr lang="en-US" dirty="0" smtClean="0"/>
              <a:t>Break into small groups</a:t>
            </a:r>
          </a:p>
          <a:p>
            <a:r>
              <a:rPr lang="en-US" dirty="0" smtClean="0"/>
              <a:t>Read a children's book</a:t>
            </a:r>
          </a:p>
          <a:p>
            <a:pPr lvl="1"/>
            <a:r>
              <a:rPr lang="en-US" dirty="0" smtClean="0"/>
              <a:t>5 options; each with a different message</a:t>
            </a:r>
          </a:p>
          <a:p>
            <a:r>
              <a:rPr lang="en-US" dirty="0" smtClean="0"/>
              <a:t>Complete the graphic organizer and report to the class</a:t>
            </a:r>
          </a:p>
          <a:p>
            <a:pPr lvl="1"/>
            <a:r>
              <a:rPr lang="en-US" dirty="0" smtClean="0"/>
              <a:t>Make connections between their life and the story</a:t>
            </a:r>
            <a:endParaRPr lang="en-US" dirty="0"/>
          </a:p>
        </p:txBody>
      </p:sp>
      <p:sp>
        <p:nvSpPr>
          <p:cNvPr id="11" name="Text Placeholder 10"/>
          <p:cNvSpPr>
            <a:spLocks noGrp="1"/>
          </p:cNvSpPr>
          <p:nvPr>
            <p:ph type="body" sz="quarter" idx="3"/>
          </p:nvPr>
        </p:nvSpPr>
        <p:spPr>
          <a:xfrm>
            <a:off x="5562600" y="1535113"/>
            <a:ext cx="3352800" cy="639762"/>
          </a:xfrm>
        </p:spPr>
        <p:txBody>
          <a:bodyPr/>
          <a:lstStyle/>
          <a:p>
            <a:r>
              <a:rPr lang="en-US" dirty="0" smtClean="0"/>
              <a:t>Option 2 (10-15 min)</a:t>
            </a:r>
            <a:endParaRPr lang="en-US" dirty="0"/>
          </a:p>
        </p:txBody>
      </p:sp>
      <p:sp>
        <p:nvSpPr>
          <p:cNvPr id="12" name="Content Placeholder 11"/>
          <p:cNvSpPr>
            <a:spLocks noGrp="1"/>
          </p:cNvSpPr>
          <p:nvPr>
            <p:ph sz="quarter" idx="4"/>
          </p:nvPr>
        </p:nvSpPr>
        <p:spPr>
          <a:xfrm>
            <a:off x="5562600" y="2174875"/>
            <a:ext cx="3352800" cy="3951288"/>
          </a:xfrm>
        </p:spPr>
        <p:txBody>
          <a:bodyPr/>
          <a:lstStyle/>
          <a:p>
            <a:r>
              <a:rPr lang="en-US" dirty="0" smtClean="0"/>
              <a:t>Educator reads Bernstein Bears’ Trouble With Money</a:t>
            </a:r>
          </a:p>
          <a:p>
            <a:r>
              <a:rPr lang="en-US" dirty="0" smtClean="0"/>
              <a:t>Discuss key messages</a:t>
            </a:r>
          </a:p>
          <a:p>
            <a:pPr lvl="1"/>
            <a:r>
              <a:rPr lang="en-US" dirty="0" smtClean="0"/>
              <a:t>Savings habits and setting goals</a:t>
            </a:r>
          </a:p>
          <a:p>
            <a:pPr lvl="1"/>
            <a:r>
              <a:rPr lang="en-US" dirty="0" smtClean="0"/>
              <a:t>Opportunity cost</a:t>
            </a:r>
          </a:p>
          <a:p>
            <a:pPr lvl="1"/>
            <a:r>
              <a:rPr lang="en-US" dirty="0" smtClean="0"/>
              <a:t>Well-being</a:t>
            </a:r>
            <a:endParaRPr lang="en-US" dirty="0"/>
          </a:p>
        </p:txBody>
      </p:sp>
      <p:pic>
        <p:nvPicPr>
          <p:cNvPr id="4" name="Picture 3" descr="Trouble With Money.jpg"/>
          <p:cNvPicPr>
            <a:picLocks noChangeAspect="1"/>
          </p:cNvPicPr>
          <p:nvPr/>
        </p:nvPicPr>
        <p:blipFill>
          <a:blip r:embed="rId2" cstate="print"/>
          <a:stretch>
            <a:fillRect/>
          </a:stretch>
        </p:blipFill>
        <p:spPr>
          <a:xfrm>
            <a:off x="7696200" y="5029200"/>
            <a:ext cx="1447800" cy="1447800"/>
          </a:xfrm>
          <a:prstGeom prst="rect">
            <a:avLst/>
          </a:prstGeom>
        </p:spPr>
      </p:pic>
      <p:pic>
        <p:nvPicPr>
          <p:cNvPr id="5" name="Picture 4" descr="Dollars and Sense.jpg"/>
          <p:cNvPicPr>
            <a:picLocks noChangeAspect="1"/>
          </p:cNvPicPr>
          <p:nvPr/>
        </p:nvPicPr>
        <p:blipFill>
          <a:blip r:embed="rId3" cstate="print"/>
          <a:stretch>
            <a:fillRect/>
          </a:stretch>
        </p:blipFill>
        <p:spPr>
          <a:xfrm>
            <a:off x="3505200" y="-1905000"/>
            <a:ext cx="1600200" cy="1600200"/>
          </a:xfrm>
          <a:prstGeom prst="rect">
            <a:avLst/>
          </a:prstGeom>
        </p:spPr>
      </p:pic>
      <p:pic>
        <p:nvPicPr>
          <p:cNvPr id="6" name="Picture 5" descr="Kermet the Hermit.jpg"/>
          <p:cNvPicPr>
            <a:picLocks noChangeAspect="1"/>
          </p:cNvPicPr>
          <p:nvPr/>
        </p:nvPicPr>
        <p:blipFill>
          <a:blip r:embed="rId4" cstate="print"/>
          <a:stretch>
            <a:fillRect/>
          </a:stretch>
        </p:blipFill>
        <p:spPr>
          <a:xfrm>
            <a:off x="6096000" y="-1828800"/>
            <a:ext cx="1364877" cy="1600201"/>
          </a:xfrm>
          <a:prstGeom prst="rect">
            <a:avLst/>
          </a:prstGeom>
        </p:spPr>
      </p:pic>
      <p:pic>
        <p:nvPicPr>
          <p:cNvPr id="7" name="Picture 6" descr="The Day I was Rich.jpg"/>
          <p:cNvPicPr>
            <a:picLocks noChangeAspect="1"/>
          </p:cNvPicPr>
          <p:nvPr/>
        </p:nvPicPr>
        <p:blipFill>
          <a:blip r:embed="rId5" cstate="print"/>
          <a:stretch>
            <a:fillRect/>
          </a:stretch>
        </p:blipFill>
        <p:spPr>
          <a:xfrm>
            <a:off x="1524000" y="-2057400"/>
            <a:ext cx="1562100" cy="1562100"/>
          </a:xfrm>
          <a:prstGeom prst="rect">
            <a:avLst/>
          </a:prstGeom>
        </p:spPr>
      </p:pic>
      <p:pic>
        <p:nvPicPr>
          <p:cNvPr id="12289"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335" y="4191000"/>
            <a:ext cx="2203665" cy="1905000"/>
          </a:xfrm>
          <a:prstGeom prst="rect">
            <a:avLst/>
          </a:prstGeom>
          <a:noFill/>
          <a:ln w="9525">
            <a:noFill/>
            <a:miter lim="800000"/>
            <a:headEnd/>
            <a:tailEnd/>
          </a:ln>
        </p:spPr>
      </p:pic>
      <p:cxnSp>
        <p:nvCxnSpPr>
          <p:cNvPr id="14" name="Straight Connector 13"/>
          <p:cNvCxnSpPr/>
          <p:nvPr/>
        </p:nvCxnSpPr>
        <p:spPr>
          <a:xfrm rot="5400000">
            <a:off x="3200400" y="3886200"/>
            <a:ext cx="4419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50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4495800" y="1447800"/>
            <a:ext cx="4552950" cy="3924300"/>
          </a:xfrm>
          <a:prstGeom prst="rect">
            <a:avLst/>
          </a:prstGeom>
          <a:noFill/>
          <a:ln w="9525">
            <a:noFill/>
            <a:miter lim="800000"/>
            <a:headEnd/>
            <a:tailEnd/>
          </a:ln>
        </p:spPr>
      </p:pic>
      <p:sp>
        <p:nvSpPr>
          <p:cNvPr id="5" name="TextBox 4"/>
          <p:cNvSpPr txBox="1"/>
          <p:nvPr/>
        </p:nvSpPr>
        <p:spPr>
          <a:xfrm>
            <a:off x="2057400" y="1447800"/>
            <a:ext cx="2438400" cy="4985980"/>
          </a:xfrm>
          <a:prstGeom prst="rect">
            <a:avLst/>
          </a:prstGeom>
          <a:noFill/>
        </p:spPr>
        <p:txBody>
          <a:bodyPr wrap="square" rtlCol="0">
            <a:spAutoFit/>
          </a:bodyPr>
          <a:lstStyle/>
          <a:p>
            <a:r>
              <a:rPr lang="en-US" sz="2000" b="1" dirty="0" smtClean="0">
                <a:solidFill>
                  <a:prstClr val="black"/>
                </a:solidFill>
                <a:latin typeface="Calibri" pitchFamily="34" charset="0"/>
                <a:cs typeface="Calibri" pitchFamily="34" charset="0"/>
              </a:rPr>
              <a:t>Bingo Side 1 </a:t>
            </a:r>
          </a:p>
          <a:p>
            <a:pPr marL="457200" indent="-457200">
              <a:buFont typeface="+mj-lt"/>
              <a:buAutoNum type="arabicPeriod"/>
            </a:pPr>
            <a:r>
              <a:rPr lang="en-US" sz="2000" dirty="0" smtClean="0">
                <a:solidFill>
                  <a:prstClr val="black"/>
                </a:solidFill>
                <a:latin typeface="Calibri" pitchFamily="34" charset="0"/>
                <a:cs typeface="Calibri" pitchFamily="34" charset="0"/>
              </a:rPr>
              <a:t>Identify words you are unfamiliar with</a:t>
            </a:r>
          </a:p>
          <a:p>
            <a:pPr marL="457200" indent="-457200">
              <a:buFont typeface="+mj-lt"/>
              <a:buAutoNum type="arabicPeriod"/>
            </a:pPr>
            <a:r>
              <a:rPr lang="en-US" sz="2000" dirty="0" smtClean="0">
                <a:solidFill>
                  <a:prstClr val="black"/>
                </a:solidFill>
                <a:latin typeface="Calibri" pitchFamily="34" charset="0"/>
                <a:cs typeface="Calibri" pitchFamily="34" charset="0"/>
              </a:rPr>
              <a:t>Reference the information sheet to learn the definition </a:t>
            </a:r>
          </a:p>
          <a:p>
            <a:pPr marL="457200" indent="-457200">
              <a:buFont typeface="+mj-lt"/>
              <a:buAutoNum type="arabicPeriod"/>
            </a:pPr>
            <a:r>
              <a:rPr lang="en-US" sz="2000" dirty="0" smtClean="0">
                <a:solidFill>
                  <a:prstClr val="black"/>
                </a:solidFill>
                <a:latin typeface="Calibri" pitchFamily="34" charset="0"/>
                <a:cs typeface="Calibri" pitchFamily="34" charset="0"/>
              </a:rPr>
              <a:t>Write the word and its definition (stated in your own words) on a square</a:t>
            </a:r>
          </a:p>
          <a:p>
            <a:pPr marL="457200" indent="-457200">
              <a:buFont typeface="+mj-lt"/>
              <a:buAutoNum type="arabicPeriod"/>
            </a:pPr>
            <a:r>
              <a:rPr lang="en-US" sz="2000" dirty="0" smtClean="0">
                <a:solidFill>
                  <a:prstClr val="black"/>
                </a:solidFill>
                <a:latin typeface="Calibri" pitchFamily="34" charset="0"/>
                <a:cs typeface="Calibri" pitchFamily="34" charset="0"/>
              </a:rPr>
              <a:t>Not all words will be used</a:t>
            </a:r>
          </a:p>
          <a:p>
            <a:endParaRPr lang="en-US" dirty="0">
              <a:solidFill>
                <a:prstClr val="black"/>
              </a:solidFill>
              <a:latin typeface="Calibri" pitchFamily="34" charset="0"/>
              <a:cs typeface="Calibri" pitchFamily="34" charset="0"/>
            </a:endParaRPr>
          </a:p>
        </p:txBody>
      </p:sp>
      <p:sp>
        <p:nvSpPr>
          <p:cNvPr id="6" name="TextBox 5"/>
          <p:cNvSpPr txBox="1"/>
          <p:nvPr/>
        </p:nvSpPr>
        <p:spPr>
          <a:xfrm>
            <a:off x="4572000" y="5486400"/>
            <a:ext cx="41148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dirty="0" smtClean="0">
                <a:solidFill>
                  <a:prstClr val="white"/>
                </a:solidFill>
                <a:latin typeface="Calibri" pitchFamily="34" charset="0"/>
                <a:cs typeface="Calibri" pitchFamily="34" charset="0"/>
              </a:rPr>
              <a:t>Playing Bingo is an optional conclusion! </a:t>
            </a:r>
            <a:endParaRPr lang="en-US" sz="2400" b="1" dirty="0">
              <a:solidFill>
                <a:prstClr val="white"/>
              </a:solidFill>
              <a:latin typeface="Calibri" pitchFamily="34" charset="0"/>
              <a:cs typeface="Calibri" pitchFamily="34" charset="0"/>
            </a:endParaRPr>
          </a:p>
        </p:txBody>
      </p:sp>
      <p:sp>
        <p:nvSpPr>
          <p:cNvPr id="3" name="TextBox 2"/>
          <p:cNvSpPr txBox="1"/>
          <p:nvPr/>
        </p:nvSpPr>
        <p:spPr>
          <a:xfrm>
            <a:off x="5334000" y="2590800"/>
            <a:ext cx="2133600"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smtClean="0">
                <a:solidFill>
                  <a:prstClr val="white"/>
                </a:solidFill>
                <a:latin typeface="Calibri" pitchFamily="34" charset="0"/>
                <a:cs typeface="Calibri" pitchFamily="34" charset="0"/>
              </a:rPr>
              <a:t>Word: </a:t>
            </a:r>
            <a:r>
              <a:rPr lang="en-US" sz="2400" dirty="0" smtClean="0">
                <a:solidFill>
                  <a:prstClr val="white"/>
                </a:solidFill>
                <a:latin typeface="Calibri" pitchFamily="34" charset="0"/>
                <a:cs typeface="Calibri" pitchFamily="34" charset="0"/>
              </a:rPr>
              <a:t>Savings</a:t>
            </a:r>
          </a:p>
          <a:p>
            <a:endParaRPr lang="en-US" sz="2400" dirty="0">
              <a:solidFill>
                <a:prstClr val="white"/>
              </a:solidFill>
              <a:latin typeface="Calibri" pitchFamily="34" charset="0"/>
              <a:cs typeface="Calibri" pitchFamily="34" charset="0"/>
            </a:endParaRPr>
          </a:p>
          <a:p>
            <a:r>
              <a:rPr lang="en-US" sz="2400" b="1" dirty="0" smtClean="0">
                <a:solidFill>
                  <a:prstClr val="white"/>
                </a:solidFill>
                <a:latin typeface="Calibri" pitchFamily="34" charset="0"/>
                <a:cs typeface="Calibri" pitchFamily="34" charset="0"/>
              </a:rPr>
              <a:t>Definition: </a:t>
            </a:r>
            <a:r>
              <a:rPr lang="en-US" sz="2400" dirty="0" smtClean="0">
                <a:solidFill>
                  <a:prstClr val="white"/>
                </a:solidFill>
                <a:latin typeface="Calibri" pitchFamily="34" charset="0"/>
                <a:cs typeface="Calibri" pitchFamily="34" charset="0"/>
              </a:rPr>
              <a:t>Income not spent on consumption</a:t>
            </a:r>
            <a:endParaRPr lang="en-US" sz="24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34615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4419600" y="1371600"/>
            <a:ext cx="4591050" cy="4324350"/>
          </a:xfrm>
          <a:prstGeom prst="rect">
            <a:avLst/>
          </a:prstGeom>
          <a:noFill/>
          <a:ln w="9525">
            <a:noFill/>
            <a:miter lim="800000"/>
            <a:headEnd/>
            <a:tailEnd/>
          </a:ln>
        </p:spPr>
      </p:pic>
      <p:sp>
        <p:nvSpPr>
          <p:cNvPr id="5" name="TextBox 4"/>
          <p:cNvSpPr txBox="1"/>
          <p:nvPr/>
        </p:nvSpPr>
        <p:spPr>
          <a:xfrm>
            <a:off x="1981200" y="1371600"/>
            <a:ext cx="2438400" cy="3231654"/>
          </a:xfrm>
          <a:prstGeom prst="rect">
            <a:avLst/>
          </a:prstGeom>
          <a:noFill/>
        </p:spPr>
        <p:txBody>
          <a:bodyPr wrap="square" rtlCol="0">
            <a:spAutoFit/>
          </a:bodyPr>
          <a:lstStyle/>
          <a:p>
            <a:r>
              <a:rPr lang="en-US" sz="2400" b="1" dirty="0" smtClean="0">
                <a:solidFill>
                  <a:prstClr val="black"/>
                </a:solidFill>
                <a:latin typeface="Calibri" pitchFamily="34" charset="0"/>
                <a:cs typeface="Calibri" pitchFamily="34" charset="0"/>
              </a:rPr>
              <a:t>Bingo Side 2</a:t>
            </a:r>
          </a:p>
          <a:p>
            <a:pPr marL="342900" indent="-342900">
              <a:buFont typeface="+mj-lt"/>
              <a:buAutoNum type="arabicPeriod"/>
            </a:pPr>
            <a:r>
              <a:rPr lang="en-US" sz="2000" dirty="0" smtClean="0">
                <a:solidFill>
                  <a:prstClr val="black"/>
                </a:solidFill>
                <a:latin typeface="Calibri" pitchFamily="34" charset="0"/>
                <a:cs typeface="Calibri" pitchFamily="34" charset="0"/>
              </a:rPr>
              <a:t>Optional</a:t>
            </a:r>
          </a:p>
          <a:p>
            <a:pPr marL="342900" indent="-342900">
              <a:buFont typeface="+mj-lt"/>
              <a:buAutoNum type="arabicPeriod"/>
            </a:pPr>
            <a:r>
              <a:rPr lang="en-US" sz="2000" dirty="0" smtClean="0">
                <a:solidFill>
                  <a:prstClr val="black"/>
                </a:solidFill>
                <a:latin typeface="Calibri" pitchFamily="34" charset="0"/>
                <a:cs typeface="Calibri" pitchFamily="34" charset="0"/>
              </a:rPr>
              <a:t>Draw pictures or write a sentence using the word</a:t>
            </a:r>
          </a:p>
          <a:p>
            <a:pPr marL="342900" indent="-342900">
              <a:buFont typeface="+mj-lt"/>
              <a:buAutoNum type="arabicPeriod"/>
            </a:pPr>
            <a:r>
              <a:rPr lang="en-US" sz="2000" dirty="0" smtClean="0">
                <a:solidFill>
                  <a:prstClr val="black"/>
                </a:solidFill>
                <a:latin typeface="Calibri" pitchFamily="34" charset="0"/>
                <a:cs typeface="Calibri" pitchFamily="34" charset="0"/>
              </a:rPr>
              <a:t>Gather signatures from adults for using the word outside the classroom</a:t>
            </a:r>
          </a:p>
        </p:txBody>
      </p:sp>
      <p:sp>
        <p:nvSpPr>
          <p:cNvPr id="7" name="TextBox 6"/>
          <p:cNvSpPr txBox="1"/>
          <p:nvPr/>
        </p:nvSpPr>
        <p:spPr>
          <a:xfrm>
            <a:off x="1987296" y="4603254"/>
            <a:ext cx="2895600" cy="1938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dirty="0" smtClean="0">
                <a:solidFill>
                  <a:prstClr val="white"/>
                </a:solidFill>
                <a:latin typeface="Calibri" pitchFamily="34" charset="0"/>
                <a:cs typeface="Calibri" pitchFamily="34" charset="0"/>
              </a:rPr>
              <a:t>Small groups are recommended to promote greater comprehension through discussion</a:t>
            </a:r>
            <a:endParaRPr lang="en-US" sz="2400" b="1" dirty="0">
              <a:solidFill>
                <a:prstClr val="white"/>
              </a:solidFill>
              <a:latin typeface="Calibri" pitchFamily="34" charset="0"/>
              <a:cs typeface="Calibri" pitchFamily="34" charset="0"/>
            </a:endParaRPr>
          </a:p>
        </p:txBody>
      </p:sp>
      <p:grpSp>
        <p:nvGrpSpPr>
          <p:cNvPr id="3" name="Group 2"/>
          <p:cNvGrpSpPr/>
          <p:nvPr/>
        </p:nvGrpSpPr>
        <p:grpSpPr>
          <a:xfrm>
            <a:off x="5638800" y="2590800"/>
            <a:ext cx="2667000" cy="2677656"/>
            <a:chOff x="5334000" y="2590800"/>
            <a:chExt cx="2133600" cy="2677656"/>
          </a:xfrm>
        </p:grpSpPr>
        <p:sp>
          <p:nvSpPr>
            <p:cNvPr id="6" name="TextBox 5"/>
            <p:cNvSpPr txBox="1"/>
            <p:nvPr/>
          </p:nvSpPr>
          <p:spPr>
            <a:xfrm>
              <a:off x="5334000" y="2590800"/>
              <a:ext cx="2133600"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smtClean="0">
                  <a:solidFill>
                    <a:prstClr val="white"/>
                  </a:solidFill>
                  <a:latin typeface="Calibri" pitchFamily="34" charset="0"/>
                  <a:cs typeface="Calibri" pitchFamily="34" charset="0"/>
                </a:rPr>
                <a:t>Word: </a:t>
              </a:r>
              <a:r>
                <a:rPr lang="en-US" sz="2400" dirty="0" smtClean="0">
                  <a:solidFill>
                    <a:prstClr val="white"/>
                  </a:solidFill>
                  <a:latin typeface="Calibri" pitchFamily="34" charset="0"/>
                  <a:cs typeface="Calibri" pitchFamily="34" charset="0"/>
                </a:rPr>
                <a:t>Savings</a:t>
              </a:r>
            </a:p>
            <a:p>
              <a:endParaRPr lang="en-US" sz="2400" dirty="0">
                <a:solidFill>
                  <a:prstClr val="white"/>
                </a:solidFill>
                <a:latin typeface="Calibri" pitchFamily="34" charset="0"/>
                <a:cs typeface="Calibri" pitchFamily="34" charset="0"/>
              </a:endParaRPr>
            </a:p>
            <a:p>
              <a:r>
                <a:rPr lang="en-US" sz="2400" b="1" dirty="0" smtClean="0">
                  <a:solidFill>
                    <a:prstClr val="white"/>
                  </a:solidFill>
                  <a:latin typeface="Calibri" pitchFamily="34" charset="0"/>
                  <a:cs typeface="Calibri" pitchFamily="34" charset="0"/>
                </a:rPr>
                <a:t>Use in real world:</a:t>
              </a:r>
            </a:p>
            <a:p>
              <a:endParaRPr lang="en-US" sz="2400" b="1" dirty="0">
                <a:solidFill>
                  <a:prstClr val="white"/>
                </a:solidFill>
                <a:latin typeface="Calibri" pitchFamily="34" charset="0"/>
                <a:cs typeface="Calibri" pitchFamily="34" charset="0"/>
              </a:endParaRPr>
            </a:p>
            <a:p>
              <a:endParaRPr lang="en-US" sz="2400" b="1" dirty="0" smtClean="0">
                <a:solidFill>
                  <a:prstClr val="white"/>
                </a:solidFill>
                <a:latin typeface="Centaur" pitchFamily="18" charset="0"/>
              </a:endParaRPr>
            </a:p>
            <a:p>
              <a:endParaRPr lang="en-US" sz="2400" dirty="0">
                <a:solidFill>
                  <a:prstClr val="white"/>
                </a:solidFill>
                <a:latin typeface="Centaur" pitchFamily="18" charset="0"/>
              </a:endParaRPr>
            </a:p>
          </p:txBody>
        </p:sp>
        <p:pic>
          <p:nvPicPr>
            <p:cNvPr id="3074" name="Picture 2" descr="C:\Documents and Settings\Nicole Chinadle\Local Settings\Temporary Internet Files\Content.IE5\UQ52F6RA\MC900354146[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9111" y="3744962"/>
              <a:ext cx="943378" cy="9702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5468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t>My Wish List</a:t>
            </a:r>
          </a:p>
        </p:txBody>
      </p:sp>
      <p:graphicFrame>
        <p:nvGraphicFramePr>
          <p:cNvPr id="4" name="Diagram 3"/>
          <p:cNvGraphicFramePr/>
          <p:nvPr>
            <p:extLst>
              <p:ext uri="{D42A27DB-BD31-4B8C-83A1-F6EECF244321}">
                <p14:modId xmlns:p14="http://schemas.microsoft.com/office/powerpoint/2010/main" val="2572576603"/>
              </p:ext>
            </p:extLst>
          </p:nvPr>
        </p:nvGraphicFramePr>
        <p:xfrm>
          <a:off x="2209800" y="2667000"/>
          <a:ext cx="4876800" cy="2267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Text Box 2"/>
          <p:cNvSpPr txBox="1">
            <a:spLocks noChangeArrowheads="1"/>
          </p:cNvSpPr>
          <p:nvPr/>
        </p:nvSpPr>
        <p:spPr bwMode="auto">
          <a:xfrm>
            <a:off x="2944812" y="3333750"/>
            <a:ext cx="1318924" cy="1619250"/>
          </a:xfrm>
          <a:prstGeom prst="rect">
            <a:avLst/>
          </a:prstGeom>
          <a:noFill/>
          <a:ln w="9525">
            <a:noFill/>
            <a:miter lim="800000"/>
            <a:headEnd/>
            <a:tailEnd/>
          </a:ln>
        </p:spPr>
        <p:txBody>
          <a:bodyPr/>
          <a:lstStyle/>
          <a:p>
            <a:pPr algn="ctr">
              <a:spcAft>
                <a:spcPts val="1000"/>
              </a:spcAft>
            </a:pPr>
            <a:r>
              <a:rPr lang="en-US" sz="2800" dirty="0">
                <a:solidFill>
                  <a:prstClr val="black"/>
                </a:solidFill>
                <a:latin typeface="Calibri" pitchFamily="34" charset="0"/>
                <a:cs typeface="Calibri" pitchFamily="34" charset="0"/>
              </a:rPr>
              <a:t>My Wish List</a:t>
            </a:r>
            <a:endParaRPr lang="en-US" dirty="0">
              <a:solidFill>
                <a:prstClr val="black"/>
              </a:solidFill>
              <a:latin typeface="Calibri" pitchFamily="34" charset="0"/>
              <a:cs typeface="Calibri" pitchFamily="34" charset="0"/>
            </a:endParaRPr>
          </a:p>
        </p:txBody>
      </p:sp>
      <p:sp>
        <p:nvSpPr>
          <p:cNvPr id="6" name="Content Placeholder 2"/>
          <p:cNvSpPr txBox="1">
            <a:spLocks/>
          </p:cNvSpPr>
          <p:nvPr/>
        </p:nvSpPr>
        <p:spPr>
          <a:xfrm>
            <a:off x="2057400" y="1371600"/>
            <a:ext cx="6781800" cy="1066800"/>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42900" indent="-342900" algn="ctr">
              <a:spcBef>
                <a:spcPct val="20000"/>
              </a:spcBef>
              <a:defRPr/>
            </a:pPr>
            <a:r>
              <a:rPr lang="en-US" sz="3000" dirty="0">
                <a:solidFill>
                  <a:prstClr val="black"/>
                </a:solidFill>
                <a:latin typeface="Calibri" pitchFamily="34" charset="0"/>
                <a:cs typeface="Calibri" pitchFamily="34" charset="0"/>
              </a:rPr>
              <a:t>Brainstorm a personal wish list for yourself now and in the future. </a:t>
            </a:r>
          </a:p>
          <a:p>
            <a:pPr marL="342900" indent="-342900" algn="ctr">
              <a:spcBef>
                <a:spcPct val="20000"/>
              </a:spcBef>
              <a:buFont typeface="Arial" pitchFamily="34" charset="0"/>
              <a:buNone/>
              <a:defRPr/>
            </a:pPr>
            <a:endParaRPr lang="en-US" sz="800" dirty="0">
              <a:solidFill>
                <a:prstClr val="black"/>
              </a:solidFill>
            </a:endParaRPr>
          </a:p>
        </p:txBody>
      </p:sp>
      <p:sp>
        <p:nvSpPr>
          <p:cNvPr id="8" name="Rectangle 7"/>
          <p:cNvSpPr>
            <a:spLocks noChangeArrowheads="1"/>
          </p:cNvSpPr>
          <p:nvPr/>
        </p:nvSpPr>
        <p:spPr bwMode="auto">
          <a:xfrm>
            <a:off x="2050473" y="5105400"/>
            <a:ext cx="4426527" cy="1200329"/>
          </a:xfrm>
          <a:prstGeom prst="rect">
            <a:avLst/>
          </a:prstGeom>
          <a:noFill/>
          <a:ln w="9525">
            <a:noFill/>
            <a:miter lim="800000"/>
            <a:headEnd/>
            <a:tailEnd/>
          </a:ln>
        </p:spPr>
        <p:txBody>
          <a:bodyPr wrap="square">
            <a:spAutoFit/>
          </a:bodyPr>
          <a:lstStyle/>
          <a:p>
            <a:pPr algn="ctr" eaLnBrk="0" hangingPunct="0"/>
            <a:r>
              <a:rPr lang="en-US" sz="2400" dirty="0">
                <a:solidFill>
                  <a:prstClr val="black"/>
                </a:solidFill>
                <a:latin typeface="Calibri" pitchFamily="34" charset="0"/>
                <a:cs typeface="Calibri" pitchFamily="34" charset="0"/>
              </a:rPr>
              <a:t>Your wish list can include anything of monetary value as well as personal goals.</a:t>
            </a:r>
          </a:p>
        </p:txBody>
      </p:sp>
      <p:pic>
        <p:nvPicPr>
          <p:cNvPr id="9" name="Picture 9"/>
          <p:cNvPicPr>
            <a:picLocks noChangeAspect="1" noChangeArrowheads="1"/>
          </p:cNvPicPr>
          <p:nvPr/>
        </p:nvPicPr>
        <p:blipFill>
          <a:blip r:embed="rId7"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82000" y="1905000"/>
            <a:ext cx="390525" cy="492662"/>
          </a:xfrm>
          <a:prstGeom prst="rect">
            <a:avLst/>
          </a:prstGeom>
          <a:noFill/>
          <a:ln w="9525">
            <a:noFill/>
            <a:miter lim="800000"/>
            <a:headEnd/>
            <a:tailEnd/>
          </a:ln>
          <a:effectLst/>
        </p:spPr>
      </p:pic>
      <p:sp>
        <p:nvSpPr>
          <p:cNvPr id="10" name="TextBox 9"/>
          <p:cNvSpPr txBox="1"/>
          <p:nvPr/>
        </p:nvSpPr>
        <p:spPr>
          <a:xfrm>
            <a:off x="6629400" y="2743200"/>
            <a:ext cx="2362200"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smtClean="0">
                <a:solidFill>
                  <a:prstClr val="white"/>
                </a:solidFill>
                <a:latin typeface="Calibri" pitchFamily="34" charset="0"/>
                <a:cs typeface="Calibri" pitchFamily="34" charset="0"/>
              </a:rPr>
              <a:t>Throughout the lesson students are creating a personal spending plan to immediately apply the concepts to their lives</a:t>
            </a:r>
            <a:endParaRPr lang="en-US" sz="2400" b="1"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296901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26" grpId="0"/>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2362200"/>
            <a:ext cx="6096000" cy="258532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eaLnBrk="0" hangingPunct="0">
              <a:defRPr/>
            </a:pPr>
            <a:r>
              <a:rPr lang="en-US" sz="5400" i="1" dirty="0">
                <a:solidFill>
                  <a:prstClr val="black"/>
                </a:solidFill>
                <a:latin typeface="Copperplate Gothic Light" pitchFamily="34" charset="0"/>
              </a:rPr>
              <a:t>“Today’s self has an impact on future self”</a:t>
            </a:r>
          </a:p>
        </p:txBody>
      </p:sp>
      <p:sp>
        <p:nvSpPr>
          <p:cNvPr id="4" name="Content Placeholder 2"/>
          <p:cNvSpPr txBox="1">
            <a:spLocks/>
          </p:cNvSpPr>
          <p:nvPr/>
        </p:nvSpPr>
        <p:spPr>
          <a:xfrm>
            <a:off x="2209800" y="1143000"/>
            <a:ext cx="6553200" cy="609600"/>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42900" indent="-342900" algn="r">
              <a:spcBef>
                <a:spcPct val="20000"/>
              </a:spcBef>
              <a:defRPr/>
            </a:pPr>
            <a:r>
              <a:rPr lang="en-US" sz="2800" dirty="0">
                <a:solidFill>
                  <a:prstClr val="black"/>
                </a:solidFill>
                <a:latin typeface="Calibri" pitchFamily="34" charset="0"/>
                <a:cs typeface="Calibri" pitchFamily="34" charset="0"/>
              </a:rPr>
              <a:t>What does this statement mean to you?</a:t>
            </a:r>
          </a:p>
          <a:p>
            <a:pPr marL="342900" indent="-342900" algn="r">
              <a:spcBef>
                <a:spcPct val="20000"/>
              </a:spcBef>
              <a:buFont typeface="Arial" pitchFamily="34" charset="0"/>
              <a:buNone/>
              <a:defRPr/>
            </a:pPr>
            <a:endParaRPr lang="en-US" sz="800" dirty="0">
              <a:solidFill>
                <a:prstClr val="black"/>
              </a:solidFill>
            </a:endParaRPr>
          </a:p>
        </p:txBody>
      </p:sp>
      <p:pic>
        <p:nvPicPr>
          <p:cNvPr id="2057" name="Picture 9"/>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70160" y="1219200"/>
            <a:ext cx="390525" cy="492662"/>
          </a:xfrm>
          <a:prstGeom prst="rect">
            <a:avLst/>
          </a:prstGeom>
          <a:noFill/>
          <a:ln w="9525">
            <a:noFill/>
            <a:miter lim="800000"/>
            <a:headEnd/>
            <a:tailEnd/>
          </a:ln>
          <a:effectLst/>
        </p:spPr>
      </p:pic>
      <p:sp>
        <p:nvSpPr>
          <p:cNvPr id="6" name="TextBox 5"/>
          <p:cNvSpPr txBox="1"/>
          <p:nvPr/>
        </p:nvSpPr>
        <p:spPr>
          <a:xfrm>
            <a:off x="2286000" y="5410200"/>
            <a:ext cx="65532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smtClean="0">
                <a:solidFill>
                  <a:prstClr val="white"/>
                </a:solidFill>
                <a:latin typeface="Calibri" pitchFamily="34" charset="0"/>
                <a:cs typeface="Calibri" pitchFamily="34" charset="0"/>
              </a:rPr>
              <a:t>An emphasis is placed upon getting students to consider what they want their financial future to look like!</a:t>
            </a:r>
            <a:endParaRPr lang="en-US" sz="2400" b="1"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2909549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057400" y="381000"/>
            <a:ext cx="6629400" cy="1143000"/>
          </a:xfrm>
        </p:spPr>
        <p:txBody>
          <a:bodyPr/>
          <a:lstStyle/>
          <a:p>
            <a:r>
              <a:rPr lang="en-US" dirty="0" smtClean="0"/>
              <a:t>Time Value of Money</a:t>
            </a:r>
          </a:p>
        </p:txBody>
      </p:sp>
      <p:sp>
        <p:nvSpPr>
          <p:cNvPr id="5" name="TextBox 4"/>
          <p:cNvSpPr txBox="1"/>
          <p:nvPr/>
        </p:nvSpPr>
        <p:spPr>
          <a:xfrm>
            <a:off x="2133600" y="1600200"/>
            <a:ext cx="2743200" cy="378565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0" hangingPunct="0">
              <a:defRPr/>
            </a:pPr>
            <a:r>
              <a:rPr lang="en-US" sz="2400" b="1" dirty="0">
                <a:solidFill>
                  <a:prstClr val="black"/>
                </a:solidFill>
                <a:latin typeface="Calibri" pitchFamily="34" charset="0"/>
                <a:cs typeface="Calibri" pitchFamily="34" charset="0"/>
              </a:rPr>
              <a:t>Money paid out or received in the future is </a:t>
            </a:r>
            <a:r>
              <a:rPr lang="en-US" sz="2400" b="1" u="sng" dirty="0">
                <a:solidFill>
                  <a:prstClr val="black"/>
                </a:solidFill>
                <a:latin typeface="Calibri" pitchFamily="34" charset="0"/>
                <a:cs typeface="Calibri" pitchFamily="34" charset="0"/>
              </a:rPr>
              <a:t>not equivalent</a:t>
            </a:r>
            <a:r>
              <a:rPr lang="en-US" sz="2400" b="1" dirty="0">
                <a:solidFill>
                  <a:prstClr val="black"/>
                </a:solidFill>
                <a:latin typeface="Calibri" pitchFamily="34" charset="0"/>
                <a:cs typeface="Calibri" pitchFamily="34" charset="0"/>
              </a:rPr>
              <a:t> to money paid out or received today</a:t>
            </a:r>
          </a:p>
          <a:p>
            <a:pPr algn="ctr" eaLnBrk="0" hangingPunct="0">
              <a:defRPr/>
            </a:pPr>
            <a:endParaRPr lang="en-US" sz="2400" b="1" dirty="0">
              <a:solidFill>
                <a:prstClr val="black"/>
              </a:solidFill>
              <a:latin typeface="Calibri" pitchFamily="34" charset="0"/>
              <a:cs typeface="Calibri" pitchFamily="34" charset="0"/>
            </a:endParaRPr>
          </a:p>
          <a:p>
            <a:pPr algn="ctr" eaLnBrk="0" hangingPunct="0">
              <a:defRPr/>
            </a:pPr>
            <a:r>
              <a:rPr lang="en-US" sz="2400" b="1" dirty="0">
                <a:solidFill>
                  <a:prstClr val="black"/>
                </a:solidFill>
                <a:latin typeface="Calibri" pitchFamily="34" charset="0"/>
                <a:cs typeface="Calibri" pitchFamily="34" charset="0"/>
              </a:rPr>
              <a:t>Three factors affect how an investment will grow.</a:t>
            </a:r>
          </a:p>
        </p:txBody>
      </p:sp>
      <p:graphicFrame>
        <p:nvGraphicFramePr>
          <p:cNvPr id="4" name="Diagram 3"/>
          <p:cNvGraphicFramePr/>
          <p:nvPr/>
        </p:nvGraphicFramePr>
        <p:xfrm>
          <a:off x="4800600" y="1600200"/>
          <a:ext cx="3886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Owner\AppData\Local\Microsoft\Windows\Temporary Internet Files\Content.IE5\B0XHH7LD\MC900150393[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8000" y="2880360"/>
            <a:ext cx="530275" cy="530010"/>
          </a:xfrm>
          <a:prstGeom prst="rect">
            <a:avLst/>
          </a:prstGeom>
          <a:noFill/>
        </p:spPr>
      </p:pic>
      <p:pic>
        <p:nvPicPr>
          <p:cNvPr id="1030" name="Picture 6" descr="C:\Users\Owner\AppData\Local\Microsoft\Windows\Temporary Internet Files\Content.IE5\VDYTF8ER\MC900389286[1].wmf"/>
          <p:cNvPicPr>
            <a:picLocks noChangeAspect="1" noChangeArrowheads="1"/>
          </p:cNvPicPr>
          <p:nvPr/>
        </p:nvPicPr>
        <p:blipFill>
          <a:blip r:embed="rId8" cstate="email">
            <a:duotone>
              <a:prstClr val="black"/>
              <a:schemeClr val="bg1">
                <a:tint val="45000"/>
                <a:satMod val="400000"/>
              </a:schemeClr>
            </a:duotone>
            <a:extLst>
              <a:ext uri="{28A0092B-C50C-407E-A947-70E740481C1C}">
                <a14:useLocalDpi xmlns:a14="http://schemas.microsoft.com/office/drawing/2010/main"/>
              </a:ext>
            </a:extLst>
          </a:blip>
          <a:srcRect/>
          <a:stretch>
            <a:fillRect/>
          </a:stretch>
        </p:blipFill>
        <p:spPr bwMode="auto">
          <a:xfrm>
            <a:off x="7528560" y="5138344"/>
            <a:ext cx="305022" cy="348056"/>
          </a:xfrm>
          <a:prstGeom prst="rect">
            <a:avLst/>
          </a:prstGeom>
          <a:noFill/>
        </p:spPr>
      </p:pic>
      <p:pic>
        <p:nvPicPr>
          <p:cNvPr id="1069" name="Picture 45" descr="C:\Users\Owner\AppData\Local\Microsoft\Windows\Temporary Internet Files\Content.IE5\VDYTF8ER\MC900331007[1].wmf"/>
          <p:cNvPicPr>
            <a:picLocks noChangeAspect="1" noChangeArrowheads="1"/>
          </p:cNvPicPr>
          <p:nvPr/>
        </p:nvPicPr>
        <p:blipFill>
          <a:blip r:embed="rId9" cstate="email">
            <a:duotone>
              <a:prstClr val="black"/>
              <a:schemeClr val="bg1">
                <a:tint val="45000"/>
                <a:satMod val="400000"/>
              </a:schemeClr>
            </a:duotone>
            <a:extLst>
              <a:ext uri="{28A0092B-C50C-407E-A947-70E740481C1C}">
                <a14:useLocalDpi xmlns:a14="http://schemas.microsoft.com/office/drawing/2010/main"/>
              </a:ext>
            </a:extLst>
          </a:blip>
          <a:srcRect/>
          <a:stretch>
            <a:fillRect/>
          </a:stretch>
        </p:blipFill>
        <p:spPr bwMode="auto">
          <a:xfrm>
            <a:off x="5981990" y="4084320"/>
            <a:ext cx="312130" cy="596020"/>
          </a:xfrm>
          <a:prstGeom prst="rect">
            <a:avLst/>
          </a:prstGeom>
          <a:noFill/>
        </p:spPr>
      </p:pic>
    </p:spTree>
    <p:extLst>
      <p:ext uri="{BB962C8B-B14F-4D97-AF65-F5344CB8AC3E}">
        <p14:creationId xmlns:p14="http://schemas.microsoft.com/office/powerpoint/2010/main" val="3574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0" y="1592263"/>
            <a:ext cx="6400800" cy="1676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en-US" dirty="0">
              <a:solidFill>
                <a:prstClr val="black"/>
              </a:solidFill>
            </a:endParaRPr>
          </a:p>
        </p:txBody>
      </p:sp>
      <p:sp>
        <p:nvSpPr>
          <p:cNvPr id="48130" name="Title 1"/>
          <p:cNvSpPr>
            <a:spLocks noGrp="1"/>
          </p:cNvSpPr>
          <p:nvPr>
            <p:ph type="title"/>
          </p:nvPr>
        </p:nvSpPr>
        <p:spPr/>
        <p:txBody>
          <a:bodyPr/>
          <a:lstStyle/>
          <a:p>
            <a:r>
              <a:rPr lang="en-US" sz="3200" dirty="0" smtClean="0"/>
              <a:t>How Do Interest Rates Affect Time Value of Money?</a:t>
            </a:r>
          </a:p>
        </p:txBody>
      </p:sp>
      <p:graphicFrame>
        <p:nvGraphicFramePr>
          <p:cNvPr id="6" name="Table 5"/>
          <p:cNvGraphicFramePr>
            <a:graphicFrameLocks noGrp="1"/>
          </p:cNvGraphicFramePr>
          <p:nvPr>
            <p:extLst>
              <p:ext uri="{D42A27DB-BD31-4B8C-83A1-F6EECF244321}">
                <p14:modId xmlns:p14="http://schemas.microsoft.com/office/powerpoint/2010/main" val="2333459717"/>
              </p:ext>
            </p:extLst>
          </p:nvPr>
        </p:nvGraphicFramePr>
        <p:xfrm>
          <a:off x="2590800" y="3352800"/>
          <a:ext cx="5943600" cy="2679630"/>
        </p:xfrm>
        <a:graphic>
          <a:graphicData uri="http://schemas.openxmlformats.org/drawingml/2006/table">
            <a:tbl>
              <a:tblPr>
                <a:tableStyleId>{BC89EF96-8CEA-46FF-86C4-4CE0E7609802}</a:tableStyleId>
              </a:tblPr>
              <a:tblGrid>
                <a:gridCol w="2211668"/>
                <a:gridCol w="3731932"/>
              </a:tblGrid>
              <a:tr h="368286">
                <a:tc gridSpan="2">
                  <a:txBody>
                    <a:bodyPr/>
                    <a:lstStyle/>
                    <a:p>
                      <a:pPr marL="0" marR="0" algn="ctr">
                        <a:spcBef>
                          <a:spcPts val="0"/>
                        </a:spcBef>
                        <a:spcAft>
                          <a:spcPts val="0"/>
                        </a:spcAft>
                      </a:pPr>
                      <a:r>
                        <a:rPr lang="en-US" sz="2400" b="1" dirty="0">
                          <a:latin typeface="Calibri" pitchFamily="34" charset="0"/>
                          <a:cs typeface="Calibri" pitchFamily="34" charset="0"/>
                        </a:rPr>
                        <a:t>$</a:t>
                      </a:r>
                      <a:r>
                        <a:rPr lang="en-US" sz="2400" b="1" dirty="0" smtClean="0">
                          <a:latin typeface="Calibri" pitchFamily="34" charset="0"/>
                          <a:cs typeface="Calibri" pitchFamily="34" charset="0"/>
                        </a:rPr>
                        <a:t>1,000 </a:t>
                      </a:r>
                      <a:r>
                        <a:rPr lang="en-US" sz="2400" b="1" dirty="0">
                          <a:latin typeface="Calibri" pitchFamily="34" charset="0"/>
                          <a:cs typeface="Calibri" pitchFamily="34" charset="0"/>
                        </a:rPr>
                        <a:t>invested for 5 years</a:t>
                      </a:r>
                      <a:endParaRPr lang="en-US" sz="2800" b="1" dirty="0">
                        <a:latin typeface="Calibri" pitchFamily="34" charset="0"/>
                        <a:ea typeface="Times New Roman"/>
                        <a:cs typeface="Calibri" pitchFamily="34" charset="0"/>
                      </a:endParaRPr>
                    </a:p>
                  </a:txBody>
                  <a:tcPr marL="68580" marR="68580" marT="0" marB="0">
                    <a:solidFill>
                      <a:schemeClr val="accent1">
                        <a:lumMod val="60000"/>
                        <a:lumOff val="40000"/>
                      </a:schemeClr>
                    </a:solidFill>
                  </a:tcPr>
                </a:tc>
                <a:tc hMerge="1">
                  <a:txBody>
                    <a:bodyPr/>
                    <a:lstStyle/>
                    <a:p>
                      <a:endParaRPr lang="en-US"/>
                    </a:p>
                  </a:txBody>
                  <a:tcPr/>
                </a:tc>
              </a:tr>
              <a:tr h="469914">
                <a:tc>
                  <a:txBody>
                    <a:bodyPr/>
                    <a:lstStyle/>
                    <a:p>
                      <a:pPr marL="0" marR="0" algn="ctr">
                        <a:spcBef>
                          <a:spcPts val="0"/>
                        </a:spcBef>
                        <a:spcAft>
                          <a:spcPts val="0"/>
                        </a:spcAft>
                      </a:pPr>
                      <a:r>
                        <a:rPr lang="en-US" sz="2000" b="1" dirty="0">
                          <a:latin typeface="Calibri" pitchFamily="34" charset="0"/>
                          <a:cs typeface="Calibri" pitchFamily="34" charset="0"/>
                        </a:rPr>
                        <a:t>Interest Rate</a:t>
                      </a:r>
                      <a:endParaRPr lang="en-US" sz="2400" b="1" dirty="0">
                        <a:latin typeface="Calibri" pitchFamily="34" charset="0"/>
                        <a:ea typeface="Times New Roman"/>
                        <a:cs typeface="Calibri" pitchFamily="34" charset="0"/>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2000" b="1" dirty="0">
                          <a:latin typeface="Calibri" pitchFamily="34" charset="0"/>
                          <a:cs typeface="Calibri" pitchFamily="34" charset="0"/>
                        </a:rPr>
                        <a:t>Amount Investment is Worth</a:t>
                      </a:r>
                      <a:endParaRPr lang="en-US" sz="2400" b="1" dirty="0">
                        <a:latin typeface="Calibri" pitchFamily="34" charset="0"/>
                        <a:ea typeface="Times New Roman"/>
                        <a:cs typeface="Calibri" pitchFamily="34" charset="0"/>
                      </a:endParaRPr>
                    </a:p>
                  </a:txBody>
                  <a:tcPr marL="68580" marR="68580" marT="0" marB="0">
                    <a:solidFill>
                      <a:schemeClr val="accent1">
                        <a:lumMod val="40000"/>
                        <a:lumOff val="60000"/>
                      </a:schemeClr>
                    </a:solidFill>
                  </a:tcPr>
                </a:tc>
              </a:tr>
              <a:tr h="368286">
                <a:tc>
                  <a:txBody>
                    <a:bodyPr/>
                    <a:lstStyle/>
                    <a:p>
                      <a:pPr marL="0" marR="0" algn="ctr">
                        <a:spcBef>
                          <a:spcPts val="0"/>
                        </a:spcBef>
                        <a:spcAft>
                          <a:spcPts val="0"/>
                        </a:spcAft>
                      </a:pPr>
                      <a:r>
                        <a:rPr lang="en-US" sz="1800" kern="1200" dirty="0" smtClean="0">
                          <a:solidFill>
                            <a:schemeClr val="tx1"/>
                          </a:solidFill>
                          <a:latin typeface="Calibri" pitchFamily="34" charset="0"/>
                          <a:ea typeface="+mn-ea"/>
                          <a:cs typeface="Calibri" pitchFamily="34" charset="0"/>
                        </a:rPr>
                        <a:t>1%</a:t>
                      </a:r>
                      <a:endParaRPr lang="en-US" sz="1800" kern="1200" dirty="0">
                        <a:solidFill>
                          <a:schemeClr val="tx1"/>
                        </a:solidFill>
                        <a:latin typeface="Calibri" pitchFamily="34" charset="0"/>
                        <a:ea typeface="+mn-ea"/>
                        <a:cs typeface="Calibri" pitchFamily="34" charset="0"/>
                      </a:endParaRPr>
                    </a:p>
                  </a:txBody>
                  <a:tcPr marL="68580" marR="68580" marT="0" marB="0"/>
                </a:tc>
                <a:tc>
                  <a:txBody>
                    <a:bodyPr/>
                    <a:lstStyle/>
                    <a:p>
                      <a:pPr marL="0" marR="0" algn="ctr">
                        <a:spcBef>
                          <a:spcPts val="0"/>
                        </a:spcBef>
                        <a:spcAft>
                          <a:spcPts val="0"/>
                        </a:spcAft>
                      </a:pPr>
                      <a:r>
                        <a:rPr lang="en-US" sz="1800" kern="1200" dirty="0" smtClean="0">
                          <a:solidFill>
                            <a:schemeClr val="tx1"/>
                          </a:solidFill>
                          <a:latin typeface="Calibri" pitchFamily="34" charset="0"/>
                          <a:ea typeface="+mn-ea"/>
                          <a:cs typeface="Calibri" pitchFamily="34" charset="0"/>
                        </a:rPr>
                        <a:t>$1,051.01</a:t>
                      </a:r>
                      <a:endParaRPr lang="en-US" sz="1800" kern="1200" dirty="0">
                        <a:solidFill>
                          <a:schemeClr val="tx1"/>
                        </a:solidFill>
                        <a:latin typeface="Calibri" pitchFamily="34" charset="0"/>
                        <a:ea typeface="+mn-ea"/>
                        <a:cs typeface="Calibri" pitchFamily="34" charset="0"/>
                      </a:endParaRPr>
                    </a:p>
                  </a:txBody>
                  <a:tcPr marL="68580" marR="68580" marT="0" marB="0"/>
                </a:tc>
              </a:tr>
              <a:tr h="368286">
                <a:tc>
                  <a:txBody>
                    <a:bodyPr/>
                    <a:lstStyle/>
                    <a:p>
                      <a:pPr marL="0" marR="0" algn="ctr">
                        <a:spcBef>
                          <a:spcPts val="0"/>
                        </a:spcBef>
                        <a:spcAft>
                          <a:spcPts val="0"/>
                        </a:spcAft>
                      </a:pPr>
                      <a:r>
                        <a:rPr lang="en-US" sz="1800" dirty="0">
                          <a:latin typeface="Calibri" pitchFamily="34" charset="0"/>
                          <a:cs typeface="Calibri" pitchFamily="34" charset="0"/>
                        </a:rPr>
                        <a:t>3%</a:t>
                      </a:r>
                      <a:endParaRPr lang="en-US" sz="2000" dirty="0">
                        <a:latin typeface="Calibri" pitchFamily="34" charset="0"/>
                        <a:ea typeface="Times New Roman"/>
                        <a:cs typeface="Calibri" pitchFamily="34" charset="0"/>
                      </a:endParaRPr>
                    </a:p>
                  </a:txBody>
                  <a:tcPr marL="68580" marR="68580" marT="0" marB="0"/>
                </a:tc>
                <a:tc>
                  <a:txBody>
                    <a:bodyPr/>
                    <a:lstStyle/>
                    <a:p>
                      <a:pPr marL="0" marR="0" algn="ctr">
                        <a:spcBef>
                          <a:spcPts val="0"/>
                        </a:spcBef>
                        <a:spcAft>
                          <a:spcPts val="0"/>
                        </a:spcAft>
                      </a:pPr>
                      <a:r>
                        <a:rPr lang="en-US" sz="1800" dirty="0">
                          <a:latin typeface="Calibri" pitchFamily="34" charset="0"/>
                          <a:cs typeface="Calibri" pitchFamily="34" charset="0"/>
                        </a:rPr>
                        <a:t>$</a:t>
                      </a:r>
                      <a:r>
                        <a:rPr lang="en-US" sz="1800" dirty="0" smtClean="0">
                          <a:latin typeface="Calibri" pitchFamily="34" charset="0"/>
                          <a:cs typeface="Calibri" pitchFamily="34" charset="0"/>
                        </a:rPr>
                        <a:t>1,159.27</a:t>
                      </a:r>
                      <a:endParaRPr lang="en-US" sz="2000" dirty="0">
                        <a:latin typeface="Calibri" pitchFamily="34" charset="0"/>
                        <a:ea typeface="Times New Roman"/>
                        <a:cs typeface="Calibri" pitchFamily="34" charset="0"/>
                      </a:endParaRPr>
                    </a:p>
                  </a:txBody>
                  <a:tcPr marL="68580" marR="68580" marT="0" marB="0"/>
                </a:tc>
              </a:tr>
              <a:tr h="368286">
                <a:tc>
                  <a:txBody>
                    <a:bodyPr/>
                    <a:lstStyle/>
                    <a:p>
                      <a:pPr marL="0" marR="0" algn="ctr">
                        <a:spcBef>
                          <a:spcPts val="0"/>
                        </a:spcBef>
                        <a:spcAft>
                          <a:spcPts val="0"/>
                        </a:spcAft>
                      </a:pPr>
                      <a:r>
                        <a:rPr lang="en-US" sz="1800" dirty="0">
                          <a:latin typeface="Calibri" pitchFamily="34" charset="0"/>
                          <a:cs typeface="Calibri" pitchFamily="34" charset="0"/>
                        </a:rPr>
                        <a:t>5%</a:t>
                      </a:r>
                      <a:endParaRPr lang="en-US" sz="2000" dirty="0">
                        <a:latin typeface="Calibri" pitchFamily="34" charset="0"/>
                        <a:ea typeface="Times New Roman"/>
                        <a:cs typeface="Calibri" pitchFamily="34" charset="0"/>
                      </a:endParaRPr>
                    </a:p>
                  </a:txBody>
                  <a:tcPr marL="68580" marR="68580" marT="0" marB="0"/>
                </a:tc>
                <a:tc>
                  <a:txBody>
                    <a:bodyPr/>
                    <a:lstStyle/>
                    <a:p>
                      <a:pPr marL="0" marR="0" algn="ctr">
                        <a:spcBef>
                          <a:spcPts val="0"/>
                        </a:spcBef>
                        <a:spcAft>
                          <a:spcPts val="0"/>
                        </a:spcAft>
                      </a:pPr>
                      <a:r>
                        <a:rPr lang="en-US" sz="1800" dirty="0">
                          <a:latin typeface="Calibri" pitchFamily="34" charset="0"/>
                          <a:cs typeface="Calibri" pitchFamily="34" charset="0"/>
                        </a:rPr>
                        <a:t>$</a:t>
                      </a:r>
                      <a:r>
                        <a:rPr lang="en-US" sz="1800" dirty="0" smtClean="0">
                          <a:latin typeface="Calibri" pitchFamily="34" charset="0"/>
                          <a:cs typeface="Calibri" pitchFamily="34" charset="0"/>
                        </a:rPr>
                        <a:t>1,276.28</a:t>
                      </a:r>
                      <a:endParaRPr lang="en-US" sz="2000" dirty="0">
                        <a:latin typeface="Calibri" pitchFamily="34" charset="0"/>
                        <a:ea typeface="Times New Roman"/>
                        <a:cs typeface="Calibri" pitchFamily="34" charset="0"/>
                      </a:endParaRPr>
                    </a:p>
                  </a:txBody>
                  <a:tcPr marL="68580" marR="68580" marT="0" marB="0"/>
                </a:tc>
              </a:tr>
              <a:tr h="368286">
                <a:tc>
                  <a:txBody>
                    <a:bodyPr/>
                    <a:lstStyle/>
                    <a:p>
                      <a:pPr marL="0" marR="0" algn="ctr">
                        <a:spcBef>
                          <a:spcPts val="0"/>
                        </a:spcBef>
                        <a:spcAft>
                          <a:spcPts val="0"/>
                        </a:spcAft>
                      </a:pPr>
                      <a:r>
                        <a:rPr lang="en-US" sz="1800" dirty="0">
                          <a:latin typeface="Calibri" pitchFamily="34" charset="0"/>
                          <a:cs typeface="Calibri" pitchFamily="34" charset="0"/>
                        </a:rPr>
                        <a:t>7%</a:t>
                      </a:r>
                      <a:endParaRPr lang="en-US" sz="2000" dirty="0">
                        <a:latin typeface="Calibri" pitchFamily="34" charset="0"/>
                        <a:ea typeface="Times New Roman"/>
                        <a:cs typeface="Calibri" pitchFamily="34" charset="0"/>
                      </a:endParaRPr>
                    </a:p>
                  </a:txBody>
                  <a:tcPr marL="68580" marR="68580" marT="0" marB="0"/>
                </a:tc>
                <a:tc>
                  <a:txBody>
                    <a:bodyPr/>
                    <a:lstStyle/>
                    <a:p>
                      <a:pPr marL="0" marR="0" algn="ctr">
                        <a:spcBef>
                          <a:spcPts val="0"/>
                        </a:spcBef>
                        <a:spcAft>
                          <a:spcPts val="0"/>
                        </a:spcAft>
                      </a:pPr>
                      <a:r>
                        <a:rPr lang="en-US" sz="1800" dirty="0">
                          <a:latin typeface="Calibri" pitchFamily="34" charset="0"/>
                          <a:cs typeface="Calibri" pitchFamily="34" charset="0"/>
                        </a:rPr>
                        <a:t>$</a:t>
                      </a:r>
                      <a:r>
                        <a:rPr lang="en-US" sz="1800" dirty="0" smtClean="0">
                          <a:latin typeface="Calibri" pitchFamily="34" charset="0"/>
                          <a:cs typeface="Calibri" pitchFamily="34" charset="0"/>
                        </a:rPr>
                        <a:t>1,402.55</a:t>
                      </a:r>
                      <a:endParaRPr lang="en-US" sz="2000" dirty="0">
                        <a:latin typeface="Calibri" pitchFamily="34" charset="0"/>
                        <a:ea typeface="Times New Roman"/>
                        <a:cs typeface="Calibri" pitchFamily="34" charset="0"/>
                      </a:endParaRPr>
                    </a:p>
                  </a:txBody>
                  <a:tcPr marL="68580" marR="68580" marT="0" marB="0"/>
                </a:tc>
              </a:tr>
              <a:tr h="368286">
                <a:tc>
                  <a:txBody>
                    <a:bodyPr/>
                    <a:lstStyle/>
                    <a:p>
                      <a:pPr marL="0" marR="0" algn="ctr">
                        <a:spcBef>
                          <a:spcPts val="0"/>
                        </a:spcBef>
                        <a:spcAft>
                          <a:spcPts val="0"/>
                        </a:spcAft>
                      </a:pPr>
                      <a:r>
                        <a:rPr lang="en-US" sz="1800" dirty="0">
                          <a:latin typeface="Calibri" pitchFamily="34" charset="0"/>
                          <a:cs typeface="Calibri" pitchFamily="34" charset="0"/>
                        </a:rPr>
                        <a:t>9%</a:t>
                      </a:r>
                      <a:endParaRPr lang="en-US" sz="2000" dirty="0">
                        <a:latin typeface="Calibri" pitchFamily="34" charset="0"/>
                        <a:ea typeface="Times New Roman"/>
                        <a:cs typeface="Calibri" pitchFamily="34" charset="0"/>
                      </a:endParaRPr>
                    </a:p>
                  </a:txBody>
                  <a:tcPr marL="68580" marR="68580" marT="0" marB="0"/>
                </a:tc>
                <a:tc>
                  <a:txBody>
                    <a:bodyPr/>
                    <a:lstStyle/>
                    <a:p>
                      <a:pPr marL="0" marR="0" algn="ctr">
                        <a:spcBef>
                          <a:spcPts val="0"/>
                        </a:spcBef>
                        <a:spcAft>
                          <a:spcPts val="0"/>
                        </a:spcAft>
                      </a:pPr>
                      <a:r>
                        <a:rPr lang="en-US" sz="1800" dirty="0">
                          <a:latin typeface="Calibri" pitchFamily="34" charset="0"/>
                          <a:cs typeface="Calibri" pitchFamily="34" charset="0"/>
                        </a:rPr>
                        <a:t>$</a:t>
                      </a:r>
                      <a:r>
                        <a:rPr lang="en-US" sz="1800" dirty="0" smtClean="0">
                          <a:latin typeface="Calibri" pitchFamily="34" charset="0"/>
                          <a:cs typeface="Calibri" pitchFamily="34" charset="0"/>
                        </a:rPr>
                        <a:t>1,538.62</a:t>
                      </a:r>
                      <a:endParaRPr lang="en-US" sz="2000" dirty="0">
                        <a:latin typeface="Calibri" pitchFamily="34" charset="0"/>
                        <a:ea typeface="Times New Roman"/>
                        <a:cs typeface="Calibri" pitchFamily="34" charset="0"/>
                      </a:endParaRPr>
                    </a:p>
                  </a:txBody>
                  <a:tcPr marL="68580" marR="68580" marT="0" marB="0"/>
                </a:tc>
              </a:tr>
            </a:tbl>
          </a:graphicData>
        </a:graphic>
      </p:graphicFrame>
      <p:sp>
        <p:nvSpPr>
          <p:cNvPr id="7" name="Up Arrow 6"/>
          <p:cNvSpPr/>
          <p:nvPr/>
        </p:nvSpPr>
        <p:spPr>
          <a:xfrm>
            <a:off x="2590800" y="1897063"/>
            <a:ext cx="838200" cy="9144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
        <p:nvSpPr>
          <p:cNvPr id="8" name="Equal 7"/>
          <p:cNvSpPr/>
          <p:nvPr/>
        </p:nvSpPr>
        <p:spPr>
          <a:xfrm>
            <a:off x="5334000" y="1973263"/>
            <a:ext cx="1219200" cy="762000"/>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black"/>
              </a:solidFill>
            </a:endParaRPr>
          </a:p>
        </p:txBody>
      </p:sp>
      <p:sp>
        <p:nvSpPr>
          <p:cNvPr id="9" name="TextBox 8"/>
          <p:cNvSpPr txBox="1">
            <a:spLocks noChangeArrowheads="1"/>
          </p:cNvSpPr>
          <p:nvPr/>
        </p:nvSpPr>
        <p:spPr bwMode="auto">
          <a:xfrm>
            <a:off x="3657600" y="1820863"/>
            <a:ext cx="1676400" cy="1219200"/>
          </a:xfrm>
          <a:prstGeom prst="rect">
            <a:avLst/>
          </a:prstGeom>
          <a:noFill/>
          <a:ln w="9525">
            <a:noFill/>
            <a:miter lim="800000"/>
            <a:headEnd/>
            <a:tailEnd/>
          </a:ln>
        </p:spPr>
        <p:txBody>
          <a:bodyPr wrap="square">
            <a:spAutoFit/>
          </a:bodyPr>
          <a:lstStyle/>
          <a:p>
            <a:pPr algn="ctr" eaLnBrk="0" hangingPunct="0"/>
            <a:r>
              <a:rPr lang="en-US" sz="3600" dirty="0">
                <a:solidFill>
                  <a:prstClr val="black"/>
                </a:solidFill>
                <a:latin typeface="Calibri" pitchFamily="34" charset="0"/>
                <a:cs typeface="Calibri" pitchFamily="34" charset="0"/>
              </a:rPr>
              <a:t>Interest rate</a:t>
            </a:r>
          </a:p>
        </p:txBody>
      </p:sp>
      <p:sp>
        <p:nvSpPr>
          <p:cNvPr id="10" name="TextBox 9"/>
          <p:cNvSpPr txBox="1">
            <a:spLocks noChangeArrowheads="1"/>
          </p:cNvSpPr>
          <p:nvPr/>
        </p:nvSpPr>
        <p:spPr bwMode="auto">
          <a:xfrm>
            <a:off x="6705600" y="1744663"/>
            <a:ext cx="1676400" cy="1200150"/>
          </a:xfrm>
          <a:prstGeom prst="rect">
            <a:avLst/>
          </a:prstGeom>
          <a:noFill/>
          <a:ln w="9525">
            <a:noFill/>
            <a:miter lim="800000"/>
            <a:headEnd/>
            <a:tailEnd/>
          </a:ln>
        </p:spPr>
        <p:txBody>
          <a:bodyPr>
            <a:spAutoFit/>
          </a:bodyPr>
          <a:lstStyle/>
          <a:p>
            <a:pPr algn="ctr" eaLnBrk="0" hangingPunct="0"/>
            <a:r>
              <a:rPr lang="en-US" sz="3600" dirty="0">
                <a:solidFill>
                  <a:prstClr val="black"/>
                </a:solidFill>
                <a:latin typeface="Calibri" pitchFamily="34" charset="0"/>
                <a:cs typeface="Calibri" pitchFamily="34" charset="0"/>
              </a:rPr>
              <a:t>More</a:t>
            </a:r>
            <a:r>
              <a:rPr lang="en-US" sz="2800" dirty="0">
                <a:solidFill>
                  <a:prstClr val="black"/>
                </a:solidFill>
                <a:latin typeface="Calibri" pitchFamily="34" charset="0"/>
                <a:cs typeface="Calibri" pitchFamily="34" charset="0"/>
              </a:rPr>
              <a:t> </a:t>
            </a:r>
            <a:r>
              <a:rPr lang="en-US" sz="3600" dirty="0">
                <a:solidFill>
                  <a:prstClr val="black"/>
                </a:solidFill>
                <a:latin typeface="Calibri" pitchFamily="34" charset="0"/>
                <a:cs typeface="Calibri" pitchFamily="34" charset="0"/>
              </a:rPr>
              <a:t>Money</a:t>
            </a:r>
          </a:p>
        </p:txBody>
      </p:sp>
    </p:spTree>
    <p:extLst>
      <p:ext uri="{BB962C8B-B14F-4D97-AF65-F5344CB8AC3E}">
        <p14:creationId xmlns:p14="http://schemas.microsoft.com/office/powerpoint/2010/main" val="4528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dirty="0" smtClean="0"/>
              <a:t>Wish List</a:t>
            </a:r>
          </a:p>
        </p:txBody>
      </p:sp>
      <p:sp>
        <p:nvSpPr>
          <p:cNvPr id="4" name="TextBox 3"/>
          <p:cNvSpPr txBox="1">
            <a:spLocks noChangeArrowheads="1"/>
          </p:cNvSpPr>
          <p:nvPr/>
        </p:nvSpPr>
        <p:spPr bwMode="auto">
          <a:xfrm>
            <a:off x="3886200" y="3200400"/>
            <a:ext cx="3733800" cy="1015663"/>
          </a:xfrm>
          <a:prstGeom prst="rect">
            <a:avLst/>
          </a:prstGeom>
          <a:noFill/>
          <a:ln w="9525">
            <a:noFill/>
            <a:miter lim="800000"/>
            <a:headEnd/>
            <a:tailEnd/>
          </a:ln>
        </p:spPr>
        <p:txBody>
          <a:bodyPr wrap="square">
            <a:spAutoFit/>
          </a:bodyPr>
          <a:lstStyle/>
          <a:p>
            <a:pPr eaLnBrk="0" hangingPunct="0"/>
            <a:r>
              <a:rPr lang="en-US" sz="6000" dirty="0">
                <a:solidFill>
                  <a:srgbClr val="C00000"/>
                </a:solidFill>
                <a:latin typeface="Calibri" pitchFamily="34" charset="0"/>
                <a:cs typeface="Calibri" pitchFamily="34" charset="0"/>
              </a:rPr>
              <a:t>Set Goals!</a:t>
            </a:r>
          </a:p>
        </p:txBody>
      </p:sp>
      <p:sp>
        <p:nvSpPr>
          <p:cNvPr id="5" name="TextBox 4"/>
          <p:cNvSpPr txBox="1">
            <a:spLocks noChangeArrowheads="1"/>
          </p:cNvSpPr>
          <p:nvPr/>
        </p:nvSpPr>
        <p:spPr bwMode="auto">
          <a:xfrm>
            <a:off x="2514600" y="4495800"/>
            <a:ext cx="5791200" cy="1077913"/>
          </a:xfrm>
          <a:prstGeom prst="rect">
            <a:avLst/>
          </a:prstGeom>
          <a:noFill/>
          <a:ln w="9525">
            <a:noFill/>
            <a:miter lim="800000"/>
            <a:headEnd/>
            <a:tailEnd/>
          </a:ln>
        </p:spPr>
        <p:txBody>
          <a:bodyPr>
            <a:spAutoFit/>
          </a:bodyPr>
          <a:lstStyle/>
          <a:p>
            <a:pPr algn="ctr" eaLnBrk="0" hangingPunct="0"/>
            <a:r>
              <a:rPr lang="en-US" sz="3200" dirty="0">
                <a:solidFill>
                  <a:prstClr val="black"/>
                </a:solidFill>
                <a:latin typeface="Calibri" pitchFamily="34" charset="0"/>
                <a:cs typeface="Calibri" pitchFamily="34" charset="0"/>
              </a:rPr>
              <a:t>Goal setting helps you think about your future self. </a:t>
            </a:r>
          </a:p>
        </p:txBody>
      </p:sp>
      <p:sp>
        <p:nvSpPr>
          <p:cNvPr id="6" name="Content Placeholder 2"/>
          <p:cNvSpPr txBox="1">
            <a:spLocks/>
          </p:cNvSpPr>
          <p:nvPr/>
        </p:nvSpPr>
        <p:spPr>
          <a:xfrm>
            <a:off x="2133600" y="1447800"/>
            <a:ext cx="6629400" cy="1371600"/>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42900" indent="-342900" algn="ctr">
              <a:spcBef>
                <a:spcPct val="20000"/>
              </a:spcBef>
              <a:buFont typeface="Arial" pitchFamily="34" charset="0"/>
              <a:buNone/>
              <a:defRPr/>
            </a:pPr>
            <a:r>
              <a:rPr lang="en-US" sz="3600" dirty="0">
                <a:solidFill>
                  <a:prstClr val="black"/>
                </a:solidFill>
                <a:latin typeface="Calibri" pitchFamily="34" charset="0"/>
                <a:cs typeface="Calibri" pitchFamily="34" charset="0"/>
              </a:rPr>
              <a:t>Refer to your wish list. </a:t>
            </a:r>
          </a:p>
          <a:p>
            <a:pPr marL="342900" indent="-342900" algn="ctr">
              <a:spcBef>
                <a:spcPct val="20000"/>
              </a:spcBef>
              <a:buFont typeface="Arial" pitchFamily="34" charset="0"/>
              <a:buNone/>
              <a:defRPr/>
            </a:pPr>
            <a:r>
              <a:rPr lang="en-US" sz="3600" dirty="0">
                <a:solidFill>
                  <a:prstClr val="black"/>
                </a:solidFill>
                <a:latin typeface="Calibri" pitchFamily="34" charset="0"/>
                <a:cs typeface="Calibri" pitchFamily="34" charset="0"/>
              </a:rPr>
              <a:t>How will you </a:t>
            </a:r>
            <a:r>
              <a:rPr lang="en-US" sz="3600" dirty="0" smtClean="0">
                <a:solidFill>
                  <a:prstClr val="black"/>
                </a:solidFill>
                <a:latin typeface="Calibri" pitchFamily="34" charset="0"/>
                <a:cs typeface="Calibri" pitchFamily="34" charset="0"/>
              </a:rPr>
              <a:t>receive these </a:t>
            </a:r>
            <a:r>
              <a:rPr lang="en-US" sz="3600" dirty="0">
                <a:solidFill>
                  <a:prstClr val="black"/>
                </a:solidFill>
                <a:latin typeface="Calibri" pitchFamily="34" charset="0"/>
                <a:cs typeface="Calibri" pitchFamily="34" charset="0"/>
              </a:rPr>
              <a:t>items?</a:t>
            </a:r>
          </a:p>
        </p:txBody>
      </p:sp>
      <p:pic>
        <p:nvPicPr>
          <p:cNvPr id="7" name="Picture 9"/>
          <p:cNvPicPr>
            <a:picLocks noChangeAspect="1" noChangeArrowheads="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53400" y="1524000"/>
            <a:ext cx="533400" cy="672904"/>
          </a:xfrm>
          <a:prstGeom prst="rect">
            <a:avLst/>
          </a:prstGeom>
          <a:noFill/>
          <a:ln w="9525">
            <a:noFill/>
            <a:miter lim="800000"/>
            <a:headEnd/>
            <a:tailEnd/>
          </a:ln>
          <a:effectLst/>
        </p:spPr>
      </p:pic>
    </p:spTree>
    <p:extLst>
      <p:ext uri="{BB962C8B-B14F-4D97-AF65-F5344CB8AC3E}">
        <p14:creationId xmlns:p14="http://schemas.microsoft.com/office/powerpoint/2010/main" val="61433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0" y="0"/>
            <a:ext cx="8229600" cy="1295400"/>
          </a:xfrm>
        </p:spPr>
        <p:txBody>
          <a:bodyPr/>
          <a:lstStyle/>
          <a:p>
            <a:pPr eaLnBrk="1" hangingPunct="1"/>
            <a:r>
              <a:rPr lang="en-US" sz="3600" dirty="0" smtClean="0"/>
              <a:t>THE UNIVERSITY OF ARIZONA</a:t>
            </a:r>
          </a:p>
        </p:txBody>
      </p:sp>
      <p:sp>
        <p:nvSpPr>
          <p:cNvPr id="29699" name="Content Placeholder 4"/>
          <p:cNvSpPr>
            <a:spLocks noGrp="1"/>
          </p:cNvSpPr>
          <p:nvPr>
            <p:ph idx="1"/>
          </p:nvPr>
        </p:nvSpPr>
        <p:spPr/>
        <p:txBody>
          <a:bodyPr/>
          <a:lstStyle/>
          <a:p>
            <a:pPr eaLnBrk="1" hangingPunct="1"/>
            <a:r>
              <a:rPr lang="en-US" sz="2800" smtClean="0"/>
              <a:t>John &amp; Doris Norton School of Family and Consumer Sciences</a:t>
            </a:r>
          </a:p>
          <a:p>
            <a:pPr lvl="1" eaLnBrk="1" hangingPunct="1"/>
            <a:r>
              <a:rPr lang="en-US" sz="2400" smtClean="0"/>
              <a:t>Take Charge America Institute for Consumer Financial Education and Research</a:t>
            </a:r>
          </a:p>
          <a:p>
            <a:pPr lvl="1" eaLnBrk="1" hangingPunct="1"/>
            <a:endParaRPr lang="en-US" smtClean="0"/>
          </a:p>
        </p:txBody>
      </p:sp>
      <p:pic>
        <p:nvPicPr>
          <p:cNvPr id="9" name="Picture 4" descr="building pic 3"/>
          <p:cNvPicPr>
            <a:picLocks noChangeAspect="1" noChangeArrowheads="1"/>
          </p:cNvPicPr>
          <p:nvPr/>
        </p:nvPicPr>
        <p:blipFill>
          <a:blip r:embed="rId3" cstate="print"/>
          <a:srcRect/>
          <a:stretch>
            <a:fillRect/>
          </a:stretch>
        </p:blipFill>
        <p:spPr bwMode="auto">
          <a:xfrm>
            <a:off x="76200" y="3467100"/>
            <a:ext cx="6477000" cy="3260725"/>
          </a:xfrm>
          <a:prstGeom prst="rect">
            <a:avLst/>
          </a:prstGeom>
          <a:ln>
            <a:noFill/>
          </a:ln>
          <a:effectLst>
            <a:outerShdw blurRad="292100" dist="139700" dir="2700000" algn="tl" rotWithShape="0">
              <a:srgbClr val="333333">
                <a:alpha val="65000"/>
              </a:srgbClr>
            </a:outerShdw>
          </a:effectLst>
        </p:spPr>
      </p:pic>
      <p:pic>
        <p:nvPicPr>
          <p:cNvPr id="7" name="Picture 5" descr="building pic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3505200"/>
            <a:ext cx="2106613"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417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2057400" y="457200"/>
            <a:ext cx="6629400" cy="1143000"/>
          </a:xfrm>
        </p:spPr>
        <p:txBody>
          <a:bodyPr/>
          <a:lstStyle/>
          <a:p>
            <a:r>
              <a:rPr lang="en-US" dirty="0" smtClean="0"/>
              <a:t>Opportunity Cost</a:t>
            </a:r>
          </a:p>
        </p:txBody>
      </p:sp>
      <p:sp>
        <p:nvSpPr>
          <p:cNvPr id="3" name="Content Placeholder 2"/>
          <p:cNvSpPr>
            <a:spLocks noGrp="1"/>
          </p:cNvSpPr>
          <p:nvPr>
            <p:ph idx="1"/>
          </p:nvPr>
        </p:nvSpPr>
        <p:spPr>
          <a:xfrm>
            <a:off x="2590800" y="1600200"/>
            <a:ext cx="5334000" cy="1600200"/>
          </a:xfrm>
        </p:spPr>
        <p:txBody>
          <a:bodyPr/>
          <a:lstStyle/>
          <a:p>
            <a:pPr algn="ctr">
              <a:buFont typeface="Arial" charset="0"/>
              <a:buNone/>
            </a:pPr>
            <a:r>
              <a:rPr lang="en-US" b="1" dirty="0" smtClean="0"/>
              <a:t>Opportunity cost </a:t>
            </a:r>
            <a:r>
              <a:rPr lang="en-US" dirty="0" smtClean="0"/>
              <a:t>of a decision is the </a:t>
            </a:r>
            <a:r>
              <a:rPr lang="en-US" u="sng" dirty="0" smtClean="0"/>
              <a:t>value</a:t>
            </a:r>
            <a:r>
              <a:rPr lang="en-US" dirty="0" smtClean="0"/>
              <a:t> of the next best alternative that must be forgone</a:t>
            </a:r>
          </a:p>
          <a:p>
            <a:pPr lvl="1"/>
            <a:endParaRPr lang="en-US" dirty="0" smtClean="0"/>
          </a:p>
          <a:p>
            <a:pPr lvl="1"/>
            <a:endParaRPr lang="en-US" dirty="0" smtClean="0"/>
          </a:p>
          <a:p>
            <a:pPr>
              <a:buFont typeface="Arial" charset="0"/>
              <a:buNone/>
            </a:pPr>
            <a:endParaRPr lang="en-US" dirty="0" smtClean="0"/>
          </a:p>
        </p:txBody>
      </p:sp>
      <p:sp>
        <p:nvSpPr>
          <p:cNvPr id="8" name="Content Placeholder 2"/>
          <p:cNvSpPr txBox="1">
            <a:spLocks/>
          </p:cNvSpPr>
          <p:nvPr/>
        </p:nvSpPr>
        <p:spPr>
          <a:xfrm>
            <a:off x="2590800" y="4800600"/>
            <a:ext cx="5486400" cy="1371600"/>
          </a:xfrm>
          <a:prstGeom prst="rect">
            <a:avLst/>
          </a:prstGeom>
        </p:spPr>
        <p:txBody>
          <a:bodyPr>
            <a:normAutofit/>
          </a:bodyPr>
          <a:lstStyle/>
          <a:p>
            <a:pPr marL="342900" indent="-342900" algn="ctr">
              <a:spcBef>
                <a:spcPct val="20000"/>
              </a:spcBef>
              <a:defRPr/>
            </a:pPr>
            <a:r>
              <a:rPr lang="en-US" sz="2800" dirty="0">
                <a:solidFill>
                  <a:prstClr val="black"/>
                </a:solidFill>
                <a:latin typeface="Calibri" pitchFamily="34" charset="0"/>
                <a:cs typeface="Calibri" pitchFamily="34" charset="0"/>
              </a:rPr>
              <a:t>Allows you to analyze the consequences of choices to  decide which trade-offs to make</a:t>
            </a:r>
          </a:p>
          <a:p>
            <a:pPr marL="742950" lvl="1" indent="-285750">
              <a:spcBef>
                <a:spcPct val="20000"/>
              </a:spcBef>
              <a:buFont typeface="Arial" pitchFamily="34" charset="0"/>
              <a:buChar char="–"/>
              <a:defRPr/>
            </a:pPr>
            <a:endParaRPr lang="en-US" dirty="0">
              <a:solidFill>
                <a:prstClr val="black"/>
              </a:solidFill>
              <a:latin typeface="Centaur" pitchFamily="18" charset="0"/>
            </a:endParaRPr>
          </a:p>
          <a:p>
            <a:pPr marL="742950" lvl="1" indent="-285750">
              <a:spcBef>
                <a:spcPct val="20000"/>
              </a:spcBef>
              <a:buFont typeface="Arial" pitchFamily="34" charset="0"/>
              <a:buChar char="–"/>
              <a:defRPr/>
            </a:pPr>
            <a:endParaRPr lang="en-US" dirty="0">
              <a:solidFill>
                <a:prstClr val="black"/>
              </a:solidFill>
              <a:latin typeface="Centaur" pitchFamily="18" charset="0"/>
            </a:endParaRPr>
          </a:p>
          <a:p>
            <a:pPr marL="342900" indent="-342900">
              <a:spcBef>
                <a:spcPct val="20000"/>
              </a:spcBef>
              <a:buFont typeface="Arial" pitchFamily="34" charset="0"/>
              <a:buNone/>
              <a:defRPr/>
            </a:pPr>
            <a:endParaRPr lang="en-US" sz="2000" dirty="0">
              <a:solidFill>
                <a:prstClr val="black"/>
              </a:solidFill>
              <a:latin typeface="Centaur" pitchFamily="18" charset="0"/>
            </a:endParaRPr>
          </a:p>
        </p:txBody>
      </p:sp>
      <p:cxnSp>
        <p:nvCxnSpPr>
          <p:cNvPr id="9" name="Straight Connector 8"/>
          <p:cNvCxnSpPr/>
          <p:nvPr/>
        </p:nvCxnSpPr>
        <p:spPr>
          <a:xfrm>
            <a:off x="2362200" y="1524000"/>
            <a:ext cx="6019800"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Down Arrow 9"/>
          <p:cNvSpPr/>
          <p:nvPr/>
        </p:nvSpPr>
        <p:spPr>
          <a:xfrm>
            <a:off x="5029200" y="3733800"/>
            <a:ext cx="609600" cy="91440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solidFill>
                <a:prstClr val="white"/>
              </a:solidFill>
            </a:endParaRPr>
          </a:p>
        </p:txBody>
      </p:sp>
    </p:spTree>
    <p:extLst>
      <p:ext uri="{BB962C8B-B14F-4D97-AF65-F5344CB8AC3E}">
        <p14:creationId xmlns:p14="http://schemas.microsoft.com/office/powerpoint/2010/main" val="105807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options</a:t>
            </a:r>
            <a:endParaRPr lang="en-US" dirty="0"/>
          </a:p>
        </p:txBody>
      </p:sp>
      <p:pic>
        <p:nvPicPr>
          <p:cNvPr id="675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9800" y="1732758"/>
            <a:ext cx="3103573" cy="3677442"/>
          </a:xfrm>
          <a:prstGeom prst="rect">
            <a:avLst/>
          </a:prstGeom>
          <a:noFill/>
          <a:ln w="9525">
            <a:noFill/>
            <a:miter lim="800000"/>
            <a:headEnd/>
            <a:tailEnd/>
          </a:ln>
        </p:spPr>
      </p:pic>
      <p:sp>
        <p:nvSpPr>
          <p:cNvPr id="9" name="TextBox 8"/>
          <p:cNvSpPr txBox="1"/>
          <p:nvPr/>
        </p:nvSpPr>
        <p:spPr>
          <a:xfrm>
            <a:off x="2133600" y="5486400"/>
            <a:ext cx="33528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solidFill>
                  <a:prstClr val="white"/>
                </a:solidFill>
                <a:latin typeface="Calibri" pitchFamily="34" charset="0"/>
                <a:cs typeface="Calibri" pitchFamily="34" charset="0"/>
              </a:rPr>
              <a:t>Math reinforcement worksheet</a:t>
            </a:r>
            <a:endParaRPr lang="en-US" sz="2400" dirty="0">
              <a:solidFill>
                <a:prstClr val="white"/>
              </a:solidFill>
              <a:latin typeface="Calibri" pitchFamily="34" charset="0"/>
              <a:cs typeface="Calibri" pitchFamily="34" charset="0"/>
            </a:endParaRPr>
          </a:p>
        </p:txBody>
      </p:sp>
      <p:sp>
        <p:nvSpPr>
          <p:cNvPr id="10" name="TextBox 9"/>
          <p:cNvSpPr txBox="1"/>
          <p:nvPr/>
        </p:nvSpPr>
        <p:spPr>
          <a:xfrm>
            <a:off x="2209800" y="1219200"/>
            <a:ext cx="624840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prstClr val="black"/>
                </a:solidFill>
                <a:latin typeface="Calibri" pitchFamily="34" charset="0"/>
                <a:cs typeface="Calibri" pitchFamily="34" charset="0"/>
              </a:rPr>
              <a:t>In addition to Bingo and a traditional review worksheet….</a:t>
            </a:r>
            <a:endParaRPr lang="en-US" dirty="0">
              <a:solidFill>
                <a:prstClr val="black"/>
              </a:solidFill>
              <a:latin typeface="Calibri" pitchFamily="34" charset="0"/>
              <a:cs typeface="Calibri" pitchFamily="34" charset="0"/>
            </a:endParaRPr>
          </a:p>
        </p:txBody>
      </p:sp>
      <p:pic>
        <p:nvPicPr>
          <p:cNvPr id="675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752600"/>
            <a:ext cx="2971800" cy="2242868"/>
          </a:xfrm>
          <a:prstGeom prst="rect">
            <a:avLst/>
          </a:prstGeom>
          <a:noFill/>
          <a:ln w="9525">
            <a:noFill/>
            <a:miter lim="800000"/>
            <a:headEnd/>
            <a:tailEnd/>
          </a:ln>
        </p:spPr>
      </p:pic>
      <p:sp>
        <p:nvSpPr>
          <p:cNvPr id="12" name="TextBox 11"/>
          <p:cNvSpPr txBox="1"/>
          <p:nvPr/>
        </p:nvSpPr>
        <p:spPr>
          <a:xfrm>
            <a:off x="5791200" y="3733800"/>
            <a:ext cx="29718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solidFill>
                  <a:prstClr val="white"/>
                </a:solidFill>
                <a:latin typeface="Calibri" pitchFamily="34" charset="0"/>
                <a:cs typeface="Calibri" pitchFamily="34" charset="0"/>
              </a:rPr>
              <a:t>Online game</a:t>
            </a:r>
          </a:p>
          <a:p>
            <a:pPr algn="ctr"/>
            <a:r>
              <a:rPr lang="en-US" sz="2400" dirty="0" smtClean="0">
                <a:solidFill>
                  <a:prstClr val="white"/>
                </a:solidFill>
                <a:latin typeface="Calibri" pitchFamily="34" charset="0"/>
                <a:cs typeface="Calibri" pitchFamily="34" charset="0"/>
              </a:rPr>
              <a:t>Sponsored by Wells Fargo</a:t>
            </a:r>
            <a:endParaRPr lang="en-US" sz="2400" dirty="0">
              <a:solidFill>
                <a:prstClr val="white"/>
              </a:solidFill>
              <a:latin typeface="Calibri" pitchFamily="34" charset="0"/>
              <a:cs typeface="Calibri" pitchFamily="34" charset="0"/>
            </a:endParaRPr>
          </a:p>
        </p:txBody>
      </p:sp>
      <p:cxnSp>
        <p:nvCxnSpPr>
          <p:cNvPr id="14" name="Straight Connector 13"/>
          <p:cNvCxnSpPr/>
          <p:nvPr/>
        </p:nvCxnSpPr>
        <p:spPr>
          <a:xfrm rot="5400000">
            <a:off x="3505200" y="38862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91200" y="5029200"/>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91200" y="5105400"/>
            <a:ext cx="2971800"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dirty="0" smtClean="0">
                <a:solidFill>
                  <a:prstClr val="white"/>
                </a:solidFill>
                <a:latin typeface="Calibri" pitchFamily="34" charset="0"/>
                <a:cs typeface="Calibri" pitchFamily="34" charset="0"/>
              </a:rPr>
              <a:t>Assessment</a:t>
            </a:r>
            <a:r>
              <a:rPr lang="en-US" sz="2400" dirty="0" smtClean="0">
                <a:solidFill>
                  <a:prstClr val="white"/>
                </a:solidFill>
                <a:latin typeface="Calibri" pitchFamily="34" charset="0"/>
                <a:cs typeface="Calibri" pitchFamily="34" charset="0"/>
              </a:rPr>
              <a:t>: Savings Campaign in your community</a:t>
            </a:r>
            <a:endParaRPr lang="en-US" sz="24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3608625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Rolling </a:t>
            </a:r>
            <a:r>
              <a:rPr lang="en-US" sz="4000" dirty="0" err="1" smtClean="0"/>
              <a:t>Jenga</a:t>
            </a:r>
            <a:r>
              <a:rPr lang="en-US" sz="4000" dirty="0" smtClean="0"/>
              <a:t> 1.14.1.J1</a:t>
            </a:r>
            <a:endParaRPr lang="en-US" sz="4000" dirty="0"/>
          </a:p>
        </p:txBody>
      </p:sp>
      <p:sp>
        <p:nvSpPr>
          <p:cNvPr id="6" name="Text Placeholder 5"/>
          <p:cNvSpPr>
            <a:spLocks noGrp="1"/>
          </p:cNvSpPr>
          <p:nvPr>
            <p:ph type="body" idx="1"/>
          </p:nvPr>
        </p:nvSpPr>
        <p:spPr>
          <a:xfrm>
            <a:off x="1828800" y="1066800"/>
            <a:ext cx="2516188" cy="639762"/>
          </a:xfrm>
        </p:spPr>
        <p:txBody>
          <a:bodyPr/>
          <a:lstStyle/>
          <a:p>
            <a:r>
              <a:rPr lang="en-US" dirty="0" smtClean="0"/>
              <a:t>Set up</a:t>
            </a:r>
            <a:endParaRPr lang="en-US" dirty="0"/>
          </a:p>
        </p:txBody>
      </p:sp>
      <p:sp>
        <p:nvSpPr>
          <p:cNvPr id="3" name="Content Placeholder 2"/>
          <p:cNvSpPr>
            <a:spLocks noGrp="1"/>
          </p:cNvSpPr>
          <p:nvPr>
            <p:ph sz="half" idx="2"/>
          </p:nvPr>
        </p:nvSpPr>
        <p:spPr>
          <a:xfrm>
            <a:off x="1828800" y="1706562"/>
            <a:ext cx="2132012" cy="3951288"/>
          </a:xfrm>
        </p:spPr>
        <p:txBody>
          <a:bodyPr/>
          <a:lstStyle/>
          <a:p>
            <a:pPr marL="514350" indent="-514350">
              <a:buFont typeface="+mj-lt"/>
              <a:buAutoNum type="arabicPeriod"/>
            </a:pPr>
            <a:r>
              <a:rPr lang="en-US" sz="2000" dirty="0" smtClean="0"/>
              <a:t>Work groups of 5</a:t>
            </a:r>
          </a:p>
          <a:p>
            <a:pPr marL="514350" indent="-514350">
              <a:buFont typeface="+mj-lt"/>
              <a:buAutoNum type="arabicPeriod"/>
            </a:pPr>
            <a:r>
              <a:rPr lang="en-US" sz="2000" dirty="0" smtClean="0"/>
              <a:t>Select one person to be the “building supervisor”</a:t>
            </a:r>
          </a:p>
          <a:p>
            <a:pPr marL="914400" lvl="1" indent="-514350">
              <a:buFont typeface="+mj-lt"/>
              <a:buAutoNum type="arabicPeriod"/>
            </a:pPr>
            <a:r>
              <a:rPr lang="en-US" sz="1800" dirty="0" smtClean="0"/>
              <a:t>Choosing to Save Vocabulary List 1.14.1.E1</a:t>
            </a:r>
          </a:p>
          <a:p>
            <a:pPr marL="514350" indent="-514350">
              <a:buFont typeface="+mj-lt"/>
              <a:buAutoNum type="arabicPeriod"/>
            </a:pPr>
            <a:endParaRPr lang="en-US" sz="2000" dirty="0"/>
          </a:p>
        </p:txBody>
      </p:sp>
      <p:sp>
        <p:nvSpPr>
          <p:cNvPr id="7" name="Text Placeholder 6"/>
          <p:cNvSpPr>
            <a:spLocks noGrp="1"/>
          </p:cNvSpPr>
          <p:nvPr>
            <p:ph type="body" sz="quarter" idx="3"/>
          </p:nvPr>
        </p:nvSpPr>
        <p:spPr>
          <a:xfrm>
            <a:off x="4267201" y="1066800"/>
            <a:ext cx="4419600" cy="639762"/>
          </a:xfrm>
        </p:spPr>
        <p:txBody>
          <a:bodyPr/>
          <a:lstStyle/>
          <a:p>
            <a:r>
              <a:rPr lang="en-US" dirty="0" smtClean="0"/>
              <a:t>Flow of the Activity</a:t>
            </a:r>
            <a:endParaRPr lang="en-US" dirty="0"/>
          </a:p>
        </p:txBody>
      </p:sp>
      <p:sp>
        <p:nvSpPr>
          <p:cNvPr id="8" name="Content Placeholder 7"/>
          <p:cNvSpPr>
            <a:spLocks noGrp="1"/>
          </p:cNvSpPr>
          <p:nvPr>
            <p:ph sz="quarter" idx="4"/>
          </p:nvPr>
        </p:nvSpPr>
        <p:spPr>
          <a:xfrm>
            <a:off x="4038600" y="1706562"/>
            <a:ext cx="4648201" cy="3951288"/>
          </a:xfrm>
        </p:spPr>
        <p:txBody>
          <a:bodyPr/>
          <a:lstStyle/>
          <a:p>
            <a:pPr marL="457200" indent="-457200">
              <a:buFont typeface="+mj-lt"/>
              <a:buAutoNum type="arabicPeriod"/>
            </a:pPr>
            <a:r>
              <a:rPr lang="en-US" sz="2000" b="1" dirty="0" smtClean="0"/>
              <a:t>Participant</a:t>
            </a:r>
            <a:r>
              <a:rPr lang="en-US" sz="2000" dirty="0" smtClean="0"/>
              <a:t>:  Pull a piece from the within the tower without it tumbling and place it on the top of the tower</a:t>
            </a:r>
          </a:p>
          <a:p>
            <a:pPr marL="457200" indent="-457200">
              <a:buFont typeface="+mj-lt"/>
              <a:buAutoNum type="arabicPeriod"/>
            </a:pPr>
            <a:r>
              <a:rPr lang="en-US" sz="2000" b="1" dirty="0" smtClean="0"/>
              <a:t>Building Supervisor: </a:t>
            </a:r>
            <a:r>
              <a:rPr lang="en-US" sz="2000" dirty="0" smtClean="0"/>
              <a:t>The building supervisor reads the </a:t>
            </a:r>
            <a:r>
              <a:rPr lang="en-US" sz="2000" b="1" u="sng" dirty="0" smtClean="0"/>
              <a:t>vocabulary word</a:t>
            </a:r>
            <a:r>
              <a:rPr lang="en-US" sz="2000" dirty="0" smtClean="0"/>
              <a:t> from their list that matches the number on the tower piece</a:t>
            </a:r>
          </a:p>
          <a:p>
            <a:pPr marL="457200" indent="-457200">
              <a:buFont typeface="+mj-lt"/>
              <a:buAutoNum type="arabicPeriod"/>
            </a:pPr>
            <a:r>
              <a:rPr lang="en-US" sz="2000" b="1" dirty="0" smtClean="0"/>
              <a:t>Participant:  </a:t>
            </a:r>
            <a:r>
              <a:rPr lang="en-US" sz="2000" dirty="0" smtClean="0"/>
              <a:t>Roll the die and complete the assignment for the vocabulary word</a:t>
            </a:r>
          </a:p>
          <a:p>
            <a:pPr marL="857250" lvl="1" indent="-457200">
              <a:buFont typeface="+mj-lt"/>
              <a:buAutoNum type="arabicPeriod"/>
            </a:pPr>
            <a:r>
              <a:rPr lang="en-US" sz="1600" b="1" dirty="0" smtClean="0"/>
              <a:t>If correct: </a:t>
            </a:r>
            <a:r>
              <a:rPr lang="en-US" sz="1600" dirty="0" smtClean="0"/>
              <a:t>earn the number of points on the die and it is the next persons turn</a:t>
            </a:r>
          </a:p>
          <a:p>
            <a:pPr marL="857250" lvl="1" indent="-457200">
              <a:buFont typeface="+mj-lt"/>
              <a:buAutoNum type="arabicPeriod"/>
            </a:pPr>
            <a:r>
              <a:rPr lang="en-US" sz="1600" b="1" dirty="0" smtClean="0"/>
              <a:t>If incorrect</a:t>
            </a:r>
            <a:r>
              <a:rPr lang="en-US" sz="1600" dirty="0" smtClean="0"/>
              <a:t>: no points are earned and it is the next persons turn</a:t>
            </a:r>
            <a:endParaRPr lang="en-US" sz="1800"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41BE5E78-647D-4053-90D1-DF863A5515D9}" type="slidenum">
              <a:rPr lang="en-US" smtClean="0">
                <a:solidFill>
                  <a:prstClr val="black"/>
                </a:solidFill>
              </a:rPr>
              <a:pPr>
                <a:defRPr/>
              </a:pPr>
              <a:t>22</a:t>
            </a:fld>
            <a:endParaRPr lang="en-US" dirty="0">
              <a:solidFill>
                <a:prstClr val="black"/>
              </a:solidFill>
            </a:endParaRPr>
          </a:p>
        </p:txBody>
      </p:sp>
      <p:cxnSp>
        <p:nvCxnSpPr>
          <p:cNvPr id="10" name="Straight Connector 9"/>
          <p:cNvCxnSpPr/>
          <p:nvPr/>
        </p:nvCxnSpPr>
        <p:spPr>
          <a:xfrm flipH="1">
            <a:off x="3886200" y="1524000"/>
            <a:ext cx="1588" cy="41648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30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Jenga 1.14.1.J1</a:t>
            </a:r>
            <a:endParaRPr lang="en-US" dirty="0"/>
          </a:p>
        </p:txBody>
      </p:sp>
      <p:sp>
        <p:nvSpPr>
          <p:cNvPr id="3" name="Content Placeholder 2"/>
          <p:cNvSpPr>
            <a:spLocks noGrp="1"/>
          </p:cNvSpPr>
          <p:nvPr>
            <p:ph idx="1"/>
          </p:nvPr>
        </p:nvSpPr>
        <p:spPr/>
        <p:txBody>
          <a:bodyPr/>
          <a:lstStyle/>
          <a:p>
            <a:r>
              <a:rPr lang="en-US" sz="2400" dirty="0" smtClean="0"/>
              <a:t>The numbers on the die correspond to the following options:</a:t>
            </a:r>
          </a:p>
          <a:p>
            <a:pPr lvl="2"/>
            <a:r>
              <a:rPr lang="en-US" sz="2000" b="1" dirty="0" smtClean="0"/>
              <a:t>Wild: </a:t>
            </a:r>
            <a:r>
              <a:rPr lang="en-US" sz="2000" dirty="0" smtClean="0"/>
              <a:t>Choose any of the other five dice options</a:t>
            </a:r>
          </a:p>
          <a:p>
            <a:pPr lvl="2"/>
            <a:r>
              <a:rPr lang="en-US" sz="2000" b="1" dirty="0" smtClean="0"/>
              <a:t>Definition: </a:t>
            </a:r>
            <a:r>
              <a:rPr lang="en-US" sz="2000" dirty="0" smtClean="0"/>
              <a:t>Explain the definition of the word.</a:t>
            </a:r>
          </a:p>
          <a:p>
            <a:pPr lvl="2"/>
            <a:r>
              <a:rPr lang="en-US" sz="2000" b="1" dirty="0" smtClean="0"/>
              <a:t>Picture: </a:t>
            </a:r>
            <a:r>
              <a:rPr lang="en-US" sz="2000" dirty="0" smtClean="0"/>
              <a:t>Draw a picture that describes the word.</a:t>
            </a:r>
          </a:p>
          <a:p>
            <a:pPr lvl="2"/>
            <a:r>
              <a:rPr lang="en-US" sz="2000" b="1" dirty="0" smtClean="0"/>
              <a:t>Sentence: </a:t>
            </a:r>
            <a:r>
              <a:rPr lang="en-US" sz="2000" dirty="0" smtClean="0"/>
              <a:t>Use the word in a sentence.</a:t>
            </a:r>
          </a:p>
          <a:p>
            <a:pPr lvl="2"/>
            <a:r>
              <a:rPr lang="en-US" sz="2000" b="1" dirty="0" smtClean="0"/>
              <a:t>Importance: </a:t>
            </a:r>
            <a:r>
              <a:rPr lang="en-US" sz="2000" dirty="0" smtClean="0"/>
              <a:t>Describe why this word is important.</a:t>
            </a:r>
          </a:p>
          <a:p>
            <a:pPr lvl="2"/>
            <a:r>
              <a:rPr lang="en-US" sz="2000" b="1" dirty="0" smtClean="0"/>
              <a:t>You: </a:t>
            </a:r>
            <a:r>
              <a:rPr lang="en-US" sz="2000" dirty="0" smtClean="0"/>
              <a:t>Describe how this word relates to you.</a:t>
            </a:r>
          </a:p>
          <a:p>
            <a:endParaRPr lang="en-US" sz="2800" dirty="0"/>
          </a:p>
        </p:txBody>
      </p:sp>
      <p:sp>
        <p:nvSpPr>
          <p:cNvPr id="4" name="TextBox 3"/>
          <p:cNvSpPr txBox="1"/>
          <p:nvPr/>
        </p:nvSpPr>
        <p:spPr>
          <a:xfrm>
            <a:off x="2286000" y="5105400"/>
            <a:ext cx="6553200" cy="830997"/>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solidFill>
                  <a:prstClr val="white"/>
                </a:solidFill>
                <a:latin typeface="Calibri" pitchFamily="34" charset="0"/>
                <a:cs typeface="Calibri" pitchFamily="34" charset="0"/>
              </a:rPr>
              <a:t>Options are provided to enhance vocabulary comprehension</a:t>
            </a:r>
            <a:endParaRPr lang="en-US" sz="24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642525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Tips</a:t>
            </a:r>
            <a:endParaRPr lang="en-US" dirty="0"/>
          </a:p>
        </p:txBody>
      </p:sp>
      <p:sp>
        <p:nvSpPr>
          <p:cNvPr id="3" name="Content Placeholder 2"/>
          <p:cNvSpPr>
            <a:spLocks noGrp="1"/>
          </p:cNvSpPr>
          <p:nvPr>
            <p:ph idx="1"/>
          </p:nvPr>
        </p:nvSpPr>
        <p:spPr/>
        <p:txBody>
          <a:bodyPr/>
          <a:lstStyle/>
          <a:p>
            <a:pPr marL="342900" lvl="1" indent="-342900">
              <a:buFont typeface="Arial" charset="0"/>
              <a:buChar char="•"/>
            </a:pPr>
            <a:r>
              <a:rPr lang="en-US" dirty="0" smtClean="0"/>
              <a:t>Use a marker to write numbers on each activity piece, or print off Avery Standard #2181 Mini File Folder labels</a:t>
            </a:r>
          </a:p>
          <a:p>
            <a:pPr marL="342900" lvl="1" indent="-342900">
              <a:buFont typeface="Arial" charset="0"/>
              <a:buChar char="•"/>
            </a:pPr>
            <a:r>
              <a:rPr lang="en-US" dirty="0" smtClean="0"/>
              <a:t>Use a regular die instead of a jenga rolling die </a:t>
            </a:r>
          </a:p>
          <a:p>
            <a:pPr marL="342900" lvl="1" indent="-342900">
              <a:buFont typeface="Arial" charset="0"/>
              <a:buChar char="•"/>
            </a:pPr>
            <a:r>
              <a:rPr lang="en-US" dirty="0" smtClean="0"/>
              <a:t>Provide students with the answer key the first few rounds</a:t>
            </a:r>
          </a:p>
          <a:p>
            <a:pPr marL="342900" lvl="1" indent="-342900">
              <a:buFont typeface="Arial" charset="0"/>
              <a:buChar char="•"/>
            </a:pPr>
            <a:r>
              <a:rPr lang="en-US" dirty="0" smtClean="0"/>
              <a:t>Use play doh to have students “mold” a picture of the word</a:t>
            </a:r>
          </a:p>
          <a:p>
            <a:pPr marL="342900" lvl="1" indent="-342900">
              <a:buFont typeface="Arial" charset="0"/>
              <a:buChar char="•"/>
            </a:pPr>
            <a:endParaRPr lang="en-US" dirty="0" smtClean="0"/>
          </a:p>
          <a:p>
            <a:endParaRPr lang="en-US" dirty="0"/>
          </a:p>
        </p:txBody>
      </p:sp>
    </p:spTree>
    <p:extLst>
      <p:ext uri="{BB962C8B-B14F-4D97-AF65-F5344CB8AC3E}">
        <p14:creationId xmlns:p14="http://schemas.microsoft.com/office/powerpoint/2010/main" val="1784315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Any 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2694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Savings Tools1.14.2</a:t>
            </a:r>
            <a:br>
              <a:rPr lang="en-US" dirty="0" smtClean="0"/>
            </a:br>
            <a:r>
              <a:rPr lang="en-US" sz="3200" dirty="0" smtClean="0"/>
              <a:t>Take Charge of Your Finances </a:t>
            </a:r>
            <a:br>
              <a:rPr lang="en-US" sz="3200" dirty="0" smtClean="0"/>
            </a:br>
            <a:r>
              <a:rPr lang="en-US" sz="3200" dirty="0" smtClean="0"/>
              <a:t>*Edited Version</a:t>
            </a:r>
            <a:endParaRPr lang="en-US" sz="3200" dirty="0"/>
          </a:p>
        </p:txBody>
      </p:sp>
      <p:sp>
        <p:nvSpPr>
          <p:cNvPr id="3" name="TextBox 2"/>
          <p:cNvSpPr txBox="1"/>
          <p:nvPr/>
        </p:nvSpPr>
        <p:spPr>
          <a:xfrm>
            <a:off x="2057400" y="5646003"/>
            <a:ext cx="48006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smtClean="0">
                <a:latin typeface="Calibri" pitchFamily="34" charset="0"/>
                <a:cs typeface="Calibri" pitchFamily="34" charset="0"/>
              </a:rPr>
              <a:t>Replaces the Managing Your Cash lesson plan</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471875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5378673"/>
              </p:ext>
            </p:extLst>
          </p:nvPr>
        </p:nvGraphicFramePr>
        <p:xfrm>
          <a:off x="457200" y="1905000"/>
          <a:ext cx="822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975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0078778"/>
              </p:ext>
            </p:extLst>
          </p:nvPr>
        </p:nvGraphicFramePr>
        <p:xfrm>
          <a:off x="457200" y="1905000"/>
          <a:ext cx="8229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689351064"/>
              </p:ext>
            </p:extLst>
          </p:nvPr>
        </p:nvGraphicFramePr>
        <p:xfrm>
          <a:off x="-304800" y="1524000"/>
          <a:ext cx="96012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46789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Tools Grid</a:t>
            </a:r>
            <a:endParaRPr lang="en-US" dirty="0"/>
          </a:p>
        </p:txBody>
      </p:sp>
      <p:sp>
        <p:nvSpPr>
          <p:cNvPr id="3" name="Content Placeholder 2"/>
          <p:cNvSpPr>
            <a:spLocks noGrp="1"/>
          </p:cNvSpPr>
          <p:nvPr>
            <p:ph idx="1"/>
          </p:nvPr>
        </p:nvSpPr>
        <p:spPr>
          <a:xfrm>
            <a:off x="457200" y="1600200"/>
            <a:ext cx="8153400" cy="2514599"/>
          </a:xfrm>
        </p:spPr>
        <p:txBody>
          <a:bodyPr/>
          <a:lstStyle/>
          <a:p>
            <a:r>
              <a:rPr lang="en-US" sz="2800" dirty="0" smtClean="0"/>
              <a:t>Each group will receive a deck of </a:t>
            </a:r>
            <a:r>
              <a:rPr lang="en-US" sz="2800" i="1" dirty="0" smtClean="0"/>
              <a:t>Four of a Kind </a:t>
            </a:r>
            <a:r>
              <a:rPr lang="en-US" sz="2800" dirty="0" smtClean="0"/>
              <a:t>cards, a and a large piece of butcher paper with 6 x 6 grid</a:t>
            </a:r>
          </a:p>
          <a:p>
            <a:r>
              <a:rPr lang="en-US" sz="2800" dirty="0" smtClean="0"/>
              <a:t>Separate the “unlabeled” cards from the deck and set them aside</a:t>
            </a:r>
          </a:p>
          <a:p>
            <a:r>
              <a:rPr lang="en-US" sz="2800" dirty="0" smtClean="0"/>
              <a:t>As a group, spend 2-3 minutes completing the grid based upon what you already know about savings tools</a:t>
            </a:r>
          </a:p>
          <a:p>
            <a:pPr marL="457200" lvl="1" indent="0">
              <a:buNone/>
            </a:pPr>
            <a:endParaRPr lang="en-US" sz="2400" dirty="0" smtClean="0"/>
          </a:p>
          <a:p>
            <a:endParaRPr lang="en-US" sz="2800" dirty="0"/>
          </a:p>
        </p:txBody>
      </p:sp>
      <p:pic>
        <p:nvPicPr>
          <p:cNvPr id="7" name="Picture 6"/>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4876800"/>
            <a:ext cx="3962400" cy="1828800"/>
          </a:xfrm>
          <a:prstGeom prst="rect">
            <a:avLst/>
          </a:prstGeom>
          <a:noFill/>
          <a:ln w="9525">
            <a:solidFill>
              <a:schemeClr val="tx2"/>
            </a:solidFill>
            <a:miter lim="800000"/>
            <a:headEnd/>
            <a:tailEnd/>
          </a:ln>
        </p:spPr>
      </p:pic>
      <p:sp>
        <p:nvSpPr>
          <p:cNvPr id="8" name="Right Arrow Callout 7"/>
          <p:cNvSpPr/>
          <p:nvPr/>
        </p:nvSpPr>
        <p:spPr bwMode="auto">
          <a:xfrm>
            <a:off x="838200" y="5486400"/>
            <a:ext cx="3429000" cy="1219200"/>
          </a:xfrm>
          <a:prstGeom prst="rightArrowCallout">
            <a:avLst>
              <a:gd name="adj1" fmla="val 25000"/>
              <a:gd name="adj2" fmla="val 25000"/>
              <a:gd name="adj3" fmla="val 25000"/>
              <a:gd name="adj4" fmla="val 6448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000" b="1" dirty="0" smtClean="0">
                <a:solidFill>
                  <a:srgbClr val="000000"/>
                </a:solidFill>
                <a:latin typeface="Calibri" pitchFamily="34" charset="0"/>
                <a:cs typeface="Calibri" pitchFamily="34" charset="0"/>
              </a:rPr>
              <a:t>Grid is in Note Taking Guide &amp; answers are in Information Sheet</a:t>
            </a:r>
          </a:p>
        </p:txBody>
      </p:sp>
    </p:spTree>
    <p:extLst>
      <p:ext uri="{BB962C8B-B14F-4D97-AF65-F5344CB8AC3E}">
        <p14:creationId xmlns:p14="http://schemas.microsoft.com/office/powerpoint/2010/main" val="107241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FEFE Mission</a:t>
            </a:r>
            <a:endParaRPr lang="en-US" dirty="0"/>
          </a:p>
        </p:txBody>
      </p:sp>
      <p:sp>
        <p:nvSpPr>
          <p:cNvPr id="4" name="Content Placeholder 4"/>
          <p:cNvSpPr txBox="1">
            <a:spLocks/>
          </p:cNvSpPr>
          <p:nvPr/>
        </p:nvSpPr>
        <p:spPr bwMode="auto">
          <a:xfrm>
            <a:off x="1295400" y="1524000"/>
            <a:ext cx="6934200" cy="1219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342900" indent="-342900" algn="ctr" eaLnBrk="0" fontAlgn="base" hangingPunct="0">
              <a:spcBef>
                <a:spcPct val="20000"/>
              </a:spcBef>
              <a:spcAft>
                <a:spcPct val="0"/>
              </a:spcAft>
              <a:buFont typeface="Arial" pitchFamily="34" charset="0"/>
              <a:buNone/>
              <a:defRPr/>
            </a:pPr>
            <a:r>
              <a:rPr lang="en-US" sz="2400" i="1" dirty="0">
                <a:solidFill>
                  <a:prstClr val="black"/>
                </a:solidFill>
              </a:rPr>
              <a:t>“Provide educators with no-cost curriculum materials </a:t>
            </a:r>
            <a:br>
              <a:rPr lang="en-US" sz="2400" i="1" dirty="0">
                <a:solidFill>
                  <a:prstClr val="black"/>
                </a:solidFill>
              </a:rPr>
            </a:br>
            <a:r>
              <a:rPr lang="en-US" sz="2400" i="1" dirty="0">
                <a:solidFill>
                  <a:prstClr val="black"/>
                </a:solidFill>
              </a:rPr>
              <a:t>and the skills and confidence to effectively </a:t>
            </a:r>
            <a:r>
              <a:rPr lang="en-US" sz="2800" i="1" dirty="0">
                <a:solidFill>
                  <a:prstClr val="black"/>
                </a:solidFill>
              </a:rPr>
              <a:t/>
            </a:r>
            <a:br>
              <a:rPr lang="en-US" sz="2800" i="1" dirty="0">
                <a:solidFill>
                  <a:prstClr val="black"/>
                </a:solidFill>
              </a:rPr>
            </a:br>
            <a:r>
              <a:rPr lang="en-US" sz="2400" i="1" dirty="0">
                <a:solidFill>
                  <a:prstClr val="black"/>
                </a:solidFill>
              </a:rPr>
              <a:t>teach family finance”</a:t>
            </a:r>
            <a:endParaRPr lang="en-US" sz="2800" dirty="0">
              <a:solidFill>
                <a:prstClr val="black"/>
              </a:solidFill>
            </a:endParaRPr>
          </a:p>
        </p:txBody>
      </p:sp>
      <p:pic>
        <p:nvPicPr>
          <p:cNvPr id="5" name="Picture 2" descr="100_108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3048000"/>
            <a:ext cx="6950075" cy="1981200"/>
          </a:xfrm>
          <a:prstGeom prst="rect">
            <a:avLst/>
          </a:prstGeom>
          <a:ln>
            <a:noFill/>
          </a:ln>
          <a:effectLst>
            <a:outerShdw blurRad="292100" dist="139700" dir="2700000" algn="tl" rotWithShape="0">
              <a:srgbClr val="333333">
                <a:alpha val="65000"/>
              </a:srgbClr>
            </a:outerShdw>
          </a:effectLst>
        </p:spPr>
      </p:pic>
      <p:grpSp>
        <p:nvGrpSpPr>
          <p:cNvPr id="6" name="Group 10"/>
          <p:cNvGrpSpPr>
            <a:grpSpLocks/>
          </p:cNvGrpSpPr>
          <p:nvPr/>
        </p:nvGrpSpPr>
        <p:grpSpPr bwMode="auto">
          <a:xfrm>
            <a:off x="1109663" y="5257800"/>
            <a:ext cx="7272337" cy="1389063"/>
            <a:chOff x="1216026" y="5147957"/>
            <a:chExt cx="7272842" cy="1388574"/>
          </a:xfrm>
        </p:grpSpPr>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324956" y="5147957"/>
              <a:ext cx="2163912" cy="1328270"/>
            </a:xfrm>
            <a:prstGeom prst="rect">
              <a:avLst/>
            </a:prstGeom>
            <a:ln>
              <a:noFill/>
            </a:ln>
            <a:effectLst>
              <a:outerShdw blurRad="292100" dist="139700" dir="2700000" algn="tl" rotWithShape="0">
                <a:srgbClr val="333333">
                  <a:alpha val="65000"/>
                </a:srgbClr>
              </a:outerShdw>
            </a:effectLst>
          </p:spPr>
        </p:pic>
        <p:pic>
          <p:nvPicPr>
            <p:cNvPr id="8" name="Picture 4" descr="100_096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181" y="5181283"/>
              <a:ext cx="2133748" cy="1294944"/>
            </a:xfrm>
            <a:prstGeom prst="rect">
              <a:avLst/>
            </a:prstGeom>
            <a:ln>
              <a:noFill/>
            </a:ln>
            <a:effectLst>
              <a:outerShdw blurRad="292100" dist="139700" dir="2700000" algn="tl" rotWithShape="0">
                <a:srgbClr val="333333">
                  <a:alpha val="65000"/>
                </a:srgbClr>
              </a:outerShdw>
            </a:effectLst>
          </p:spPr>
        </p:pic>
        <p:pic>
          <p:nvPicPr>
            <p:cNvPr id="9" name="Picture 5" descr="100_096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6026" y="5181283"/>
              <a:ext cx="2213129" cy="135524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4025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1"/>
                </a:solidFill>
              </a:rPr>
              <a:t>Content Presentations</a:t>
            </a:r>
            <a:endParaRPr lang="en-US" dirty="0">
              <a:solidFill>
                <a:schemeClr val="tx1"/>
              </a:solidFill>
            </a:endParaRPr>
          </a:p>
        </p:txBody>
      </p:sp>
      <p:sp>
        <p:nvSpPr>
          <p:cNvPr id="3" name="Content Placeholder 2"/>
          <p:cNvSpPr>
            <a:spLocks noGrp="1"/>
          </p:cNvSpPr>
          <p:nvPr>
            <p:ph idx="1"/>
          </p:nvPr>
        </p:nvSpPr>
        <p:spPr>
          <a:xfrm>
            <a:off x="457200" y="1905000"/>
            <a:ext cx="7620000" cy="4221163"/>
          </a:xfrm>
        </p:spPr>
        <p:txBody>
          <a:bodyPr/>
          <a:lstStyle/>
          <a:p>
            <a:r>
              <a:rPr lang="en-US" sz="2800" dirty="0" smtClean="0"/>
              <a:t>Divide participants into five equal groups</a:t>
            </a:r>
          </a:p>
          <a:p>
            <a:pPr lvl="1"/>
            <a:r>
              <a:rPr lang="en-US" sz="2400" dirty="0" smtClean="0"/>
              <a:t>Each group creates a presentation to educate their peers</a:t>
            </a:r>
          </a:p>
          <a:p>
            <a:pPr lvl="1"/>
            <a:r>
              <a:rPr lang="en-US" sz="2400" dirty="0"/>
              <a:t>A planning guide is included in the note taking guide</a:t>
            </a:r>
          </a:p>
          <a:p>
            <a:pPr lvl="1"/>
            <a:r>
              <a:rPr lang="en-US" sz="2400" dirty="0" smtClean="0"/>
              <a:t>A presentation rubric is available</a:t>
            </a:r>
          </a:p>
          <a:p>
            <a:r>
              <a:rPr lang="en-US" sz="2800" dirty="0" smtClean="0"/>
              <a:t>During the presentation, students </a:t>
            </a:r>
            <a:r>
              <a:rPr lang="en-US" sz="2800" dirty="0" smtClean="0"/>
              <a:t>complete </a:t>
            </a:r>
            <a:r>
              <a:rPr lang="en-US" sz="2800" dirty="0" smtClean="0"/>
              <a:t>their note taking guide</a:t>
            </a:r>
          </a:p>
        </p:txBody>
      </p:sp>
    </p:spTree>
    <p:extLst>
      <p:ext uri="{BB962C8B-B14F-4D97-AF65-F5344CB8AC3E}">
        <p14:creationId xmlns:p14="http://schemas.microsoft.com/office/powerpoint/2010/main" val="2907271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Conclusion/Assessment</a:t>
            </a:r>
            <a:endParaRPr lang="en-US" dirty="0"/>
          </a:p>
        </p:txBody>
      </p:sp>
      <p:pic>
        <p:nvPicPr>
          <p:cNvPr id="563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2286000"/>
            <a:ext cx="4081462" cy="1905521"/>
          </a:xfrm>
          <a:prstGeom prst="rect">
            <a:avLst/>
          </a:prstGeom>
          <a:noFill/>
          <a:ln w="9525">
            <a:noFill/>
            <a:miter lim="800000"/>
            <a:headEnd/>
            <a:tailEnd/>
          </a:ln>
        </p:spPr>
      </p:pic>
      <p:sp>
        <p:nvSpPr>
          <p:cNvPr id="7" name="TextBox 6"/>
          <p:cNvSpPr txBox="1"/>
          <p:nvPr/>
        </p:nvSpPr>
        <p:spPr>
          <a:xfrm>
            <a:off x="685800" y="4267200"/>
            <a:ext cx="3886200" cy="1200329"/>
          </a:xfrm>
          <a:prstGeom prst="rect">
            <a:avLst/>
          </a:prstGeom>
          <a:solidFill>
            <a:srgbClr val="C0000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smtClean="0">
                <a:solidFill>
                  <a:srgbClr val="FFFFFF"/>
                </a:solidFill>
                <a:latin typeface="Calibri" pitchFamily="34" charset="0"/>
                <a:cs typeface="Calibri" pitchFamily="34" charset="0"/>
              </a:rPr>
              <a:t>Analyze a scenario and determine which savings tool is most appropriate</a:t>
            </a:r>
            <a:endParaRPr lang="en-US" sz="2400" b="1" dirty="0">
              <a:solidFill>
                <a:srgbClr val="FFFFFF"/>
              </a:solidFill>
              <a:latin typeface="Calibri" pitchFamily="34" charset="0"/>
              <a:cs typeface="Calibri" pitchFamily="34" charset="0"/>
            </a:endParaRPr>
          </a:p>
        </p:txBody>
      </p:sp>
      <p:pic>
        <p:nvPicPr>
          <p:cNvPr id="696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371600"/>
            <a:ext cx="3765162" cy="4371975"/>
          </a:xfrm>
          <a:prstGeom prst="rect">
            <a:avLst/>
          </a:prstGeom>
          <a:noFill/>
          <a:ln w="9525">
            <a:noFill/>
            <a:miter lim="800000"/>
            <a:headEnd/>
            <a:tailEnd/>
          </a:ln>
        </p:spPr>
      </p:pic>
      <p:sp>
        <p:nvSpPr>
          <p:cNvPr id="9" name="TextBox 8"/>
          <p:cNvSpPr txBox="1"/>
          <p:nvPr/>
        </p:nvSpPr>
        <p:spPr>
          <a:xfrm>
            <a:off x="5029200" y="5029200"/>
            <a:ext cx="3886200" cy="1569660"/>
          </a:xfrm>
          <a:prstGeom prst="rect">
            <a:avLst/>
          </a:prstGeom>
          <a:solidFill>
            <a:srgbClr val="C0000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smtClean="0">
                <a:solidFill>
                  <a:srgbClr val="FFFFFF"/>
                </a:solidFill>
                <a:latin typeface="Calibri" pitchFamily="34" charset="0"/>
                <a:cs typeface="Calibri" pitchFamily="34" charset="0"/>
              </a:rPr>
              <a:t>Account information is provided to assess tools in the context of features and depository institutions!</a:t>
            </a:r>
            <a:endParaRPr lang="en-US" sz="24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260370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Tools Scenarios</a:t>
            </a:r>
            <a:endParaRPr lang="en-US" dirty="0"/>
          </a:p>
        </p:txBody>
      </p:sp>
      <p:sp>
        <p:nvSpPr>
          <p:cNvPr id="3" name="Content Placeholder 2"/>
          <p:cNvSpPr>
            <a:spLocks noGrp="1"/>
          </p:cNvSpPr>
          <p:nvPr>
            <p:ph idx="1"/>
          </p:nvPr>
        </p:nvSpPr>
        <p:spPr>
          <a:xfrm>
            <a:off x="457200" y="1828800"/>
            <a:ext cx="8229600" cy="4068763"/>
          </a:xfrm>
          <a:ln w="31750">
            <a:solidFill>
              <a:schemeClr val="accent4"/>
            </a:solidFill>
          </a:ln>
        </p:spPr>
        <p:txBody>
          <a:bodyPr/>
          <a:lstStyle/>
          <a:p>
            <a:pPr indent="0" algn="ctr">
              <a:buNone/>
            </a:pPr>
            <a:r>
              <a:rPr lang="en-US" sz="2800" dirty="0" smtClean="0"/>
              <a:t>Mariah has twin daughters who will be graduating from high school in two years. They both have a goal to attend college after graduation, and Mariah wants to help them reach this goal by paying for some of their schooling. She has $2,000 for each daughter that she would like to save and then be able to access in two years. Which savings tool would you recommend Mariah utilize and why?</a:t>
            </a:r>
          </a:p>
          <a:p>
            <a:endParaRPr lang="en-US" sz="2800" dirty="0" smtClean="0"/>
          </a:p>
          <a:p>
            <a:endParaRPr lang="en-US" sz="2800" dirty="0"/>
          </a:p>
        </p:txBody>
      </p:sp>
      <p:sp>
        <p:nvSpPr>
          <p:cNvPr id="4" name="TextBox 3"/>
          <p:cNvSpPr txBox="1"/>
          <p:nvPr/>
        </p:nvSpPr>
        <p:spPr>
          <a:xfrm>
            <a:off x="457200" y="5722203"/>
            <a:ext cx="8229600"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dirty="0" smtClean="0">
                <a:solidFill>
                  <a:srgbClr val="FFFFFF"/>
                </a:solidFill>
                <a:latin typeface="Calibri" pitchFamily="34" charset="0"/>
                <a:cs typeface="Calibri" pitchFamily="34" charset="0"/>
              </a:rPr>
              <a:t>Scenarios are used to help students think about the situation in which a particular savings tool would be the most appropriate</a:t>
            </a:r>
            <a:endParaRPr lang="en-US" sz="2400" b="1" dirty="0">
              <a:solidFill>
                <a:srgbClr val="FFFFFF"/>
              </a:solidFill>
              <a:latin typeface="Calibri" pitchFamily="34" charset="0"/>
              <a:cs typeface="Calibri" pitchFamily="34" charset="0"/>
            </a:endParaRPr>
          </a:p>
        </p:txBody>
      </p:sp>
    </p:spTree>
    <p:extLst>
      <p:ext uri="{BB962C8B-B14F-4D97-AF65-F5344CB8AC3E}">
        <p14:creationId xmlns:p14="http://schemas.microsoft.com/office/powerpoint/2010/main" val="3246775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Any Questions?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6003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Investing Unit</a:t>
            </a:r>
            <a:endParaRPr lang="en-US" dirty="0"/>
          </a:p>
        </p:txBody>
      </p:sp>
      <p:sp>
        <p:nvSpPr>
          <p:cNvPr id="6" name="Subtitle 5"/>
          <p:cNvSpPr>
            <a:spLocks noGrp="1"/>
          </p:cNvSpPr>
          <p:nvPr>
            <p:ph type="subTitle" idx="1"/>
          </p:nvPr>
        </p:nvSpPr>
        <p:spPr/>
        <p:txBody>
          <a:bodyPr/>
          <a:lstStyle/>
          <a:p>
            <a:r>
              <a:rPr lang="en-US" dirty="0" smtClean="0"/>
              <a:t>12.0</a:t>
            </a:r>
            <a:endParaRPr lang="en-US" dirty="0"/>
          </a:p>
        </p:txBody>
      </p:sp>
      <p:sp>
        <p:nvSpPr>
          <p:cNvPr id="4" name="Slide Number Placeholder 3"/>
          <p:cNvSpPr>
            <a:spLocks noGrp="1"/>
          </p:cNvSpPr>
          <p:nvPr>
            <p:ph type="sldNum" sz="quarter" idx="12"/>
          </p:nvPr>
        </p:nvSpPr>
        <p:spPr/>
        <p:txBody>
          <a:bodyPr/>
          <a:lstStyle/>
          <a:p>
            <a:pPr>
              <a:defRPr/>
            </a:pPr>
            <a:fld id="{EB0EFE7E-255A-4518-A537-690142D2064A}" type="slidenum">
              <a:rPr lang="en-US" smtClean="0">
                <a:solidFill>
                  <a:srgbClr val="3A566E"/>
                </a:solidFill>
              </a:rPr>
              <a:pPr>
                <a:defRPr/>
              </a:pPr>
              <a:t>34</a:t>
            </a:fld>
            <a:endParaRPr lang="en-US">
              <a:solidFill>
                <a:srgbClr val="3A566E"/>
              </a:solidFill>
            </a:endParaRPr>
          </a:p>
        </p:txBody>
      </p:sp>
      <p:sp>
        <p:nvSpPr>
          <p:cNvPr id="2" name="TextBox 1"/>
          <p:cNvSpPr txBox="1"/>
          <p:nvPr/>
        </p:nvSpPr>
        <p:spPr>
          <a:xfrm>
            <a:off x="3124200" y="4343400"/>
            <a:ext cx="4800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t>Replaces the Rule of 72 and Introduction to Investing </a:t>
            </a:r>
            <a:r>
              <a:rPr lang="en-US" sz="2400" dirty="0"/>
              <a:t>l</a:t>
            </a:r>
            <a:r>
              <a:rPr lang="en-US" sz="2400" dirty="0" smtClean="0"/>
              <a:t>esson plans!</a:t>
            </a:r>
            <a:endParaRPr lang="en-US" sz="2400" dirty="0"/>
          </a:p>
        </p:txBody>
      </p:sp>
    </p:spTree>
    <p:extLst>
      <p:ext uri="{BB962C8B-B14F-4D97-AF65-F5344CB8AC3E}">
        <p14:creationId xmlns:p14="http://schemas.microsoft.com/office/powerpoint/2010/main" val="35842668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Introduction to Investing 1.12.1</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395034"/>
              </p:ext>
            </p:extLst>
          </p:nvPr>
        </p:nvGraphicFramePr>
        <p:xfrm>
          <a:off x="2057400" y="1600200"/>
          <a:ext cx="6629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9476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Risk Pyramid</a:t>
            </a:r>
            <a:endParaRPr lang="en-US" dirty="0"/>
          </a:p>
        </p:txBody>
      </p:sp>
      <p:graphicFrame>
        <p:nvGraphicFramePr>
          <p:cNvPr id="4" name="Diagram 3"/>
          <p:cNvGraphicFramePr/>
          <p:nvPr/>
        </p:nvGraphicFramePr>
        <p:xfrm>
          <a:off x="2743200" y="1905000"/>
          <a:ext cx="5943600" cy="3991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Text Box 2"/>
          <p:cNvSpPr txBox="1">
            <a:spLocks noChangeArrowheads="1"/>
          </p:cNvSpPr>
          <p:nvPr/>
        </p:nvSpPr>
        <p:spPr bwMode="auto">
          <a:xfrm>
            <a:off x="4849813" y="2667000"/>
            <a:ext cx="1779587" cy="4924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n-US" sz="2600" b="1" dirty="0" smtClean="0">
                <a:solidFill>
                  <a:prstClr val="black"/>
                </a:solidFill>
                <a:latin typeface="Centaur" pitchFamily="18" charset="0"/>
                <a:cs typeface="Arial" pitchFamily="34" charset="0"/>
              </a:rPr>
              <a:t>Speculation</a:t>
            </a:r>
            <a:endParaRPr lang="en-US" sz="2600" dirty="0" smtClean="0">
              <a:solidFill>
                <a:prstClr val="black"/>
              </a:solidFill>
              <a:latin typeface="Centaur" pitchFamily="18" charset="0"/>
              <a:cs typeface="Arial" pitchFamily="34" charset="0"/>
            </a:endParaRPr>
          </a:p>
        </p:txBody>
      </p:sp>
      <p:sp>
        <p:nvSpPr>
          <p:cNvPr id="1027" name="AutoShape 3"/>
          <p:cNvSpPr>
            <a:spLocks noChangeArrowheads="1"/>
          </p:cNvSpPr>
          <p:nvPr/>
        </p:nvSpPr>
        <p:spPr bwMode="auto">
          <a:xfrm rot="18491862">
            <a:off x="2343805" y="3717573"/>
            <a:ext cx="2983268" cy="238322"/>
          </a:xfrm>
          <a:prstGeom prst="rightArrow">
            <a:avLst>
              <a:gd name="adj1" fmla="val 50000"/>
              <a:gd name="adj2" fmla="val 260923"/>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endParaRPr>
          </a:p>
        </p:txBody>
      </p:sp>
      <p:sp>
        <p:nvSpPr>
          <p:cNvPr id="1028" name="Text Box 4"/>
          <p:cNvSpPr txBox="1">
            <a:spLocks noChangeArrowheads="1"/>
          </p:cNvSpPr>
          <p:nvPr/>
        </p:nvSpPr>
        <p:spPr bwMode="auto">
          <a:xfrm>
            <a:off x="457200" y="2819400"/>
            <a:ext cx="3484754"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n-US" sz="2800" b="1" dirty="0" smtClean="0">
                <a:solidFill>
                  <a:prstClr val="black"/>
                </a:solidFill>
                <a:latin typeface="Calibri" pitchFamily="34" charset="0"/>
                <a:cs typeface="Calibri" pitchFamily="34" charset="0"/>
              </a:rPr>
              <a:t>Increasing potential for higher returns</a:t>
            </a:r>
          </a:p>
          <a:p>
            <a:pPr algn="ctr" fontAlgn="base">
              <a:spcBef>
                <a:spcPct val="0"/>
              </a:spcBef>
              <a:spcAft>
                <a:spcPts val="1000"/>
              </a:spcAft>
            </a:pPr>
            <a:r>
              <a:rPr lang="en-US" sz="2800" b="1" dirty="0" smtClean="0">
                <a:solidFill>
                  <a:prstClr val="black"/>
                </a:solidFill>
                <a:latin typeface="Calibri" pitchFamily="34" charset="0"/>
                <a:cs typeface="Calibri" pitchFamily="34" charset="0"/>
              </a:rPr>
              <a:t>Increasing risk</a:t>
            </a:r>
            <a:endParaRPr lang="en-US" sz="4400" b="1" dirty="0" smtClean="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37630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26" grpId="0"/>
      <p:bldP spid="1027" grpId="0" animBg="1"/>
      <p:bldP spid="10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Investment Tools</a:t>
            </a:r>
            <a:endParaRPr lang="en-US" dirty="0"/>
          </a:p>
        </p:txBody>
      </p:sp>
      <p:graphicFrame>
        <p:nvGraphicFramePr>
          <p:cNvPr id="4" name="Diagram 3"/>
          <p:cNvGraphicFramePr/>
          <p:nvPr/>
        </p:nvGraphicFramePr>
        <p:xfrm>
          <a:off x="2133600" y="1676400"/>
          <a:ext cx="6400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8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Support Tools </a:t>
            </a:r>
            <a:endParaRPr lang="en-US" dirty="0"/>
          </a:p>
        </p:txBody>
      </p:sp>
      <p:pic>
        <p:nvPicPr>
          <p:cNvPr id="460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971800"/>
            <a:ext cx="4357782" cy="3048000"/>
          </a:xfrm>
          <a:prstGeom prst="rect">
            <a:avLst/>
          </a:prstGeom>
          <a:noFill/>
          <a:ln w="9525">
            <a:solidFill>
              <a:srgbClr val="C00000"/>
            </a:solidFill>
            <a:miter lim="800000"/>
            <a:headEnd/>
            <a:tailEnd/>
          </a:ln>
        </p:spPr>
      </p:pic>
      <p:pic>
        <p:nvPicPr>
          <p:cNvPr id="1126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371600"/>
            <a:ext cx="4173631" cy="4457700"/>
          </a:xfrm>
          <a:prstGeom prst="rect">
            <a:avLst/>
          </a:prstGeom>
          <a:noFill/>
          <a:ln w="9525">
            <a:solidFill>
              <a:srgbClr val="C00000"/>
            </a:solidFill>
            <a:miter lim="800000"/>
            <a:headEnd/>
            <a:tailEnd/>
          </a:ln>
        </p:spPr>
      </p:pic>
    </p:spTree>
    <p:extLst>
      <p:ext uri="{BB962C8B-B14F-4D97-AF65-F5344CB8AC3E}">
        <p14:creationId xmlns:p14="http://schemas.microsoft.com/office/powerpoint/2010/main" val="28888132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Questions?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87566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By Educators…For Educators</a:t>
            </a:r>
            <a:endParaRPr lang="en-US" dirty="0"/>
          </a:p>
        </p:txBody>
      </p:sp>
      <p:sp>
        <p:nvSpPr>
          <p:cNvPr id="5" name="Text Placeholder 4"/>
          <p:cNvSpPr>
            <a:spLocks noGrp="1"/>
          </p:cNvSpPr>
          <p:nvPr>
            <p:ph type="body" idx="1"/>
          </p:nvPr>
        </p:nvSpPr>
        <p:spPr/>
        <p:txBody>
          <a:bodyPr/>
          <a:lstStyle/>
          <a:p>
            <a:r>
              <a:rPr lang="en-US" dirty="0" smtClean="0">
                <a:solidFill>
                  <a:schemeClr val="tx1"/>
                </a:solidFill>
              </a:rPr>
              <a:t>It is our DNA!</a:t>
            </a:r>
            <a:endParaRPr lang="en-US" dirty="0">
              <a:solidFill>
                <a:schemeClr val="tx1"/>
              </a:solidFill>
            </a:endParaRPr>
          </a:p>
        </p:txBody>
      </p:sp>
    </p:spTree>
    <p:extLst>
      <p:ext uri="{BB962C8B-B14F-4D97-AF65-F5344CB8AC3E}">
        <p14:creationId xmlns:p14="http://schemas.microsoft.com/office/powerpoint/2010/main" val="1600818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ctrTitle" idx="4294967295"/>
          </p:nvPr>
        </p:nvSpPr>
        <p:spPr>
          <a:xfrm>
            <a:off x="533400" y="2133600"/>
            <a:ext cx="8229600" cy="3200400"/>
          </a:xfrm>
        </p:spPr>
        <p:txBody>
          <a:bodyPr/>
          <a:lstStyle/>
          <a:p>
            <a:pPr algn="l" eaLnBrk="1" hangingPunct="1"/>
            <a:r>
              <a:rPr lang="en-US" sz="3100" smtClean="0"/>
              <a:t>Credit Unit 4.0 </a:t>
            </a:r>
            <a:r>
              <a:rPr lang="en-US" sz="2000" smtClean="0"/>
              <a:t/>
            </a:r>
            <a:br>
              <a:rPr lang="en-US" sz="2000" smtClean="0"/>
            </a:br>
            <a:r>
              <a:rPr lang="en-US" sz="2000" smtClean="0"/>
              <a:t/>
            </a:r>
            <a:br>
              <a:rPr lang="en-US" sz="2000" smtClean="0"/>
            </a:br>
            <a:endParaRPr lang="en-US" sz="2000" smtClean="0"/>
          </a:p>
        </p:txBody>
      </p:sp>
      <p:sp>
        <p:nvSpPr>
          <p:cNvPr id="76803" name="Rectangle 3"/>
          <p:cNvSpPr>
            <a:spLocks noGrp="1" noChangeArrowheads="1"/>
          </p:cNvSpPr>
          <p:nvPr>
            <p:ph type="subTitle" idx="4294967295"/>
          </p:nvPr>
        </p:nvSpPr>
        <p:spPr>
          <a:xfrm>
            <a:off x="533400" y="3733800"/>
            <a:ext cx="8153400" cy="838200"/>
          </a:xfrm>
        </p:spPr>
        <p:txBody>
          <a:bodyPr/>
          <a:lstStyle/>
          <a:p>
            <a:pPr marL="0" indent="0" eaLnBrk="1" hangingPunct="1">
              <a:lnSpc>
                <a:spcPct val="90000"/>
              </a:lnSpc>
              <a:buFont typeface="Century Gothic" pitchFamily="34" charset="0"/>
              <a:buNone/>
            </a:pPr>
            <a:r>
              <a:rPr lang="en-US" sz="2400" smtClean="0"/>
              <a:t>*Edited Version</a:t>
            </a:r>
          </a:p>
        </p:txBody>
      </p:sp>
      <p:sp>
        <p:nvSpPr>
          <p:cNvPr id="768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fld id="{4DAECF88-DABF-4513-BA66-2744115D24C0}" type="slidenum">
              <a:rPr lang="en-US" smtClean="0">
                <a:solidFill>
                  <a:srgbClr val="808080"/>
                </a:solidFill>
                <a:latin typeface="Century Gothic" pitchFamily="34" charset="0"/>
              </a:rPr>
              <a:pPr eaLnBrk="1" hangingPunct="1"/>
              <a:t>40</a:t>
            </a:fld>
            <a:endParaRPr lang="en-US" smtClean="0">
              <a:solidFill>
                <a:srgbClr val="808080"/>
              </a:solidFill>
              <a:latin typeface="Century Gothic" pitchFamily="34" charset="0"/>
            </a:endParaRPr>
          </a:p>
        </p:txBody>
      </p:sp>
      <p:sp>
        <p:nvSpPr>
          <p:cNvPr id="2" name="TextBox 1"/>
          <p:cNvSpPr txBox="1"/>
          <p:nvPr/>
        </p:nvSpPr>
        <p:spPr>
          <a:xfrm>
            <a:off x="4038600" y="5181600"/>
            <a:ext cx="45720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latin typeface="Calibri" pitchFamily="34" charset="0"/>
                <a:cs typeface="Calibri" pitchFamily="34" charset="0"/>
              </a:rPr>
              <a:t>Updated to reflect The Card Act legislation!</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961501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Aft>
                <a:spcPts val="0"/>
              </a:spcAft>
              <a:defRPr/>
            </a:pPr>
            <a:r>
              <a:rPr lang="en-US" dirty="0" smtClean="0">
                <a:solidFill>
                  <a:schemeClr val="tx2">
                    <a:satMod val="200000"/>
                  </a:schemeClr>
                </a:solidFill>
                <a:latin typeface="Calibri" pitchFamily="34" charset="0"/>
              </a:rPr>
              <a:t>Confessions of a Shopaholic 5.0.44</a:t>
            </a:r>
            <a:endParaRPr lang="en-US" dirty="0">
              <a:solidFill>
                <a:schemeClr val="tx2">
                  <a:satMod val="200000"/>
                </a:schemeClr>
              </a:solidFill>
            </a:endParaRPr>
          </a:p>
        </p:txBody>
      </p:sp>
      <p:sp>
        <p:nvSpPr>
          <p:cNvPr id="79875" name="Subtitle 4"/>
          <p:cNvSpPr>
            <a:spLocks noGrp="1"/>
          </p:cNvSpPr>
          <p:nvPr>
            <p:ph type="subTitle" idx="1"/>
          </p:nvPr>
        </p:nvSpPr>
        <p:spPr>
          <a:xfrm>
            <a:off x="914400" y="2835275"/>
            <a:ext cx="7772400" cy="1508125"/>
          </a:xfrm>
        </p:spPr>
        <p:txBody>
          <a:bodyPr/>
          <a:lstStyle/>
          <a:p>
            <a:pPr eaLnBrk="1" hangingPunct="1">
              <a:spcBef>
                <a:spcPct val="0"/>
              </a:spcBef>
            </a:pPr>
            <a:endParaRPr lang="en-US" smtClean="0"/>
          </a:p>
        </p:txBody>
      </p:sp>
      <p:sp>
        <p:nvSpPr>
          <p:cNvPr id="7987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fld id="{A8928D84-4796-426F-9CED-B74BE20649C9}" type="slidenum">
              <a:rPr lang="en-US" smtClean="0">
                <a:solidFill>
                  <a:srgbClr val="D6ECFF"/>
                </a:solidFill>
              </a:rPr>
              <a:pPr eaLnBrk="1" hangingPunct="1"/>
              <a:t>41</a:t>
            </a:fld>
            <a:endParaRPr lang="en-US" smtClean="0">
              <a:solidFill>
                <a:srgbClr val="D6ECFF"/>
              </a:solidFill>
            </a:endParaRPr>
          </a:p>
        </p:txBody>
      </p:sp>
      <p:sp>
        <p:nvSpPr>
          <p:cNvPr id="5" name="TextBox 4"/>
          <p:cNvSpPr txBox="1"/>
          <p:nvPr/>
        </p:nvSpPr>
        <p:spPr>
          <a:xfrm>
            <a:off x="4005072" y="838200"/>
            <a:ext cx="4572000" cy="46166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rPr>
              <a:t>100% New</a:t>
            </a:r>
            <a:r>
              <a:rPr kumimoji="0" lang="en-US" sz="2400" b="0" i="0" u="none" strike="noStrike" kern="0" cap="none" spc="0" normalizeH="0" noProof="0" dirty="0" smtClean="0">
                <a:ln>
                  <a:noFill/>
                </a:ln>
                <a:solidFill>
                  <a:srgbClr val="000000"/>
                </a:solidFill>
                <a:effectLst/>
                <a:uLnTx/>
                <a:uFillTx/>
                <a:latin typeface="Calibri" pitchFamily="34" charset="0"/>
                <a:ea typeface="+mn-ea"/>
                <a:cs typeface="Calibri" pitchFamily="34" charset="0"/>
              </a:rPr>
              <a:t> Lesson Plan!</a:t>
            </a:r>
            <a:endParaRPr kumimoji="0" lang="en-US" sz="2400" b="0" i="0" u="none" strike="noStrike" kern="0" cap="none" spc="0" normalizeH="0" baseline="0" noProof="0" dirty="0" smtClean="0">
              <a:ln>
                <a:noFill/>
              </a:ln>
              <a:solidFill>
                <a:srgbClr val="00000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8667927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06438" y="1350963"/>
            <a:ext cx="5718175" cy="977900"/>
          </a:xfrm>
        </p:spPr>
        <p:txBody>
          <a:bodyPr>
            <a:normAutofit/>
          </a:bodyPr>
          <a:lstStyle/>
          <a:p>
            <a:pPr eaLnBrk="1" fontAlgn="auto" hangingPunct="1">
              <a:spcAft>
                <a:spcPts val="0"/>
              </a:spcAft>
              <a:buFont typeface="Wingdings"/>
              <a:buNone/>
              <a:defRPr/>
            </a:pPr>
            <a:endParaRPr lang="en-US"/>
          </a:p>
        </p:txBody>
      </p:sp>
      <p:sp>
        <p:nvSpPr>
          <p:cNvPr id="5122" name="Title 1"/>
          <p:cNvSpPr>
            <a:spLocks noGrp="1"/>
          </p:cNvSpPr>
          <p:nvPr>
            <p:ph type="title"/>
          </p:nvPr>
        </p:nvSpPr>
        <p:spPr>
          <a:xfrm>
            <a:off x="706438" y="512763"/>
            <a:ext cx="8156575" cy="776287"/>
          </a:xfrm>
        </p:spPr>
        <p:txBody>
          <a:bodyPr/>
          <a:lstStyle/>
          <a:p>
            <a:pPr eaLnBrk="1" fontAlgn="auto" hangingPunct="1">
              <a:spcAft>
                <a:spcPts val="0"/>
              </a:spcAft>
              <a:defRPr/>
            </a:pPr>
            <a:r>
              <a:rPr lang="en-US" dirty="0" smtClean="0">
                <a:solidFill>
                  <a:schemeClr val="tx2">
                    <a:satMod val="200000"/>
                  </a:schemeClr>
                </a:solidFill>
                <a:latin typeface="Calibri" pitchFamily="34" charset="0"/>
              </a:rPr>
              <a:t>Confessions of a Shopaholic 5.0.44</a:t>
            </a:r>
          </a:p>
        </p:txBody>
      </p:sp>
      <p:graphicFrame>
        <p:nvGraphicFramePr>
          <p:cNvPr id="14" name="Content Placeholder 13"/>
          <p:cNvGraphicFramePr>
            <a:graphicFrameLocks noGrp="1"/>
          </p:cNvGraphicFramePr>
          <p:nvPr>
            <p:ph sz="half" idx="4294967295"/>
          </p:nvPr>
        </p:nvGraphicFramePr>
        <p:xfrm>
          <a:off x="228600" y="1447800"/>
          <a:ext cx="89154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0901"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5600" y="3862388"/>
            <a:ext cx="243840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090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fld id="{C936B640-3A78-45D4-97F0-7532A424B2B3}" type="slidenum">
              <a:rPr lang="en-US" smtClean="0">
                <a:solidFill>
                  <a:srgbClr val="D6ECFF"/>
                </a:solidFill>
              </a:rPr>
              <a:pPr eaLnBrk="1" hangingPunct="1"/>
              <a:t>42</a:t>
            </a:fld>
            <a:endParaRPr lang="en-US" smtClean="0">
              <a:solidFill>
                <a:srgbClr val="D6ECFF"/>
              </a:solidFill>
            </a:endParaRPr>
          </a:p>
        </p:txBody>
      </p:sp>
    </p:spTree>
    <p:extLst>
      <p:ext uri="{BB962C8B-B14F-4D97-AF65-F5344CB8AC3E}">
        <p14:creationId xmlns:p14="http://schemas.microsoft.com/office/powerpoint/2010/main" val="668278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06438" y="1350963"/>
            <a:ext cx="5718175" cy="977900"/>
          </a:xfrm>
        </p:spPr>
        <p:txBody>
          <a:bodyPr>
            <a:normAutofit/>
          </a:bodyPr>
          <a:lstStyle/>
          <a:p>
            <a:pPr eaLnBrk="1" fontAlgn="auto" hangingPunct="1">
              <a:spcAft>
                <a:spcPts val="0"/>
              </a:spcAft>
              <a:buFont typeface="Wingdings"/>
              <a:buNone/>
              <a:defRPr/>
            </a:pPr>
            <a:endParaRPr lang="en-US"/>
          </a:p>
        </p:txBody>
      </p:sp>
      <p:sp>
        <p:nvSpPr>
          <p:cNvPr id="6146" name="Title 1"/>
          <p:cNvSpPr>
            <a:spLocks noGrp="1"/>
          </p:cNvSpPr>
          <p:nvPr>
            <p:ph type="title"/>
          </p:nvPr>
        </p:nvSpPr>
        <p:spPr>
          <a:xfrm>
            <a:off x="706438" y="512763"/>
            <a:ext cx="8156575" cy="776287"/>
          </a:xfrm>
        </p:spPr>
        <p:txBody>
          <a:bodyPr>
            <a:normAutofit fontScale="90000"/>
          </a:bodyPr>
          <a:lstStyle/>
          <a:p>
            <a:pPr eaLnBrk="1" fontAlgn="auto" hangingPunct="1">
              <a:spcAft>
                <a:spcPts val="0"/>
              </a:spcAft>
              <a:defRPr/>
            </a:pPr>
            <a:r>
              <a:rPr lang="en-US" dirty="0" smtClean="0">
                <a:solidFill>
                  <a:schemeClr val="tx2">
                    <a:satMod val="200000"/>
                  </a:schemeClr>
                </a:solidFill>
                <a:latin typeface="Calibri" pitchFamily="34" charset="0"/>
              </a:rPr>
              <a:t>Confessions of a Shopaholic 5.0.44</a:t>
            </a:r>
            <a:br>
              <a:rPr lang="en-US" dirty="0" smtClean="0">
                <a:solidFill>
                  <a:schemeClr val="tx2">
                    <a:satMod val="200000"/>
                  </a:schemeClr>
                </a:solidFill>
                <a:latin typeface="Calibri" pitchFamily="34" charset="0"/>
              </a:rPr>
            </a:br>
            <a:endParaRPr lang="en-US" sz="3500" dirty="0" smtClean="0">
              <a:solidFill>
                <a:schemeClr val="tx2">
                  <a:satMod val="200000"/>
                </a:schemeClr>
              </a:solidFill>
              <a:latin typeface="Calibri" pitchFamily="34" charset="0"/>
            </a:endParaRPr>
          </a:p>
        </p:txBody>
      </p:sp>
      <p:pic>
        <p:nvPicPr>
          <p:cNvPr id="81924" name="Picture 3" descr="C:\Documents and Settings\Jennifer Warner\Local Settings\Temporary Internet Files\Content.IE5\X0HU5MMK\MC900187525[1].wmf">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5438" y="1066800"/>
            <a:ext cx="2366962"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Box 4"/>
          <p:cNvSpPr txBox="1">
            <a:spLocks noChangeArrowheads="1"/>
          </p:cNvSpPr>
          <p:nvPr/>
        </p:nvSpPr>
        <p:spPr bwMode="auto">
          <a:xfrm>
            <a:off x="4648200" y="4419600"/>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fontAlgn="base">
              <a:spcBef>
                <a:spcPct val="0"/>
              </a:spcBef>
              <a:spcAft>
                <a:spcPct val="0"/>
              </a:spcAft>
            </a:pPr>
            <a:r>
              <a:rPr lang="en-US" b="1" smtClean="0">
                <a:solidFill>
                  <a:prstClr val="white"/>
                </a:solidFill>
                <a:latin typeface="Calibri" pitchFamily="34" charset="0"/>
              </a:rPr>
              <a:t>Confessions of a Shopaholic 5.0.44.A2</a:t>
            </a:r>
          </a:p>
          <a:p>
            <a:pPr algn="ctr" fontAlgn="base">
              <a:spcBef>
                <a:spcPct val="0"/>
              </a:spcBef>
              <a:spcAft>
                <a:spcPct val="0"/>
              </a:spcAft>
            </a:pPr>
            <a:endParaRPr lang="en-US" b="1" smtClean="0">
              <a:solidFill>
                <a:prstClr val="white"/>
              </a:solidFill>
              <a:latin typeface="Calibri" pitchFamily="34" charset="0"/>
            </a:endParaRPr>
          </a:p>
          <a:p>
            <a:pPr algn="ctr" fontAlgn="base">
              <a:spcBef>
                <a:spcPct val="0"/>
              </a:spcBef>
              <a:spcAft>
                <a:spcPct val="0"/>
              </a:spcAft>
            </a:pPr>
            <a:r>
              <a:rPr lang="en-US" b="1" smtClean="0">
                <a:solidFill>
                  <a:prstClr val="white"/>
                </a:solidFill>
                <a:latin typeface="Calibri" pitchFamily="34" charset="0"/>
              </a:rPr>
              <a:t>Have students complete during the movie </a:t>
            </a:r>
          </a:p>
        </p:txBody>
      </p:sp>
      <p:pic>
        <p:nvPicPr>
          <p:cNvPr id="8192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1525" y="1914525"/>
            <a:ext cx="387667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192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fld id="{71FB8B1A-4315-43E5-9225-DCC89EFCC104}" type="slidenum">
              <a:rPr lang="en-US" smtClean="0">
                <a:solidFill>
                  <a:srgbClr val="D6ECFF"/>
                </a:solidFill>
              </a:rPr>
              <a:pPr eaLnBrk="1" hangingPunct="1"/>
              <a:t>43</a:t>
            </a:fld>
            <a:endParaRPr lang="en-US" smtClean="0">
              <a:solidFill>
                <a:srgbClr val="D6ECFF"/>
              </a:solidFill>
            </a:endParaRPr>
          </a:p>
        </p:txBody>
      </p:sp>
      <p:sp>
        <p:nvSpPr>
          <p:cNvPr id="9" name="TextBox 8"/>
          <p:cNvSpPr txBox="1"/>
          <p:nvPr/>
        </p:nvSpPr>
        <p:spPr>
          <a:xfrm>
            <a:off x="4876800" y="5595938"/>
            <a:ext cx="4073525"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0" fontAlgn="base" hangingPunct="0">
              <a:spcBef>
                <a:spcPct val="0"/>
              </a:spcBef>
              <a:spcAft>
                <a:spcPct val="0"/>
              </a:spcAft>
              <a:defRPr/>
            </a:pPr>
            <a:r>
              <a:rPr lang="en-US" b="1" dirty="0">
                <a:solidFill>
                  <a:prstClr val="white"/>
                </a:solidFill>
                <a:latin typeface="Calibri" pitchFamily="34" charset="0"/>
              </a:rPr>
              <a:t>Confessions of a Shopaholic is also a book!</a:t>
            </a:r>
          </a:p>
        </p:txBody>
      </p:sp>
    </p:spTree>
    <p:extLst>
      <p:ext uri="{BB962C8B-B14F-4D97-AF65-F5344CB8AC3E}">
        <p14:creationId xmlns:p14="http://schemas.microsoft.com/office/powerpoint/2010/main" val="4214012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706438" y="1350963"/>
            <a:ext cx="5718175" cy="977900"/>
          </a:xfrm>
        </p:spPr>
        <p:txBody>
          <a:bodyPr>
            <a:normAutofit/>
          </a:bodyPr>
          <a:lstStyle/>
          <a:p>
            <a:pPr eaLnBrk="1" fontAlgn="auto" hangingPunct="1">
              <a:spcAft>
                <a:spcPts val="0"/>
              </a:spcAft>
              <a:buFont typeface="Wingdings"/>
              <a:buNone/>
              <a:defRPr/>
            </a:pPr>
            <a:endParaRPr lang="en-US"/>
          </a:p>
        </p:txBody>
      </p:sp>
      <p:sp>
        <p:nvSpPr>
          <p:cNvPr id="9" name="Title 8"/>
          <p:cNvSpPr>
            <a:spLocks noGrp="1"/>
          </p:cNvSpPr>
          <p:nvPr>
            <p:ph type="title"/>
          </p:nvPr>
        </p:nvSpPr>
        <p:spPr>
          <a:xfrm>
            <a:off x="706438" y="512763"/>
            <a:ext cx="8156575" cy="776287"/>
          </a:xfrm>
        </p:spPr>
        <p:txBody>
          <a:bodyPr/>
          <a:lstStyle/>
          <a:p>
            <a:pPr eaLnBrk="1" fontAlgn="auto" hangingPunct="1">
              <a:spcAft>
                <a:spcPts val="0"/>
              </a:spcAft>
              <a:defRPr/>
            </a:pPr>
            <a:endParaRPr lang="en-US">
              <a:solidFill>
                <a:schemeClr val="tx2">
                  <a:satMod val="200000"/>
                </a:schemeClr>
              </a:solidFill>
            </a:endParaRPr>
          </a:p>
        </p:txBody>
      </p:sp>
      <p:sp>
        <p:nvSpPr>
          <p:cNvPr id="8294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fld id="{803397E5-049C-42EE-8D23-403B6658EA89}" type="slidenum">
              <a:rPr lang="en-US" smtClean="0">
                <a:solidFill>
                  <a:srgbClr val="D6ECFF"/>
                </a:solidFill>
              </a:rPr>
              <a:pPr eaLnBrk="1" hangingPunct="1"/>
              <a:t>44</a:t>
            </a:fld>
            <a:endParaRPr lang="en-US" smtClean="0">
              <a:solidFill>
                <a:srgbClr val="D6ECFF"/>
              </a:solidFill>
            </a:endParaRPr>
          </a:p>
        </p:txBody>
      </p:sp>
      <p:pic>
        <p:nvPicPr>
          <p:cNvPr id="16" name="Confessions_of_a_Shopaholic.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4026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912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06438" y="512763"/>
            <a:ext cx="8156575" cy="776287"/>
          </a:xfrm>
        </p:spPr>
        <p:txBody>
          <a:bodyPr/>
          <a:lstStyle/>
          <a:p>
            <a:pPr eaLnBrk="1" fontAlgn="auto" hangingPunct="1">
              <a:spcAft>
                <a:spcPts val="0"/>
              </a:spcAft>
              <a:defRPr/>
            </a:pPr>
            <a:r>
              <a:rPr lang="en-US" dirty="0" smtClean="0">
                <a:solidFill>
                  <a:schemeClr val="tx2">
                    <a:satMod val="200000"/>
                  </a:schemeClr>
                </a:solidFill>
              </a:rPr>
              <a:t>Lesson Plan Assessment</a:t>
            </a: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3000" y="1733550"/>
            <a:ext cx="39052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3972" name="TextBox 6"/>
          <p:cNvSpPr txBox="1">
            <a:spLocks noChangeArrowheads="1"/>
          </p:cNvSpPr>
          <p:nvPr/>
        </p:nvSpPr>
        <p:spPr bwMode="auto">
          <a:xfrm>
            <a:off x="762000" y="1828800"/>
            <a:ext cx="39624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fontAlgn="base">
              <a:spcBef>
                <a:spcPct val="0"/>
              </a:spcBef>
              <a:spcAft>
                <a:spcPct val="0"/>
              </a:spcAft>
              <a:buFont typeface="Arial" pitchFamily="34" charset="0"/>
              <a:buChar char="•"/>
            </a:pPr>
            <a:r>
              <a:rPr lang="en-US" sz="2400" smtClean="0">
                <a:solidFill>
                  <a:prstClr val="white"/>
                </a:solidFill>
                <a:latin typeface="Calibri" pitchFamily="34" charset="0"/>
              </a:rPr>
              <a:t>Create a new magazine about financial practices</a:t>
            </a:r>
          </a:p>
          <a:p>
            <a:pPr fontAlgn="base">
              <a:spcBef>
                <a:spcPct val="0"/>
              </a:spcBef>
              <a:spcAft>
                <a:spcPct val="0"/>
              </a:spcAft>
            </a:pPr>
            <a:endParaRPr lang="en-US" sz="2400" smtClean="0">
              <a:solidFill>
                <a:prstClr val="white"/>
              </a:solidFill>
              <a:latin typeface="Calibri" pitchFamily="34" charset="0"/>
            </a:endParaRPr>
          </a:p>
          <a:p>
            <a:pPr fontAlgn="base">
              <a:spcBef>
                <a:spcPct val="0"/>
              </a:spcBef>
              <a:spcAft>
                <a:spcPct val="0"/>
              </a:spcAft>
              <a:buFont typeface="Arial" pitchFamily="34" charset="0"/>
              <a:buChar char="•"/>
            </a:pPr>
            <a:r>
              <a:rPr lang="en-US" sz="2400" smtClean="0">
                <a:solidFill>
                  <a:prstClr val="white"/>
                </a:solidFill>
                <a:latin typeface="Calibri" pitchFamily="34" charset="0"/>
              </a:rPr>
              <a:t>Design a  magazine cover</a:t>
            </a:r>
          </a:p>
          <a:p>
            <a:pPr fontAlgn="base">
              <a:spcBef>
                <a:spcPct val="0"/>
              </a:spcBef>
              <a:spcAft>
                <a:spcPct val="0"/>
              </a:spcAft>
              <a:buFont typeface="Arial" pitchFamily="34" charset="0"/>
              <a:buChar char="•"/>
            </a:pPr>
            <a:r>
              <a:rPr lang="en-US" sz="2400" smtClean="0">
                <a:solidFill>
                  <a:prstClr val="white"/>
                </a:solidFill>
                <a:latin typeface="Calibri" pitchFamily="34" charset="0"/>
              </a:rPr>
              <a:t>Write a magazine article </a:t>
            </a:r>
          </a:p>
          <a:p>
            <a:pPr fontAlgn="base">
              <a:spcBef>
                <a:spcPct val="0"/>
              </a:spcBef>
              <a:spcAft>
                <a:spcPct val="0"/>
              </a:spcAft>
              <a:buFont typeface="Arial" pitchFamily="34" charset="0"/>
              <a:buChar char="•"/>
            </a:pPr>
            <a:endParaRPr lang="en-US" sz="2400" smtClean="0">
              <a:solidFill>
                <a:prstClr val="white"/>
              </a:solidFill>
              <a:latin typeface="Calibri" pitchFamily="34" charset="0"/>
            </a:endParaRPr>
          </a:p>
          <a:p>
            <a:pPr fontAlgn="base">
              <a:spcBef>
                <a:spcPct val="0"/>
              </a:spcBef>
              <a:spcAft>
                <a:spcPct val="0"/>
              </a:spcAft>
              <a:buFont typeface="Arial" pitchFamily="34" charset="0"/>
              <a:buChar char="•"/>
            </a:pPr>
            <a:r>
              <a:rPr lang="en-US" sz="2400" i="1" smtClean="0">
                <a:solidFill>
                  <a:prstClr val="white"/>
                </a:solidFill>
                <a:latin typeface="Calibri" pitchFamily="34" charset="0"/>
              </a:rPr>
              <a:t>Magazine Article Creation</a:t>
            </a:r>
            <a:r>
              <a:rPr lang="en-US" sz="2400" smtClean="0">
                <a:solidFill>
                  <a:prstClr val="white"/>
                </a:solidFill>
                <a:latin typeface="Calibri" pitchFamily="34" charset="0"/>
              </a:rPr>
              <a:t> rubric 5.0.44.B1 has guidelines</a:t>
            </a:r>
          </a:p>
          <a:p>
            <a:pPr fontAlgn="base">
              <a:spcBef>
                <a:spcPct val="0"/>
              </a:spcBef>
              <a:spcAft>
                <a:spcPct val="0"/>
              </a:spcAft>
            </a:pPr>
            <a:endParaRPr lang="en-US" smtClean="0">
              <a:solidFill>
                <a:prstClr val="white"/>
              </a:solidFill>
            </a:endParaRPr>
          </a:p>
        </p:txBody>
      </p:sp>
      <p:sp>
        <p:nvSpPr>
          <p:cNvPr id="8" name="TextBox 7"/>
          <p:cNvSpPr txBox="1"/>
          <p:nvPr/>
        </p:nvSpPr>
        <p:spPr>
          <a:xfrm>
            <a:off x="685800" y="5638800"/>
            <a:ext cx="4724400" cy="9239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0" fontAlgn="base" hangingPunct="0">
              <a:spcBef>
                <a:spcPct val="0"/>
              </a:spcBef>
              <a:spcAft>
                <a:spcPct val="0"/>
              </a:spcAft>
              <a:defRPr/>
            </a:pPr>
            <a:r>
              <a:rPr lang="en-US" b="1" dirty="0">
                <a:solidFill>
                  <a:prstClr val="white"/>
                </a:solidFill>
                <a:latin typeface="Calibri" pitchFamily="34" charset="0"/>
              </a:rPr>
              <a:t>The assessment is designed to provide students with the “choice” to determine a credit topic of interest to them</a:t>
            </a:r>
          </a:p>
        </p:txBody>
      </p:sp>
      <p:sp>
        <p:nvSpPr>
          <p:cNvPr id="8397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hangingPunct="1"/>
            <a:fld id="{C06A6560-B2F7-4F25-8D63-A49812EF74F0}" type="slidenum">
              <a:rPr lang="en-US" smtClean="0">
                <a:solidFill>
                  <a:srgbClr val="D6ECFF"/>
                </a:solidFill>
              </a:rPr>
              <a:pPr eaLnBrk="1" hangingPunct="1"/>
              <a:t>45</a:t>
            </a:fld>
            <a:endParaRPr lang="en-US" smtClean="0">
              <a:solidFill>
                <a:srgbClr val="D6ECFF"/>
              </a:solidFill>
            </a:endParaRPr>
          </a:p>
        </p:txBody>
      </p:sp>
    </p:spTree>
    <p:extLst>
      <p:ext uri="{BB962C8B-B14F-4D97-AF65-F5344CB8AC3E}">
        <p14:creationId xmlns:p14="http://schemas.microsoft.com/office/powerpoint/2010/main" val="207536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ctrTitle"/>
          </p:nvPr>
        </p:nvSpPr>
        <p:spPr>
          <a:xfrm>
            <a:off x="838200" y="2057400"/>
            <a:ext cx="7772400" cy="1470025"/>
          </a:xfrm>
        </p:spPr>
        <p:txBody>
          <a:bodyPr/>
          <a:lstStyle/>
          <a:p>
            <a:pPr eaLnBrk="1" hangingPunct="1"/>
            <a:r>
              <a:rPr lang="en-US" smtClean="0"/>
              <a:t>Understanding A Credit Card 1.4.1</a:t>
            </a:r>
          </a:p>
        </p:txBody>
      </p:sp>
      <p:sp>
        <p:nvSpPr>
          <p:cNvPr id="5" name="Subtitle 4"/>
          <p:cNvSpPr>
            <a:spLocks noGrp="1"/>
          </p:cNvSpPr>
          <p:nvPr>
            <p:ph type="subTitle" idx="1"/>
          </p:nvPr>
        </p:nvSpPr>
        <p:spPr/>
        <p:txBody>
          <a:bodyPr rtlCol="0">
            <a:normAutofit/>
          </a:bodyPr>
          <a:lstStyle/>
          <a:p>
            <a:pPr algn="l" eaLnBrk="1" fontAlgn="auto" hangingPunct="1">
              <a:spcAft>
                <a:spcPts val="0"/>
              </a:spcAft>
              <a:defRPr/>
            </a:pPr>
            <a:r>
              <a:rPr lang="en-US" dirty="0" smtClean="0"/>
              <a:t>Take Charge of Your Finances </a:t>
            </a:r>
          </a:p>
          <a:p>
            <a:pPr algn="l" eaLnBrk="1" fontAlgn="auto" hangingPunct="1">
              <a:spcAft>
                <a:spcPts val="0"/>
              </a:spcAft>
              <a:defRPr/>
            </a:pPr>
            <a:r>
              <a:rPr lang="en-US" dirty="0" smtClean="0"/>
              <a:t>* Edited Version </a:t>
            </a:r>
            <a:endParaRPr lang="en-US" dirty="0"/>
          </a:p>
        </p:txBody>
      </p:sp>
    </p:spTree>
    <p:extLst>
      <p:ext uri="{BB962C8B-B14F-4D97-AF65-F5344CB8AC3E}">
        <p14:creationId xmlns:p14="http://schemas.microsoft.com/office/powerpoint/2010/main" val="1804301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smtClean="0"/>
              <a:t>Integrating Music</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Keep in mind the following questions: </a:t>
            </a:r>
          </a:p>
          <a:p>
            <a:pPr lvl="1" eaLnBrk="1" fontAlgn="auto" hangingPunct="1">
              <a:spcAft>
                <a:spcPts val="0"/>
              </a:spcAft>
              <a:defRPr/>
            </a:pPr>
            <a:r>
              <a:rPr lang="en-US" dirty="0" smtClean="0"/>
              <a:t>What do you believe is the overall meaning or purpose of the song?</a:t>
            </a:r>
          </a:p>
          <a:p>
            <a:pPr lvl="1" eaLnBrk="1" fontAlgn="auto" hangingPunct="1">
              <a:spcAft>
                <a:spcPts val="0"/>
              </a:spcAft>
              <a:defRPr/>
            </a:pPr>
            <a:r>
              <a:rPr lang="en-US" dirty="0" smtClean="0"/>
              <a:t>What do the lyrics of the song mean to you?</a:t>
            </a:r>
          </a:p>
          <a:p>
            <a:pPr lvl="1" eaLnBrk="1" fontAlgn="auto" hangingPunct="1">
              <a:spcAft>
                <a:spcPts val="0"/>
              </a:spcAft>
              <a:defRPr/>
            </a:pPr>
            <a:r>
              <a:rPr lang="en-US" dirty="0" smtClean="0"/>
              <a:t>How do you believe the lyrics relate to our current society?</a:t>
            </a:r>
          </a:p>
          <a:p>
            <a:pPr eaLnBrk="1" fontAlgn="auto" hangingPunct="1">
              <a:spcAft>
                <a:spcPts val="0"/>
              </a:spcAft>
              <a:defRPr/>
            </a:pPr>
            <a:r>
              <a:rPr lang="en-US" dirty="0" smtClean="0"/>
              <a:t>The song that is going to be played is </a:t>
            </a:r>
            <a:r>
              <a:rPr lang="en-US" dirty="0" err="1" smtClean="0"/>
              <a:t>Ka’-Ching</a:t>
            </a:r>
            <a:r>
              <a:rPr lang="en-US" dirty="0" smtClean="0"/>
              <a:t> by Shania Twain </a:t>
            </a:r>
            <a:endParaRPr lang="en-US" dirty="0" smtClean="0">
              <a:solidFill>
                <a:schemeClr val="bg2"/>
              </a:solidFill>
              <a:latin typeface="+mn-lt"/>
            </a:endParaRPr>
          </a:p>
          <a:p>
            <a:pPr lvl="1" eaLnBrk="1" fontAlgn="auto" hangingPunct="1">
              <a:spcAft>
                <a:spcPts val="0"/>
              </a:spcAft>
              <a:defRPr/>
            </a:pPr>
            <a:endParaRPr lang="en-US" dirty="0"/>
          </a:p>
        </p:txBody>
      </p:sp>
      <p:pic>
        <p:nvPicPr>
          <p:cNvPr id="90116" name="Picture 2" descr="C:\Documents and Settings\Jennifer Warner\Local Settings\Temporary Internet Files\Content.IE5\77BGTQK3\MC90043160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54102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2_Ka-Ching!_Up!_Shania Twain.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696200" y="632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13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00756"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Alternative</a:t>
            </a:r>
            <a:br>
              <a:rPr lang="en-US" dirty="0" smtClean="0"/>
            </a:br>
            <a:r>
              <a:rPr lang="en-US" dirty="0" smtClean="0"/>
              <a:t>Anticipatory Set</a:t>
            </a:r>
            <a:endParaRPr lang="en-US" dirty="0"/>
          </a:p>
        </p:txBody>
      </p:sp>
      <p:sp>
        <p:nvSpPr>
          <p:cNvPr id="91139" name="Content Placeholder 2"/>
          <p:cNvSpPr>
            <a:spLocks noGrp="1"/>
          </p:cNvSpPr>
          <p:nvPr>
            <p:ph idx="1"/>
          </p:nvPr>
        </p:nvSpPr>
        <p:spPr/>
        <p:txBody>
          <a:bodyPr/>
          <a:lstStyle/>
          <a:p>
            <a:pPr eaLnBrk="1" hangingPunct="1"/>
            <a:r>
              <a:rPr lang="en-US" smtClean="0"/>
              <a:t>Participants view a short video clip regarding college student’s knowledge of credit</a:t>
            </a:r>
          </a:p>
          <a:p>
            <a:pPr eaLnBrk="1" hangingPunct="1"/>
            <a:r>
              <a:rPr lang="en-US" smtClean="0"/>
              <a:t>The class then participates in a full discussion regarding the clip that they viewed and discussion prompting questions provided </a:t>
            </a:r>
          </a:p>
        </p:txBody>
      </p:sp>
    </p:spTree>
    <p:extLst>
      <p:ext uri="{BB962C8B-B14F-4D97-AF65-F5344CB8AC3E}">
        <p14:creationId xmlns:p14="http://schemas.microsoft.com/office/powerpoint/2010/main" val="1914378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6629400" cy="1143000"/>
          </a:xfrm>
        </p:spPr>
        <p:txBody>
          <a:bodyPr rtlCol="0">
            <a:normAutofit/>
          </a:bodyPr>
          <a:lstStyle/>
          <a:p>
            <a:pPr eaLnBrk="1" fontAlgn="auto" hangingPunct="1">
              <a:spcAft>
                <a:spcPts val="0"/>
              </a:spcAft>
              <a:defRPr/>
            </a:pPr>
            <a:r>
              <a:rPr lang="en-US" dirty="0" smtClean="0"/>
              <a:t>Vocabulary Reinforcement</a:t>
            </a:r>
            <a:endParaRPr lang="en-US" dirty="0"/>
          </a:p>
        </p:txBody>
      </p:sp>
      <p:sp>
        <p:nvSpPr>
          <p:cNvPr id="92163" name="Content Placeholder 13"/>
          <p:cNvSpPr>
            <a:spLocks noGrp="1"/>
          </p:cNvSpPr>
          <p:nvPr>
            <p:ph idx="1"/>
          </p:nvPr>
        </p:nvSpPr>
        <p:spPr/>
        <p:txBody>
          <a:bodyPr/>
          <a:lstStyle/>
          <a:p>
            <a:pPr eaLnBrk="1" hangingPunct="1"/>
            <a:endParaRPr lang="en-US" smtClean="0"/>
          </a:p>
        </p:txBody>
      </p:sp>
      <p:pic>
        <p:nvPicPr>
          <p:cNvPr id="9216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219200"/>
            <a:ext cx="4543425"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05400" y="1514475"/>
            <a:ext cx="3505200" cy="923330"/>
          </a:xfrm>
          <a:prstGeom prst="rect">
            <a:avLst/>
          </a:prstGeom>
          <a:solidFill>
            <a:schemeClr val="accent1">
              <a:lumMod val="90000"/>
            </a:schemeClr>
          </a:solidFill>
        </p:spPr>
        <p:txBody>
          <a:bodyPr>
            <a:spAutoFit/>
          </a:bodyPr>
          <a:lstStyle/>
          <a:p>
            <a:pPr eaLnBrk="0" fontAlgn="base" hangingPunct="0">
              <a:spcBef>
                <a:spcPct val="0"/>
              </a:spcBef>
              <a:spcAft>
                <a:spcPct val="0"/>
              </a:spcAft>
              <a:defRPr/>
            </a:pPr>
            <a:r>
              <a:rPr lang="en-US" b="1" dirty="0">
                <a:solidFill>
                  <a:prstClr val="black"/>
                </a:solidFill>
                <a:latin typeface="Calibri" pitchFamily="34" charset="0"/>
                <a:ea typeface="MS PGothic" pitchFamily="34" charset="-128"/>
                <a:cs typeface="Calibri" pitchFamily="34" charset="0"/>
              </a:rPr>
              <a:t>Step 1: Highlight on the Sample Credit Card Offer (see next slide) each of the vocabulary words</a:t>
            </a:r>
          </a:p>
        </p:txBody>
      </p:sp>
      <p:cxnSp>
        <p:nvCxnSpPr>
          <p:cNvPr id="9" name="Straight Arrow Connector 8"/>
          <p:cNvCxnSpPr>
            <a:stCxn id="7" idx="1"/>
          </p:cNvCxnSpPr>
          <p:nvPr/>
        </p:nvCxnSpPr>
        <p:spPr>
          <a:xfrm flipH="1">
            <a:off x="4572000" y="1976140"/>
            <a:ext cx="533400" cy="30033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00" y="2590800"/>
            <a:ext cx="3505200" cy="923330"/>
          </a:xfrm>
          <a:prstGeom prst="rect">
            <a:avLst/>
          </a:prstGeom>
          <a:solidFill>
            <a:schemeClr val="accent2">
              <a:lumMod val="20000"/>
              <a:lumOff val="80000"/>
            </a:schemeClr>
          </a:solidFill>
        </p:spPr>
        <p:txBody>
          <a:bodyPr>
            <a:spAutoFit/>
          </a:bodyPr>
          <a:lstStyle/>
          <a:p>
            <a:pPr eaLnBrk="0" fontAlgn="base" hangingPunct="0">
              <a:spcBef>
                <a:spcPct val="0"/>
              </a:spcBef>
              <a:spcAft>
                <a:spcPct val="0"/>
              </a:spcAft>
              <a:defRPr/>
            </a:pPr>
            <a:r>
              <a:rPr lang="en-US" b="1" dirty="0">
                <a:solidFill>
                  <a:prstClr val="black"/>
                </a:solidFill>
                <a:latin typeface="Calibri" pitchFamily="34" charset="0"/>
                <a:ea typeface="MS PGothic" pitchFamily="34" charset="-128"/>
                <a:cs typeface="Calibri" pitchFamily="34" charset="0"/>
              </a:rPr>
              <a:t>Step 2: Choose 8 of the words highlighted that are unfamiliar and record in the word column</a:t>
            </a:r>
          </a:p>
        </p:txBody>
      </p:sp>
      <p:cxnSp>
        <p:nvCxnSpPr>
          <p:cNvPr id="12" name="Straight Arrow Connector 11"/>
          <p:cNvCxnSpPr>
            <a:stCxn id="10" idx="1"/>
          </p:cNvCxnSpPr>
          <p:nvPr/>
        </p:nvCxnSpPr>
        <p:spPr>
          <a:xfrm flipH="1">
            <a:off x="914400" y="3052465"/>
            <a:ext cx="4191000" cy="833735"/>
          </a:xfrm>
          <a:prstGeom prst="straightConnector1">
            <a:avLst/>
          </a:prstGeom>
          <a:ln w="3175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05400" y="3657600"/>
            <a:ext cx="3505200" cy="1200329"/>
          </a:xfrm>
          <a:prstGeom prst="rect">
            <a:avLst/>
          </a:prstGeom>
          <a:solidFill>
            <a:schemeClr val="accent1">
              <a:lumMod val="90000"/>
            </a:schemeClr>
          </a:solidFill>
        </p:spPr>
        <p:txBody>
          <a:bodyPr>
            <a:spAutoFit/>
          </a:bodyPr>
          <a:lstStyle/>
          <a:p>
            <a:pPr eaLnBrk="0" fontAlgn="base" hangingPunct="0">
              <a:spcBef>
                <a:spcPct val="0"/>
              </a:spcBef>
              <a:spcAft>
                <a:spcPct val="0"/>
              </a:spcAft>
              <a:defRPr/>
            </a:pPr>
            <a:r>
              <a:rPr lang="en-US" b="1" dirty="0">
                <a:solidFill>
                  <a:prstClr val="black"/>
                </a:solidFill>
                <a:ea typeface="MS PGothic" pitchFamily="34" charset="-128"/>
              </a:rPr>
              <a:t>Step 3: Using the Understanding a Credit Card Information Sheet record the definitions for each of the words in the definition column</a:t>
            </a:r>
          </a:p>
        </p:txBody>
      </p:sp>
      <p:cxnSp>
        <p:nvCxnSpPr>
          <p:cNvPr id="17" name="Straight Arrow Connector 16"/>
          <p:cNvCxnSpPr>
            <a:stCxn id="13" idx="1"/>
          </p:cNvCxnSpPr>
          <p:nvPr/>
        </p:nvCxnSpPr>
        <p:spPr>
          <a:xfrm flipH="1" flipV="1">
            <a:off x="2286000" y="4114800"/>
            <a:ext cx="2819400" cy="142965"/>
          </a:xfrm>
          <a:prstGeom prst="straightConnector1">
            <a:avLst/>
          </a:prstGeom>
          <a:ln w="317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05400" y="5048250"/>
            <a:ext cx="3505200" cy="1323975"/>
          </a:xfrm>
          <a:prstGeom prst="rect">
            <a:avLst/>
          </a:prstGeom>
          <a:solidFill>
            <a:schemeClr val="accent2">
              <a:lumMod val="20000"/>
              <a:lumOff val="80000"/>
            </a:schemeClr>
          </a:solidFill>
        </p:spPr>
        <p:txBody>
          <a:bodyPr>
            <a:spAutoFit/>
          </a:bodyPr>
          <a:lstStyle/>
          <a:p>
            <a:pPr eaLnBrk="0" fontAlgn="base" hangingPunct="0">
              <a:spcBef>
                <a:spcPct val="0"/>
              </a:spcBef>
              <a:spcAft>
                <a:spcPct val="0"/>
              </a:spcAft>
              <a:defRPr/>
            </a:pPr>
            <a:r>
              <a:rPr lang="en-US" sz="2000" b="1" dirty="0">
                <a:solidFill>
                  <a:prstClr val="black"/>
                </a:solidFill>
                <a:ea typeface="MS PGothic" pitchFamily="34" charset="-128"/>
              </a:rPr>
              <a:t>Step 4: Explain how the words are related to one another and then create a graphic organizer (see next slide)</a:t>
            </a:r>
          </a:p>
        </p:txBody>
      </p:sp>
      <p:cxnSp>
        <p:nvCxnSpPr>
          <p:cNvPr id="20" name="Straight Arrow Connector 19"/>
          <p:cNvCxnSpPr>
            <a:stCxn id="18" idx="1"/>
          </p:cNvCxnSpPr>
          <p:nvPr/>
        </p:nvCxnSpPr>
        <p:spPr>
          <a:xfrm flipH="1" flipV="1">
            <a:off x="3886200" y="3905250"/>
            <a:ext cx="1219200" cy="1804988"/>
          </a:xfrm>
          <a:prstGeom prst="straightConnector1">
            <a:avLst/>
          </a:prstGeom>
          <a:ln w="3175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70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6"/>
          <p:cNvSpPr>
            <a:spLocks noGrp="1"/>
          </p:cNvSpPr>
          <p:nvPr>
            <p:ph type="title"/>
          </p:nvPr>
        </p:nvSpPr>
        <p:spPr/>
        <p:txBody>
          <a:bodyPr/>
          <a:lstStyle/>
          <a:p>
            <a:pPr eaLnBrk="1" hangingPunct="1"/>
            <a:r>
              <a:rPr lang="en-US" sz="4000" smtClean="0"/>
              <a:t>National Master Educators</a:t>
            </a:r>
          </a:p>
        </p:txBody>
      </p:sp>
      <p:graphicFrame>
        <p:nvGraphicFramePr>
          <p:cNvPr id="9" name="Content Placeholder 8"/>
          <p:cNvGraphicFramePr>
            <a:graphicFrameLocks noGrp="1"/>
          </p:cNvGraphicFramePr>
          <p:nvPr>
            <p:ph sz="half" idx="1"/>
          </p:nvPr>
        </p:nvGraphicFramePr>
        <p:xfrm>
          <a:off x="4419600" y="1066800"/>
          <a:ext cx="4648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Content Placeholder 10"/>
          <p:cNvSpPr>
            <a:spLocks noGrp="1"/>
          </p:cNvSpPr>
          <p:nvPr>
            <p:ph sz="half" idx="2"/>
          </p:nvPr>
        </p:nvSpPr>
        <p:spPr>
          <a:xfrm>
            <a:off x="228600" y="2286000"/>
            <a:ext cx="4495800" cy="3840163"/>
          </a:xfrm>
        </p:spPr>
        <p:txBody>
          <a:bodyPr/>
          <a:lstStyle/>
          <a:p>
            <a:pPr eaLnBrk="1" hangingPunct="1"/>
            <a:r>
              <a:rPr lang="en-US" sz="2400" dirty="0" smtClean="0"/>
              <a:t>10-13 current classroom educators</a:t>
            </a:r>
          </a:p>
          <a:p>
            <a:pPr lvl="1" eaLnBrk="1" hangingPunct="1"/>
            <a:r>
              <a:rPr lang="en-US" sz="2000" dirty="0" smtClean="0"/>
              <a:t>Enhanced professional development program component</a:t>
            </a:r>
          </a:p>
          <a:p>
            <a:pPr lvl="1" eaLnBrk="1" hangingPunct="1"/>
            <a:r>
              <a:rPr lang="en-US" sz="2000" dirty="0" smtClean="0"/>
              <a:t>Lesson plan development, evaluation and modification</a:t>
            </a:r>
          </a:p>
          <a:p>
            <a:pPr lvl="1" eaLnBrk="1" hangingPunct="1"/>
            <a:r>
              <a:rPr lang="en-US" sz="2000" dirty="0" smtClean="0"/>
              <a:t>Guide programming through weekly updates and discussions</a:t>
            </a:r>
          </a:p>
        </p:txBody>
      </p:sp>
      <p:sp>
        <p:nvSpPr>
          <p:cNvPr id="5" name="TextBox 4"/>
          <p:cNvSpPr txBox="1"/>
          <p:nvPr/>
        </p:nvSpPr>
        <p:spPr>
          <a:xfrm>
            <a:off x="304800" y="1671638"/>
            <a:ext cx="4419600" cy="46196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base">
              <a:spcBef>
                <a:spcPct val="0"/>
              </a:spcBef>
              <a:spcAft>
                <a:spcPct val="0"/>
              </a:spcAft>
              <a:defRPr/>
            </a:pPr>
            <a:r>
              <a:rPr lang="en-US" sz="2400" b="1" dirty="0">
                <a:solidFill>
                  <a:prstClr val="white"/>
                </a:solidFill>
              </a:rPr>
              <a:t>Hallmark of the FEFE Program</a:t>
            </a:r>
          </a:p>
        </p:txBody>
      </p:sp>
    </p:spTree>
    <p:extLst>
      <p:ext uri="{BB962C8B-B14F-4D97-AF65-F5344CB8AC3E}">
        <p14:creationId xmlns:p14="http://schemas.microsoft.com/office/powerpoint/2010/main" val="118683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smtClean="0"/>
              <a:t>Examples </a:t>
            </a:r>
          </a:p>
        </p:txBody>
      </p:sp>
      <p:pic>
        <p:nvPicPr>
          <p:cNvPr id="9318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4825" y="3124200"/>
            <a:ext cx="46005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676400"/>
            <a:ext cx="38655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400" y="2362200"/>
            <a:ext cx="4572000" cy="707886"/>
          </a:xfrm>
          <a:prstGeom prst="rect">
            <a:avLst/>
          </a:prstGeom>
          <a:solidFill>
            <a:schemeClr val="accent1">
              <a:lumMod val="75000"/>
            </a:schemeClr>
          </a:solidFill>
        </p:spPr>
        <p:txBody>
          <a:bodyPr>
            <a:spAutoFit/>
          </a:bodyPr>
          <a:lstStyle/>
          <a:p>
            <a:pPr algn="ctr" eaLnBrk="0" fontAlgn="base" hangingPunct="0">
              <a:spcBef>
                <a:spcPct val="0"/>
              </a:spcBef>
              <a:spcAft>
                <a:spcPct val="0"/>
              </a:spcAft>
              <a:defRPr/>
            </a:pPr>
            <a:r>
              <a:rPr lang="en-US" sz="2000" b="1" dirty="0">
                <a:solidFill>
                  <a:prstClr val="black"/>
                </a:solidFill>
                <a:ea typeface="MS PGothic" pitchFamily="34" charset="-128"/>
              </a:rPr>
              <a:t>Example of a Credit Card Graphic Organizer  </a:t>
            </a:r>
          </a:p>
        </p:txBody>
      </p:sp>
      <p:sp>
        <p:nvSpPr>
          <p:cNvPr id="7" name="TextBox 6"/>
          <p:cNvSpPr txBox="1"/>
          <p:nvPr/>
        </p:nvSpPr>
        <p:spPr>
          <a:xfrm>
            <a:off x="533400" y="1687513"/>
            <a:ext cx="4572000" cy="400050"/>
          </a:xfrm>
          <a:prstGeom prst="rect">
            <a:avLst/>
          </a:prstGeom>
          <a:solidFill>
            <a:schemeClr val="accent2">
              <a:lumMod val="40000"/>
              <a:lumOff val="60000"/>
            </a:schemeClr>
          </a:solidFill>
        </p:spPr>
        <p:txBody>
          <a:bodyPr>
            <a:spAutoFit/>
          </a:bodyPr>
          <a:lstStyle/>
          <a:p>
            <a:pPr eaLnBrk="0" fontAlgn="base" hangingPunct="0">
              <a:spcBef>
                <a:spcPct val="0"/>
              </a:spcBef>
              <a:spcAft>
                <a:spcPct val="0"/>
              </a:spcAft>
              <a:defRPr/>
            </a:pPr>
            <a:r>
              <a:rPr lang="en-US" sz="2000" b="1" dirty="0">
                <a:solidFill>
                  <a:prstClr val="black"/>
                </a:solidFill>
                <a:ea typeface="MS PGothic" pitchFamily="34" charset="-128"/>
              </a:rPr>
              <a:t>Sample Credit Card Offer </a:t>
            </a:r>
          </a:p>
        </p:txBody>
      </p:sp>
      <p:cxnSp>
        <p:nvCxnSpPr>
          <p:cNvPr id="9" name="Straight Arrow Connector 8"/>
          <p:cNvCxnSpPr>
            <a:stCxn id="7" idx="2"/>
          </p:cNvCxnSpPr>
          <p:nvPr/>
        </p:nvCxnSpPr>
        <p:spPr>
          <a:xfrm>
            <a:off x="2819400" y="2087563"/>
            <a:ext cx="2895600" cy="274637"/>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721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Home Discussion</a:t>
            </a:r>
          </a:p>
        </p:txBody>
      </p:sp>
      <p:sp>
        <p:nvSpPr>
          <p:cNvPr id="3" name="Content Placeholder 2"/>
          <p:cNvSpPr>
            <a:spLocks noGrp="1"/>
          </p:cNvSpPr>
          <p:nvPr>
            <p:ph idx="1"/>
          </p:nvPr>
        </p:nvSpPr>
        <p:spPr>
          <a:xfrm>
            <a:off x="457200" y="1905000"/>
            <a:ext cx="4191000" cy="4221163"/>
          </a:xfrm>
        </p:spPr>
        <p:txBody>
          <a:bodyPr rtlCol="0">
            <a:normAutofit fontScale="92500" lnSpcReduction="10000"/>
          </a:bodyPr>
          <a:lstStyle/>
          <a:p>
            <a:pPr marL="514350" indent="-514350" eaLnBrk="1" fontAlgn="auto" hangingPunct="1">
              <a:spcAft>
                <a:spcPts val="0"/>
              </a:spcAft>
              <a:buFont typeface="+mj-lt"/>
              <a:buAutoNum type="arabicPeriod"/>
              <a:defRPr/>
            </a:pPr>
            <a:r>
              <a:rPr lang="en-US" dirty="0" smtClean="0"/>
              <a:t>Before the lesson</a:t>
            </a:r>
          </a:p>
          <a:p>
            <a:pPr marL="914400" lvl="1" indent="-514350" eaLnBrk="1" fontAlgn="auto" hangingPunct="1">
              <a:spcAft>
                <a:spcPts val="0"/>
              </a:spcAft>
              <a:defRPr/>
            </a:pPr>
            <a:r>
              <a:rPr lang="en-US" dirty="0" smtClean="0"/>
              <a:t>Interview an adult about credit cards</a:t>
            </a:r>
          </a:p>
          <a:p>
            <a:pPr marL="514350" indent="-514350" eaLnBrk="1" fontAlgn="auto" hangingPunct="1">
              <a:spcAft>
                <a:spcPts val="0"/>
              </a:spcAft>
              <a:buFont typeface="+mj-lt"/>
              <a:buAutoNum type="arabicPeriod"/>
              <a:defRPr/>
            </a:pPr>
            <a:r>
              <a:rPr lang="en-US" dirty="0" smtClean="0"/>
              <a:t>After the lesson</a:t>
            </a:r>
          </a:p>
          <a:p>
            <a:pPr marL="914400" lvl="1" indent="-514350" eaLnBrk="1" fontAlgn="auto" hangingPunct="1">
              <a:spcAft>
                <a:spcPts val="0"/>
              </a:spcAft>
              <a:defRPr/>
            </a:pPr>
            <a:r>
              <a:rPr lang="en-US" dirty="0" smtClean="0"/>
              <a:t>Identify three discussion points you would have with your family as a result of what you learned in class</a:t>
            </a:r>
            <a:endParaRPr lang="en-US" dirty="0"/>
          </a:p>
        </p:txBody>
      </p:sp>
      <p:pic>
        <p:nvPicPr>
          <p:cNvPr id="9421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1676400"/>
            <a:ext cx="38608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4233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4114800" y="725488"/>
          <a:ext cx="4724400" cy="5446712"/>
        </p:xfrm>
        <a:graphic>
          <a:graphicData uri="http://schemas.openxmlformats.org/drawingml/2006/table">
            <a:tbl>
              <a:tblPr>
                <a:tableStyleId>{ED083AE6-46FA-4A59-8FB0-9F97EB10719F}</a:tableStyleId>
              </a:tblPr>
              <a:tblGrid>
                <a:gridCol w="987188"/>
                <a:gridCol w="3737212"/>
              </a:tblGrid>
              <a:tr h="137171">
                <a:tc gridSpan="2">
                  <a:txBody>
                    <a:bodyPr/>
                    <a:lstStyle/>
                    <a:p>
                      <a:pPr marL="0" marR="0" algn="ctr">
                        <a:spcBef>
                          <a:spcPts val="0"/>
                        </a:spcBef>
                        <a:spcAft>
                          <a:spcPts val="0"/>
                        </a:spcAft>
                      </a:pPr>
                      <a:r>
                        <a:rPr lang="en-US" sz="900" b="1" dirty="0">
                          <a:latin typeface="Adobe Jenson Pro" pitchFamily="18" charset="0"/>
                        </a:rPr>
                        <a:t>Interest Rates and Interest Charges</a:t>
                      </a:r>
                      <a:endParaRPr lang="en-US" sz="900" b="1" dirty="0">
                        <a:latin typeface="Adobe Jenson Pro" pitchFamily="18" charset="0"/>
                        <a:ea typeface="Times New Roman"/>
                      </a:endParaRPr>
                    </a:p>
                  </a:txBody>
                  <a:tcPr marL="36552" marR="36552" marT="0" marB="0">
                    <a:solidFill>
                      <a:schemeClr val="accent2">
                        <a:lumMod val="20000"/>
                        <a:lumOff val="80000"/>
                      </a:schemeClr>
                    </a:solidFill>
                  </a:tcPr>
                </a:tc>
                <a:tc hMerge="1">
                  <a:txBody>
                    <a:bodyPr/>
                    <a:lstStyle/>
                    <a:p>
                      <a:endParaRPr lang="en-US"/>
                    </a:p>
                  </a:txBody>
                  <a:tcPr/>
                </a:tc>
              </a:tr>
              <a:tr h="365789">
                <a:tc>
                  <a:txBody>
                    <a:bodyPr/>
                    <a:lstStyle/>
                    <a:p>
                      <a:pPr marL="0" marR="0" algn="l">
                        <a:spcBef>
                          <a:spcPts val="0"/>
                        </a:spcBef>
                        <a:spcAft>
                          <a:spcPts val="0"/>
                        </a:spcAft>
                      </a:pPr>
                      <a:r>
                        <a:rPr lang="en-US" sz="800" b="1" dirty="0">
                          <a:latin typeface="Adobe Jenson Pro" pitchFamily="18" charset="0"/>
                        </a:rPr>
                        <a:t>Annual Percentage Rate (APR) for Purchases</a:t>
                      </a:r>
                      <a:endParaRPr lang="en-US" sz="800" b="1" dirty="0">
                        <a:latin typeface="Adobe Jenson Pro" pitchFamily="18" charset="0"/>
                        <a:ea typeface="Times New Roman"/>
                      </a:endParaRPr>
                    </a:p>
                  </a:txBody>
                  <a:tcPr marL="36552" marR="36552" marT="0" marB="0"/>
                </a:tc>
                <a:tc>
                  <a:txBody>
                    <a:bodyPr/>
                    <a:lstStyle/>
                    <a:p>
                      <a:pPr marL="0" marR="0" algn="l">
                        <a:spcBef>
                          <a:spcPts val="0"/>
                        </a:spcBef>
                        <a:spcAft>
                          <a:spcPts val="0"/>
                        </a:spcAft>
                      </a:pPr>
                      <a:r>
                        <a:rPr lang="en-US" sz="800" dirty="0">
                          <a:latin typeface="Adobe Jenson Pro" pitchFamily="18" charset="0"/>
                        </a:rPr>
                        <a:t>12.99%, 13.99% or 14.99%, introductory APR for one year, based on your creditworthiness.</a:t>
                      </a:r>
                    </a:p>
                    <a:p>
                      <a:pPr marL="0" marR="0" algn="l">
                        <a:spcBef>
                          <a:spcPts val="0"/>
                        </a:spcBef>
                        <a:spcAft>
                          <a:spcPts val="0"/>
                        </a:spcAft>
                      </a:pPr>
                      <a:r>
                        <a:rPr lang="en-US" sz="800" dirty="0">
                          <a:latin typeface="Adobe Jenson Pro" pitchFamily="18" charset="0"/>
                        </a:rPr>
                        <a:t>After that, your APR will be 14.99%. This is a variable-rate APR that will vary with the market based on the Prime Rate.</a:t>
                      </a:r>
                      <a:endParaRPr lang="en-US" sz="800" dirty="0">
                        <a:latin typeface="Adobe Jenson Pro" pitchFamily="18" charset="0"/>
                        <a:ea typeface="Times New Roman"/>
                      </a:endParaRPr>
                    </a:p>
                  </a:txBody>
                  <a:tcPr marL="36552" marR="36552" marT="0" marB="0"/>
                </a:tc>
              </a:tr>
              <a:tr h="243859">
                <a:tc>
                  <a:txBody>
                    <a:bodyPr/>
                    <a:lstStyle/>
                    <a:p>
                      <a:pPr marL="0" marR="0" algn="l">
                        <a:spcBef>
                          <a:spcPts val="0"/>
                        </a:spcBef>
                        <a:spcAft>
                          <a:spcPts val="0"/>
                        </a:spcAft>
                      </a:pPr>
                      <a:r>
                        <a:rPr lang="en-US" sz="800" b="1" dirty="0">
                          <a:latin typeface="Adobe Jenson Pro" pitchFamily="18" charset="0"/>
                        </a:rPr>
                        <a:t>APR for Balance Transfers</a:t>
                      </a:r>
                      <a:endParaRPr lang="en-US" sz="800" b="1" dirty="0">
                        <a:latin typeface="Adobe Jenson Pro" pitchFamily="18" charset="0"/>
                        <a:ea typeface="Times New Roman"/>
                      </a:endParaRPr>
                    </a:p>
                  </a:txBody>
                  <a:tcPr marL="36552" marR="36552" marT="0" marB="0"/>
                </a:tc>
                <a:tc>
                  <a:txBody>
                    <a:bodyPr/>
                    <a:lstStyle/>
                    <a:p>
                      <a:pPr marL="0" marR="0" algn="l">
                        <a:spcBef>
                          <a:spcPts val="0"/>
                        </a:spcBef>
                        <a:spcAft>
                          <a:spcPts val="0"/>
                        </a:spcAft>
                      </a:pPr>
                      <a:r>
                        <a:rPr lang="en-US" sz="800" dirty="0">
                          <a:latin typeface="Adobe Jenson Pro" pitchFamily="18" charset="0"/>
                        </a:rPr>
                        <a:t>15.99%</a:t>
                      </a:r>
                    </a:p>
                    <a:p>
                      <a:pPr marL="342900" marR="0" lvl="0" indent="-342900" algn="l">
                        <a:spcBef>
                          <a:spcPts val="0"/>
                        </a:spcBef>
                        <a:spcAft>
                          <a:spcPts val="0"/>
                        </a:spcAft>
                        <a:buFont typeface="Symbol"/>
                        <a:buChar char=""/>
                      </a:pPr>
                      <a:r>
                        <a:rPr lang="en-US" sz="800" dirty="0">
                          <a:latin typeface="Adobe Jenson Pro" pitchFamily="18" charset="0"/>
                        </a:rPr>
                        <a:t>This APR will vary with the market based on the Prime Rate</a:t>
                      </a:r>
                      <a:endParaRPr lang="en-US" sz="800" dirty="0">
                        <a:latin typeface="Adobe Jenson Pro" pitchFamily="18" charset="0"/>
                        <a:ea typeface="Times New Roman"/>
                      </a:endParaRPr>
                    </a:p>
                  </a:txBody>
                  <a:tcPr marL="36552" marR="36552" marT="0" marB="0"/>
                </a:tc>
              </a:tr>
              <a:tr h="243859">
                <a:tc>
                  <a:txBody>
                    <a:bodyPr/>
                    <a:lstStyle/>
                    <a:p>
                      <a:pPr marL="0" marR="0" algn="l">
                        <a:spcBef>
                          <a:spcPts val="0"/>
                        </a:spcBef>
                        <a:spcAft>
                          <a:spcPts val="0"/>
                        </a:spcAft>
                      </a:pPr>
                      <a:r>
                        <a:rPr lang="en-US" sz="800" b="1" dirty="0">
                          <a:latin typeface="Adobe Jenson Pro" pitchFamily="18" charset="0"/>
                        </a:rPr>
                        <a:t>APR for Cash Advances</a:t>
                      </a:r>
                      <a:endParaRPr lang="en-US" sz="800" b="1" dirty="0">
                        <a:latin typeface="Adobe Jenson Pro" pitchFamily="18" charset="0"/>
                        <a:ea typeface="Times New Roman"/>
                      </a:endParaRPr>
                    </a:p>
                  </a:txBody>
                  <a:tcPr marL="36552" marR="36552" marT="0" marB="0"/>
                </a:tc>
                <a:tc>
                  <a:txBody>
                    <a:bodyPr/>
                    <a:lstStyle/>
                    <a:p>
                      <a:pPr marL="0" marR="0" algn="l">
                        <a:spcBef>
                          <a:spcPts val="0"/>
                        </a:spcBef>
                        <a:spcAft>
                          <a:spcPts val="0"/>
                        </a:spcAft>
                      </a:pPr>
                      <a:r>
                        <a:rPr lang="en-US" sz="800" dirty="0">
                          <a:latin typeface="Adobe Jenson Pro" pitchFamily="18" charset="0"/>
                        </a:rPr>
                        <a:t>21.99%</a:t>
                      </a:r>
                    </a:p>
                    <a:p>
                      <a:pPr marL="342900" marR="0" lvl="0" indent="-342900" algn="l">
                        <a:spcBef>
                          <a:spcPts val="0"/>
                        </a:spcBef>
                        <a:spcAft>
                          <a:spcPts val="0"/>
                        </a:spcAft>
                        <a:buFont typeface="Symbol"/>
                        <a:buChar char=""/>
                      </a:pPr>
                      <a:r>
                        <a:rPr lang="en-US" sz="800" dirty="0">
                          <a:latin typeface="Adobe Jenson Pro" pitchFamily="18" charset="0"/>
                        </a:rPr>
                        <a:t>This APR will vary with the market based on the Prime Rate</a:t>
                      </a:r>
                      <a:endParaRPr lang="en-US" sz="800" dirty="0">
                        <a:latin typeface="Adobe Jenson Pro" pitchFamily="18" charset="0"/>
                        <a:ea typeface="Times New Roman"/>
                      </a:endParaRPr>
                    </a:p>
                  </a:txBody>
                  <a:tcPr marL="36552" marR="36552" marT="0" marB="0"/>
                </a:tc>
              </a:tr>
              <a:tr h="975438">
                <a:tc>
                  <a:txBody>
                    <a:bodyPr/>
                    <a:lstStyle/>
                    <a:p>
                      <a:pPr marL="0" marR="0" algn="l">
                        <a:spcBef>
                          <a:spcPts val="0"/>
                        </a:spcBef>
                        <a:spcAft>
                          <a:spcPts val="0"/>
                        </a:spcAft>
                      </a:pPr>
                      <a:r>
                        <a:rPr lang="en-US" sz="800" b="1" dirty="0">
                          <a:latin typeface="Adobe Jenson Pro" pitchFamily="18" charset="0"/>
                        </a:rPr>
                        <a:t>Penalty APR and When it Applies</a:t>
                      </a:r>
                      <a:endParaRPr lang="en-US" sz="800" b="1" dirty="0">
                        <a:latin typeface="Adobe Jenson Pro" pitchFamily="18" charset="0"/>
                        <a:ea typeface="Times New Roman"/>
                      </a:endParaRPr>
                    </a:p>
                  </a:txBody>
                  <a:tcPr marL="36552" marR="36552" marT="0" marB="0"/>
                </a:tc>
                <a:tc>
                  <a:txBody>
                    <a:bodyPr/>
                    <a:lstStyle/>
                    <a:p>
                      <a:pPr marL="0" marR="0" algn="l">
                        <a:spcBef>
                          <a:spcPts val="0"/>
                        </a:spcBef>
                        <a:spcAft>
                          <a:spcPts val="0"/>
                        </a:spcAft>
                      </a:pPr>
                      <a:r>
                        <a:rPr lang="en-US" sz="800" dirty="0">
                          <a:latin typeface="Adobe Jenson Pro" pitchFamily="18" charset="0"/>
                        </a:rPr>
                        <a:t>28.99%</a:t>
                      </a:r>
                    </a:p>
                    <a:p>
                      <a:pPr marL="0" marR="0" algn="l">
                        <a:spcBef>
                          <a:spcPts val="0"/>
                        </a:spcBef>
                        <a:spcAft>
                          <a:spcPts val="0"/>
                        </a:spcAft>
                      </a:pPr>
                      <a:r>
                        <a:rPr lang="en-US" sz="800" dirty="0">
                          <a:latin typeface="Adobe Jenson Pro" pitchFamily="18" charset="0"/>
                        </a:rPr>
                        <a:t>This APR may be applied to your account if you:</a:t>
                      </a:r>
                    </a:p>
                    <a:p>
                      <a:pPr marL="342900" marR="0" lvl="0" indent="-342900" algn="l">
                        <a:spcBef>
                          <a:spcPts val="0"/>
                        </a:spcBef>
                        <a:spcAft>
                          <a:spcPts val="0"/>
                        </a:spcAft>
                        <a:buFont typeface="+mj-lt"/>
                        <a:buAutoNum type="arabicPeriod"/>
                      </a:pPr>
                      <a:r>
                        <a:rPr lang="en-US" sz="800" dirty="0">
                          <a:latin typeface="Adobe Jenson Pro" pitchFamily="18" charset="0"/>
                        </a:rPr>
                        <a:t>Make a late payment;</a:t>
                      </a:r>
                    </a:p>
                    <a:p>
                      <a:pPr marL="342900" marR="0" lvl="0" indent="-342900" algn="l">
                        <a:spcBef>
                          <a:spcPts val="0"/>
                        </a:spcBef>
                        <a:spcAft>
                          <a:spcPts val="0"/>
                        </a:spcAft>
                        <a:buFont typeface="+mj-lt"/>
                        <a:buAutoNum type="arabicPeriod"/>
                      </a:pPr>
                      <a:r>
                        <a:rPr lang="en-US" sz="800" dirty="0">
                          <a:latin typeface="Adobe Jenson Pro" pitchFamily="18" charset="0"/>
                        </a:rPr>
                        <a:t>Go over your credit limit;</a:t>
                      </a:r>
                    </a:p>
                    <a:p>
                      <a:pPr marL="342900" marR="0" lvl="0" indent="-342900" algn="l">
                        <a:spcBef>
                          <a:spcPts val="0"/>
                        </a:spcBef>
                        <a:spcAft>
                          <a:spcPts val="0"/>
                        </a:spcAft>
                        <a:buFont typeface="+mj-lt"/>
                        <a:buAutoNum type="arabicPeriod"/>
                      </a:pPr>
                      <a:r>
                        <a:rPr lang="en-US" sz="800" dirty="0">
                          <a:latin typeface="Adobe Jenson Pro" pitchFamily="18" charset="0"/>
                        </a:rPr>
                        <a:t>Make a payment that is returned; or</a:t>
                      </a:r>
                    </a:p>
                    <a:p>
                      <a:pPr marL="342900" marR="0" lvl="0" indent="-342900" algn="l">
                        <a:spcBef>
                          <a:spcPts val="0"/>
                        </a:spcBef>
                        <a:spcAft>
                          <a:spcPts val="0"/>
                        </a:spcAft>
                        <a:buFont typeface="+mj-lt"/>
                        <a:buAutoNum type="arabicPeriod"/>
                      </a:pPr>
                      <a:r>
                        <a:rPr lang="en-US" sz="800" dirty="0">
                          <a:latin typeface="Adobe Jenson Pro" pitchFamily="18" charset="0"/>
                        </a:rPr>
                        <a:t>Do any of the above on another account that you have with us.</a:t>
                      </a:r>
                    </a:p>
                    <a:p>
                      <a:pPr marL="0" marR="0" algn="l">
                        <a:spcBef>
                          <a:spcPts val="0"/>
                        </a:spcBef>
                        <a:spcAft>
                          <a:spcPts val="0"/>
                        </a:spcAft>
                      </a:pPr>
                      <a:r>
                        <a:rPr lang="en-US" sz="800" b="1" dirty="0">
                          <a:latin typeface="Adobe Jenson Pro" pitchFamily="18" charset="0"/>
                        </a:rPr>
                        <a:t>How long will the Penalty APR apply? </a:t>
                      </a:r>
                      <a:r>
                        <a:rPr lang="en-US" sz="800" dirty="0">
                          <a:latin typeface="Adobe Jenson Pro" pitchFamily="18" charset="0"/>
                        </a:rPr>
                        <a:t>If your APR’s are increased for any of these reasons, the Penalty APR will apply until you make six consecutive minimum payments when due.</a:t>
                      </a:r>
                      <a:endParaRPr lang="en-US" sz="800" dirty="0">
                        <a:latin typeface="Adobe Jenson Pro" pitchFamily="18" charset="0"/>
                        <a:ea typeface="Times New Roman"/>
                      </a:endParaRPr>
                    </a:p>
                  </a:txBody>
                  <a:tcPr marL="36552" marR="36552" marT="0" marB="0"/>
                </a:tc>
              </a:tr>
              <a:tr h="264699">
                <a:tc>
                  <a:txBody>
                    <a:bodyPr/>
                    <a:lstStyle/>
                    <a:p>
                      <a:pPr marL="0" marR="0" algn="l">
                        <a:spcBef>
                          <a:spcPts val="0"/>
                        </a:spcBef>
                        <a:spcAft>
                          <a:spcPts val="0"/>
                        </a:spcAft>
                      </a:pPr>
                      <a:r>
                        <a:rPr lang="en-US" sz="800" b="1" dirty="0">
                          <a:latin typeface="Adobe Jenson Pro" pitchFamily="18" charset="0"/>
                        </a:rPr>
                        <a:t>How to Avoid Paying Interest on Purchases</a:t>
                      </a:r>
                      <a:endParaRPr lang="en-US" sz="800" b="1" dirty="0">
                        <a:latin typeface="Adobe Jenson Pro" pitchFamily="18" charset="0"/>
                        <a:ea typeface="Times New Roman"/>
                      </a:endParaRPr>
                    </a:p>
                  </a:txBody>
                  <a:tcPr marL="36552" marR="36552" marT="0" marB="0"/>
                </a:tc>
                <a:tc>
                  <a:txBody>
                    <a:bodyPr/>
                    <a:lstStyle/>
                    <a:p>
                      <a:pPr marL="0" marR="0" algn="l">
                        <a:spcBef>
                          <a:spcPts val="0"/>
                        </a:spcBef>
                        <a:spcAft>
                          <a:spcPts val="0"/>
                        </a:spcAft>
                      </a:pPr>
                      <a:r>
                        <a:rPr lang="en-US" sz="800" dirty="0">
                          <a:latin typeface="Adobe Jenson Pro" pitchFamily="18" charset="0"/>
                        </a:rPr>
                        <a:t>Your due date is at least 25 days after the close of each billing cycle. We will not charge you any interest on purchases if you pay your entire balance by the due date each month.</a:t>
                      </a:r>
                      <a:endParaRPr lang="en-US" sz="800" dirty="0">
                        <a:latin typeface="Adobe Jenson Pro" pitchFamily="18" charset="0"/>
                        <a:ea typeface="Times New Roman"/>
                      </a:endParaRPr>
                    </a:p>
                  </a:txBody>
                  <a:tcPr marL="36552" marR="36552" marT="0" marB="0"/>
                </a:tc>
              </a:tr>
              <a:tr h="264699">
                <a:tc>
                  <a:txBody>
                    <a:bodyPr/>
                    <a:lstStyle/>
                    <a:p>
                      <a:pPr marL="0" marR="0" algn="l">
                        <a:spcBef>
                          <a:spcPts val="0"/>
                        </a:spcBef>
                        <a:spcAft>
                          <a:spcPts val="0"/>
                        </a:spcAft>
                      </a:pPr>
                      <a:r>
                        <a:rPr lang="en-US" sz="800" b="1" dirty="0">
                          <a:latin typeface="Adobe Jenson Pro" pitchFamily="18" charset="0"/>
                        </a:rPr>
                        <a:t>Minimum Interest Charge</a:t>
                      </a:r>
                      <a:endParaRPr lang="en-US" sz="800" b="1" dirty="0">
                        <a:latin typeface="Adobe Jenson Pro" pitchFamily="18" charset="0"/>
                        <a:ea typeface="Times New Roman"/>
                      </a:endParaRPr>
                    </a:p>
                  </a:txBody>
                  <a:tcPr marL="36552" marR="36552" marT="0" marB="0"/>
                </a:tc>
                <a:tc>
                  <a:txBody>
                    <a:bodyPr/>
                    <a:lstStyle/>
                    <a:p>
                      <a:pPr marL="0" marR="0" algn="l">
                        <a:spcBef>
                          <a:spcPts val="0"/>
                        </a:spcBef>
                        <a:spcAft>
                          <a:spcPts val="0"/>
                        </a:spcAft>
                      </a:pPr>
                      <a:r>
                        <a:rPr lang="en-US" sz="800" dirty="0">
                          <a:latin typeface="Adobe Jenson Pro" pitchFamily="18" charset="0"/>
                        </a:rPr>
                        <a:t>If you are charged interest, the charge will be no less than $1.50.</a:t>
                      </a:r>
                      <a:endParaRPr lang="en-US" sz="800" dirty="0">
                        <a:latin typeface="Adobe Jenson Pro" pitchFamily="18" charset="0"/>
                        <a:ea typeface="Times New Roman"/>
                      </a:endParaRPr>
                    </a:p>
                  </a:txBody>
                  <a:tcPr marL="36552" marR="36552" marT="0" marB="0"/>
                </a:tc>
              </a:tr>
              <a:tr h="365789">
                <a:tc>
                  <a:txBody>
                    <a:bodyPr/>
                    <a:lstStyle/>
                    <a:p>
                      <a:pPr marL="0" marR="0" algn="l">
                        <a:spcBef>
                          <a:spcPts val="0"/>
                        </a:spcBef>
                        <a:spcAft>
                          <a:spcPts val="0"/>
                        </a:spcAft>
                      </a:pPr>
                      <a:r>
                        <a:rPr lang="en-US" sz="800" b="1" dirty="0">
                          <a:latin typeface="Adobe Jenson Pro" pitchFamily="18" charset="0"/>
                        </a:rPr>
                        <a:t>For Credit Card Tips from the Federal Reserve Board</a:t>
                      </a:r>
                      <a:endParaRPr lang="en-US" sz="800" b="1" dirty="0">
                        <a:latin typeface="Adobe Jenson Pro" pitchFamily="18" charset="0"/>
                        <a:ea typeface="Times New Roman"/>
                      </a:endParaRPr>
                    </a:p>
                  </a:txBody>
                  <a:tcPr marL="36552" marR="36552" marT="0" marB="0"/>
                </a:tc>
                <a:tc>
                  <a:txBody>
                    <a:bodyPr/>
                    <a:lstStyle/>
                    <a:p>
                      <a:pPr marL="0" marR="0" algn="l">
                        <a:spcBef>
                          <a:spcPts val="0"/>
                        </a:spcBef>
                        <a:spcAft>
                          <a:spcPts val="0"/>
                        </a:spcAft>
                      </a:pPr>
                      <a:r>
                        <a:rPr lang="en-US" sz="800" dirty="0">
                          <a:latin typeface="Adobe Jenson Pro" pitchFamily="18" charset="0"/>
                        </a:rPr>
                        <a:t>To learn more about factors to consider when applying for or using a credit card, visit the website of the Federal Reserve Board at http://www.federalreserve.gov/creditcard</a:t>
                      </a:r>
                      <a:endParaRPr lang="en-US" sz="800" dirty="0">
                        <a:latin typeface="Adobe Jenson Pro" pitchFamily="18" charset="0"/>
                        <a:ea typeface="Times New Roman"/>
                      </a:endParaRPr>
                    </a:p>
                  </a:txBody>
                  <a:tcPr marL="36552" marR="36552" marT="0" marB="0"/>
                </a:tc>
              </a:tr>
              <a:tr h="137171">
                <a:tc gridSpan="2">
                  <a:txBody>
                    <a:bodyPr/>
                    <a:lstStyle/>
                    <a:p>
                      <a:pPr marL="0" marR="0" algn="ctr">
                        <a:spcBef>
                          <a:spcPts val="0"/>
                        </a:spcBef>
                        <a:spcAft>
                          <a:spcPts val="0"/>
                        </a:spcAft>
                      </a:pPr>
                      <a:r>
                        <a:rPr lang="en-US" sz="900" b="1" dirty="0">
                          <a:latin typeface="Adobe Jenson Pro" pitchFamily="18" charset="0"/>
                        </a:rPr>
                        <a:t>Fees</a:t>
                      </a:r>
                      <a:endParaRPr lang="en-US" sz="900" b="1" dirty="0">
                        <a:latin typeface="Adobe Jenson Pro" pitchFamily="18" charset="0"/>
                        <a:ea typeface="Times New Roman"/>
                      </a:endParaRPr>
                    </a:p>
                  </a:txBody>
                  <a:tcPr marL="36552" marR="36552" marT="0" marB="0">
                    <a:solidFill>
                      <a:schemeClr val="accent2">
                        <a:lumMod val="20000"/>
                        <a:lumOff val="80000"/>
                      </a:schemeClr>
                    </a:solidFill>
                  </a:tcPr>
                </a:tc>
                <a:tc hMerge="1">
                  <a:txBody>
                    <a:bodyPr/>
                    <a:lstStyle/>
                    <a:p>
                      <a:endParaRPr lang="en-US"/>
                    </a:p>
                  </a:txBody>
                  <a:tcPr/>
                </a:tc>
              </a:tr>
              <a:tr h="888035">
                <a:tc>
                  <a:txBody>
                    <a:bodyPr/>
                    <a:lstStyle/>
                    <a:p>
                      <a:pPr marL="0" marR="0" algn="l">
                        <a:spcBef>
                          <a:spcPts val="0"/>
                        </a:spcBef>
                        <a:spcAft>
                          <a:spcPts val="0"/>
                        </a:spcAft>
                      </a:pPr>
                      <a:r>
                        <a:rPr lang="en-US" sz="800" b="1" dirty="0">
                          <a:latin typeface="Adobe Jenson Pro" pitchFamily="18" charset="0"/>
                        </a:rPr>
                        <a:t>Set-up and Maintenance Fees</a:t>
                      </a:r>
                      <a:endParaRPr lang="en-US" sz="800" b="1" dirty="0">
                        <a:latin typeface="Adobe Jenson Pro" pitchFamily="18" charset="0"/>
                        <a:ea typeface="Times New Roman"/>
                      </a:endParaRPr>
                    </a:p>
                  </a:txBody>
                  <a:tcPr marL="36552" marR="36552" marT="0" marB="0"/>
                </a:tc>
                <a:tc>
                  <a:txBody>
                    <a:bodyPr/>
                    <a:lstStyle/>
                    <a:p>
                      <a:pPr marL="0" marR="0" algn="l">
                        <a:spcBef>
                          <a:spcPts val="0"/>
                        </a:spcBef>
                        <a:spcAft>
                          <a:spcPts val="0"/>
                        </a:spcAft>
                      </a:pPr>
                      <a:r>
                        <a:rPr lang="en-US" sz="800" dirty="0">
                          <a:latin typeface="Adobe Jenson Pro" pitchFamily="18" charset="0"/>
                        </a:rPr>
                        <a:t>NOTICE: Some of these set-up and maintenance fees will be assessed before you begin using your card and will reduce the amount of credit you initially have available. For example, if you are assigned the minimum credit limit of $250, initial available credit will be only about $209.</a:t>
                      </a:r>
                    </a:p>
                    <a:p>
                      <a:pPr marL="342900" marR="0" lvl="0" indent="-342900" algn="l">
                        <a:spcBef>
                          <a:spcPts val="0"/>
                        </a:spcBef>
                        <a:spcAft>
                          <a:spcPts val="0"/>
                        </a:spcAft>
                        <a:buFont typeface="Symbol"/>
                        <a:buChar char=""/>
                      </a:pPr>
                      <a:r>
                        <a:rPr lang="en-US" sz="800" b="1" dirty="0">
                          <a:latin typeface="Adobe Jenson Pro" pitchFamily="18" charset="0"/>
                        </a:rPr>
                        <a:t>Annual Fee: </a:t>
                      </a:r>
                      <a:r>
                        <a:rPr lang="en-US" sz="800" dirty="0">
                          <a:latin typeface="Adobe Jenson Pro" pitchFamily="18" charset="0"/>
                        </a:rPr>
                        <a:t>$20</a:t>
                      </a:r>
                    </a:p>
                    <a:p>
                      <a:pPr marL="342900" marR="0" lvl="0" indent="-342900" algn="l">
                        <a:spcBef>
                          <a:spcPts val="0"/>
                        </a:spcBef>
                        <a:spcAft>
                          <a:spcPts val="0"/>
                        </a:spcAft>
                        <a:buFont typeface="Symbol"/>
                        <a:buChar char=""/>
                      </a:pPr>
                      <a:r>
                        <a:rPr lang="en-US" sz="800" b="1" dirty="0">
                          <a:latin typeface="Adobe Jenson Pro" pitchFamily="18" charset="0"/>
                        </a:rPr>
                        <a:t>Account Set-up Fee: </a:t>
                      </a:r>
                      <a:r>
                        <a:rPr lang="en-US" sz="800" dirty="0">
                          <a:latin typeface="Adobe Jenson Pro" pitchFamily="18" charset="0"/>
                        </a:rPr>
                        <a:t>$20 (one-time fee)</a:t>
                      </a:r>
                    </a:p>
                    <a:p>
                      <a:pPr marL="342900" marR="0" lvl="0" indent="-342900" algn="l">
                        <a:spcBef>
                          <a:spcPts val="0"/>
                        </a:spcBef>
                        <a:spcAft>
                          <a:spcPts val="0"/>
                        </a:spcAft>
                        <a:buFont typeface="Symbol"/>
                        <a:buChar char=""/>
                      </a:pPr>
                      <a:r>
                        <a:rPr lang="en-US" sz="800" b="1" dirty="0">
                          <a:latin typeface="Adobe Jenson Pro" pitchFamily="18" charset="0"/>
                        </a:rPr>
                        <a:t>Participation Fee: </a:t>
                      </a:r>
                      <a:r>
                        <a:rPr lang="en-US" sz="800" dirty="0">
                          <a:latin typeface="Adobe Jenson Pro" pitchFamily="18" charset="0"/>
                        </a:rPr>
                        <a:t>$12 annually ($1 per month)</a:t>
                      </a:r>
                    </a:p>
                    <a:p>
                      <a:pPr marL="342900" marR="0" lvl="0" indent="-342900" algn="l">
                        <a:spcBef>
                          <a:spcPts val="0"/>
                        </a:spcBef>
                        <a:spcAft>
                          <a:spcPts val="0"/>
                        </a:spcAft>
                        <a:buFont typeface="Symbol"/>
                        <a:buChar char=""/>
                      </a:pPr>
                      <a:r>
                        <a:rPr lang="en-US" sz="800" b="1" dirty="0">
                          <a:latin typeface="Adobe Jenson Pro" pitchFamily="18" charset="0"/>
                        </a:rPr>
                        <a:t>Additional Card Fee: </a:t>
                      </a:r>
                      <a:r>
                        <a:rPr lang="en-US" sz="800" dirty="0">
                          <a:latin typeface="Adobe Jenson Pro" pitchFamily="18" charset="0"/>
                        </a:rPr>
                        <a:t>$5 annually (if applicable)</a:t>
                      </a:r>
                      <a:endParaRPr lang="en-US" sz="800" dirty="0">
                        <a:latin typeface="Adobe Jenson Pro" pitchFamily="18" charset="0"/>
                        <a:ea typeface="Times New Roman"/>
                      </a:endParaRPr>
                    </a:p>
                  </a:txBody>
                  <a:tcPr marL="36552" marR="36552" marT="0" marB="0"/>
                </a:tc>
              </a:tr>
              <a:tr h="609649">
                <a:tc>
                  <a:txBody>
                    <a:bodyPr/>
                    <a:lstStyle/>
                    <a:p>
                      <a:pPr marL="0" marR="0" algn="l">
                        <a:spcBef>
                          <a:spcPts val="0"/>
                        </a:spcBef>
                        <a:spcAft>
                          <a:spcPts val="0"/>
                        </a:spcAft>
                      </a:pPr>
                      <a:r>
                        <a:rPr lang="en-US" sz="800" b="1" dirty="0">
                          <a:latin typeface="Adobe Jenson Pro" pitchFamily="18" charset="0"/>
                        </a:rPr>
                        <a:t>Transaction Fees</a:t>
                      </a:r>
                      <a:endParaRPr lang="en-US" sz="800" b="1" dirty="0">
                        <a:latin typeface="Adobe Jenson Pro" pitchFamily="18" charset="0"/>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Adobe Jenson Pro" pitchFamily="18" charset="0"/>
                        </a:rPr>
                        <a:t>Balance Transfer: </a:t>
                      </a:r>
                      <a:r>
                        <a:rPr lang="en-US" sz="800" dirty="0">
                          <a:latin typeface="Adobe Jenson Pro" pitchFamily="18" charset="0"/>
                        </a:rPr>
                        <a:t>Either $5 or 3% of the amount of each transfer, whichever is greater (maximum fee: $100)</a:t>
                      </a:r>
                    </a:p>
                    <a:p>
                      <a:pPr marL="342900" marR="0" lvl="0" indent="-342900" algn="l">
                        <a:spcBef>
                          <a:spcPts val="0"/>
                        </a:spcBef>
                        <a:spcAft>
                          <a:spcPts val="0"/>
                        </a:spcAft>
                        <a:buFont typeface="Symbol"/>
                        <a:buChar char=""/>
                      </a:pPr>
                      <a:r>
                        <a:rPr lang="en-US" sz="800" b="1" dirty="0">
                          <a:latin typeface="Adobe Jenson Pro" pitchFamily="18" charset="0"/>
                        </a:rPr>
                        <a:t>Cash Advance: </a:t>
                      </a:r>
                      <a:r>
                        <a:rPr lang="en-US" sz="800" dirty="0">
                          <a:latin typeface="Adobe Jenson Pro" pitchFamily="18" charset="0"/>
                        </a:rPr>
                        <a:t>Either $5 or 3% of the amount of each cash advance, whichever is greater</a:t>
                      </a:r>
                    </a:p>
                    <a:p>
                      <a:pPr marL="342900" marR="0" lvl="0" indent="-342900" algn="l">
                        <a:spcBef>
                          <a:spcPts val="0"/>
                        </a:spcBef>
                        <a:spcAft>
                          <a:spcPts val="0"/>
                        </a:spcAft>
                        <a:buFont typeface="Symbol"/>
                        <a:buChar char=""/>
                      </a:pPr>
                      <a:r>
                        <a:rPr lang="en-US" sz="800" b="1" dirty="0">
                          <a:latin typeface="Adobe Jenson Pro" pitchFamily="18" charset="0"/>
                        </a:rPr>
                        <a:t>Foreign Transaction: </a:t>
                      </a:r>
                      <a:r>
                        <a:rPr lang="en-US" sz="800" dirty="0">
                          <a:latin typeface="Adobe Jenson Pro" pitchFamily="18" charset="0"/>
                        </a:rPr>
                        <a:t>2% of each transaction in U.S. dollars</a:t>
                      </a:r>
                      <a:endParaRPr lang="en-US" sz="800" dirty="0">
                        <a:latin typeface="Adobe Jenson Pro" pitchFamily="18" charset="0"/>
                        <a:ea typeface="Times New Roman"/>
                      </a:endParaRPr>
                    </a:p>
                  </a:txBody>
                  <a:tcPr marL="36552" marR="36552" marT="0" marB="0"/>
                </a:tc>
              </a:tr>
              <a:tr h="487719">
                <a:tc>
                  <a:txBody>
                    <a:bodyPr/>
                    <a:lstStyle/>
                    <a:p>
                      <a:pPr marL="0" marR="0" algn="l">
                        <a:spcBef>
                          <a:spcPts val="0"/>
                        </a:spcBef>
                        <a:spcAft>
                          <a:spcPts val="0"/>
                        </a:spcAft>
                      </a:pPr>
                      <a:r>
                        <a:rPr lang="en-US" sz="800" b="1" dirty="0">
                          <a:latin typeface="Adobe Jenson Pro" pitchFamily="18" charset="0"/>
                        </a:rPr>
                        <a:t>Penalty Fees</a:t>
                      </a:r>
                      <a:endParaRPr lang="en-US" sz="800" b="1" dirty="0">
                        <a:latin typeface="Adobe Jenson Pro" pitchFamily="18" charset="0"/>
                        <a:ea typeface="Times New Roman"/>
                      </a:endParaRPr>
                    </a:p>
                  </a:txBody>
                  <a:tcPr marL="36552" marR="36552" marT="0" marB="0"/>
                </a:tc>
                <a:tc>
                  <a:txBody>
                    <a:bodyPr/>
                    <a:lstStyle/>
                    <a:p>
                      <a:pPr marL="342900" marR="0" lvl="0" indent="-342900" algn="l">
                        <a:spcBef>
                          <a:spcPts val="0"/>
                        </a:spcBef>
                        <a:spcAft>
                          <a:spcPts val="0"/>
                        </a:spcAft>
                        <a:buFont typeface="Symbol"/>
                        <a:buChar char=""/>
                      </a:pPr>
                      <a:r>
                        <a:rPr lang="en-US" sz="800" b="1" dirty="0">
                          <a:latin typeface="Adobe Jenson Pro" pitchFamily="18" charset="0"/>
                        </a:rPr>
                        <a:t>Late Payment: </a:t>
                      </a:r>
                      <a:r>
                        <a:rPr lang="en-US" sz="800" dirty="0">
                          <a:latin typeface="Adobe Jenson Pro" pitchFamily="18" charset="0"/>
                        </a:rPr>
                        <a:t>$29 if balance is less than or equal to $1000 OR $35 if balance is more than $1000</a:t>
                      </a:r>
                    </a:p>
                    <a:p>
                      <a:pPr marL="342900" marR="0" lvl="0" indent="-342900" algn="l">
                        <a:spcBef>
                          <a:spcPts val="0"/>
                        </a:spcBef>
                        <a:spcAft>
                          <a:spcPts val="0"/>
                        </a:spcAft>
                        <a:buFont typeface="Symbol"/>
                        <a:buChar char=""/>
                      </a:pPr>
                      <a:r>
                        <a:rPr lang="en-US" sz="800" b="1" dirty="0">
                          <a:latin typeface="Adobe Jenson Pro" pitchFamily="18" charset="0"/>
                        </a:rPr>
                        <a:t>Over-the-limit: </a:t>
                      </a:r>
                      <a:r>
                        <a:rPr lang="en-US" sz="800" dirty="0">
                          <a:latin typeface="Adobe Jenson Pro" pitchFamily="18" charset="0"/>
                        </a:rPr>
                        <a:t>$29</a:t>
                      </a:r>
                    </a:p>
                    <a:p>
                      <a:pPr marL="342900" marR="0" lvl="0" indent="-342900" algn="l">
                        <a:spcBef>
                          <a:spcPts val="0"/>
                        </a:spcBef>
                        <a:spcAft>
                          <a:spcPts val="0"/>
                        </a:spcAft>
                        <a:buFont typeface="Symbol"/>
                        <a:buChar char=""/>
                      </a:pPr>
                      <a:r>
                        <a:rPr lang="en-US" sz="800" b="1" dirty="0">
                          <a:latin typeface="Adobe Jenson Pro" pitchFamily="18" charset="0"/>
                        </a:rPr>
                        <a:t>Returned Payment: </a:t>
                      </a:r>
                      <a:r>
                        <a:rPr lang="en-US" sz="800" dirty="0">
                          <a:latin typeface="Adobe Jenson Pro" pitchFamily="18" charset="0"/>
                        </a:rPr>
                        <a:t>$35</a:t>
                      </a:r>
                      <a:endParaRPr lang="en-US" sz="800" dirty="0">
                        <a:latin typeface="Adobe Jenson Pro" pitchFamily="18" charset="0"/>
                        <a:ea typeface="Times New Roman"/>
                      </a:endParaRPr>
                    </a:p>
                  </a:txBody>
                  <a:tcPr marL="36552" marR="36552" marT="0" marB="0"/>
                </a:tc>
              </a:tr>
              <a:tr h="198136">
                <a:tc gridSpan="2">
                  <a:txBody>
                    <a:bodyPr/>
                    <a:lstStyle/>
                    <a:p>
                      <a:pPr marL="0" marR="0" algn="l">
                        <a:spcBef>
                          <a:spcPts val="0"/>
                        </a:spcBef>
                        <a:spcAft>
                          <a:spcPts val="0"/>
                        </a:spcAft>
                      </a:pPr>
                      <a:r>
                        <a:rPr lang="en-US" sz="800" dirty="0">
                          <a:latin typeface="Adobe Jenson Pro" pitchFamily="18" charset="0"/>
                        </a:rPr>
                        <a:t>* How We Will Calculate Your Balance: We use a method called “average daily balance (including new purchases).”</a:t>
                      </a:r>
                      <a:endParaRPr lang="en-US" sz="800" dirty="0">
                        <a:latin typeface="Adobe Jenson Pro" pitchFamily="18" charset="0"/>
                        <a:ea typeface="Times New Roman"/>
                      </a:endParaRPr>
                    </a:p>
                  </a:txBody>
                  <a:tcPr marL="36552" marR="36552"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hMerge="1">
                  <a:txBody>
                    <a:bodyPr/>
                    <a:lstStyle/>
                    <a:p>
                      <a:endParaRPr lang="en-US"/>
                    </a:p>
                  </a:txBody>
                  <a:tcPr/>
                </a:tc>
              </a:tr>
              <a:tr h="264699">
                <a:tc gridSpan="2">
                  <a:txBody>
                    <a:bodyPr/>
                    <a:lstStyle/>
                    <a:p>
                      <a:pPr marL="0" marR="0" algn="l">
                        <a:spcBef>
                          <a:spcPts val="0"/>
                        </a:spcBef>
                        <a:spcAft>
                          <a:spcPts val="0"/>
                        </a:spcAft>
                      </a:pPr>
                      <a:r>
                        <a:rPr lang="en-US" sz="800" dirty="0">
                          <a:latin typeface="Adobe Jenson Pro" pitchFamily="18" charset="0"/>
                        </a:rPr>
                        <a:t>* Loss of Introductory APR- We may end your introductory APR and apply the Penalty APR if you become more than 60 days late in paying your bill</a:t>
                      </a:r>
                      <a:endParaRPr lang="en-US" sz="800" dirty="0">
                        <a:latin typeface="Adobe Jenson Pro" pitchFamily="18" charset="0"/>
                        <a:ea typeface="Times New Roman"/>
                      </a:endParaRPr>
                    </a:p>
                  </a:txBody>
                  <a:tcPr marL="36552" marR="36552" marT="0" marB="0">
                    <a:lnL w="12700" cmpd="sng">
                      <a:noFill/>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r>
            </a:tbl>
          </a:graphicData>
        </a:graphic>
      </p:graphicFrame>
      <p:sp>
        <p:nvSpPr>
          <p:cNvPr id="14" name="Rectangle 2"/>
          <p:cNvSpPr>
            <a:spLocks noChangeArrowheads="1"/>
          </p:cNvSpPr>
          <p:nvPr/>
        </p:nvSpPr>
        <p:spPr bwMode="auto">
          <a:xfrm>
            <a:off x="228600" y="1796524"/>
            <a:ext cx="3810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sz="2400" b="1" u="sng" dirty="0" smtClean="0">
                <a:solidFill>
                  <a:prstClr val="black"/>
                </a:solidFill>
                <a:ea typeface="Times New Roman" pitchFamily="18" charset="0"/>
                <a:cs typeface="Arial" pitchFamily="34" charset="0"/>
              </a:rPr>
              <a:t>Annual Percentage Rate (APR) for Purchases</a:t>
            </a:r>
          </a:p>
          <a:p>
            <a:pPr algn="ctr" eaLnBrk="0" fontAlgn="base" hangingPunct="0">
              <a:spcBef>
                <a:spcPct val="0"/>
              </a:spcBef>
              <a:spcAft>
                <a:spcPct val="0"/>
              </a:spcAft>
            </a:pPr>
            <a:r>
              <a:rPr lang="en-US" sz="2400" dirty="0" smtClean="0">
                <a:solidFill>
                  <a:prstClr val="black"/>
                </a:solidFill>
                <a:ea typeface="Times New Roman" pitchFamily="18" charset="0"/>
                <a:cs typeface="Arial" pitchFamily="34" charset="0"/>
              </a:rPr>
              <a:t>This section discloses the interest paid for purchases on the card. Multiple interest rates may be listed here, because the final interest rate may depend on the creditworthiness of the applicant </a:t>
            </a:r>
          </a:p>
        </p:txBody>
      </p:sp>
      <p:sp>
        <p:nvSpPr>
          <p:cNvPr id="9" name="Right Arrow 8"/>
          <p:cNvSpPr/>
          <p:nvPr/>
        </p:nvSpPr>
        <p:spPr>
          <a:xfrm>
            <a:off x="3276600" y="762000"/>
            <a:ext cx="9906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6" name="TextBox 5"/>
          <p:cNvSpPr txBox="1"/>
          <p:nvPr/>
        </p:nvSpPr>
        <p:spPr>
          <a:xfrm>
            <a:off x="1447800" y="5867400"/>
            <a:ext cx="66294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eaLnBrk="0" fontAlgn="base" hangingPunct="0">
              <a:spcBef>
                <a:spcPct val="0"/>
              </a:spcBef>
              <a:spcAft>
                <a:spcPct val="0"/>
              </a:spcAft>
              <a:defRPr/>
            </a:pPr>
            <a:r>
              <a:rPr lang="en-US" sz="2000" b="1" dirty="0">
                <a:solidFill>
                  <a:prstClr val="black"/>
                </a:solidFill>
                <a:latin typeface="Centaur" pitchFamily="18" charset="0"/>
                <a:hlinkClick r:id="rId2"/>
              </a:rPr>
              <a:t>Go </a:t>
            </a:r>
            <a:r>
              <a:rPr lang="en-US" sz="2000" b="1" dirty="0">
                <a:solidFill>
                  <a:schemeClr val="tx1"/>
                </a:solidFill>
                <a:latin typeface="Centaur" pitchFamily="18" charset="0"/>
                <a:hlinkClick r:id="rId2"/>
              </a:rPr>
              <a:t>to the Federal Reserve Board’s Web site for interactive tools!</a:t>
            </a:r>
            <a:endParaRPr lang="en-US" sz="2000" b="1" dirty="0">
              <a:solidFill>
                <a:schemeClr val="tx1"/>
              </a:solidFill>
              <a:latin typeface="Centaur" pitchFamily="18" charset="0"/>
            </a:endParaRPr>
          </a:p>
        </p:txBody>
      </p:sp>
      <p:sp>
        <p:nvSpPr>
          <p:cNvPr id="100402" name="Control 1"/>
          <p:cNvSpPr>
            <a:spLocks noChangeArrowheads="1" noChangeShapeType="1"/>
          </p:cNvSpPr>
          <p:nvPr/>
        </p:nvSpPr>
        <p:spPr bwMode="auto">
          <a:xfrm>
            <a:off x="228600" y="1524000"/>
            <a:ext cx="7200900" cy="781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537CFF"/>
                  </a:outerShdw>
                </a:effectLst>
              </a14:hiddenEffects>
            </a:ext>
          </a:extLst>
        </p:spPr>
        <p:txBody>
          <a:bodyPr lIns="0" tIns="0" rIns="0" bIns="0"/>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
        <p:nvSpPr>
          <p:cNvPr id="100403" name="Control 3"/>
          <p:cNvSpPr>
            <a:spLocks noChangeArrowheads="1" noChangeShapeType="1"/>
          </p:cNvSpPr>
          <p:nvPr/>
        </p:nvSpPr>
        <p:spPr bwMode="auto">
          <a:xfrm>
            <a:off x="-7223125" y="1803400"/>
            <a:ext cx="669448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120761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0-#ppt_w/2"/>
                                          </p:val>
                                        </p:tav>
                                        <p:tav tm="100000">
                                          <p:val>
                                            <p:strVal val="#ppt_x"/>
                                          </p:val>
                                        </p:tav>
                                      </p:tavLst>
                                    </p:anim>
                                    <p:anim calcmode="lin" valueType="num">
                                      <p:cBhvr additive="base">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p:cNvGraphicFramePr>
            <a:graphicFrameLocks noGrp="1"/>
          </p:cNvGraphicFramePr>
          <p:nvPr/>
        </p:nvGraphicFramePr>
        <p:xfrm>
          <a:off x="4191000" y="3276600"/>
          <a:ext cx="4648199" cy="2209800"/>
        </p:xfrm>
        <a:graphic>
          <a:graphicData uri="http://schemas.openxmlformats.org/drawingml/2006/table">
            <a:tbl>
              <a:tblPr/>
              <a:tblGrid>
                <a:gridCol w="854796"/>
                <a:gridCol w="512089"/>
                <a:gridCol w="551481"/>
                <a:gridCol w="1536269"/>
                <a:gridCol w="1193564"/>
              </a:tblGrid>
              <a:tr h="123939">
                <a:tc gridSpan="5">
                  <a:txBody>
                    <a:bodyPr/>
                    <a:lstStyle/>
                    <a:p>
                      <a:pPr marR="0" indent="0" algn="ctr" rtl="0">
                        <a:spcBef>
                          <a:spcPts val="0"/>
                        </a:spcBef>
                        <a:spcAft>
                          <a:spcPts val="0"/>
                        </a:spcAft>
                      </a:pPr>
                      <a:r>
                        <a:rPr lang="en-US" sz="800" b="1" kern="1400" dirty="0">
                          <a:solidFill>
                            <a:srgbClr val="000000"/>
                          </a:solidFill>
                          <a:latin typeface="Adobe Jenson Pro"/>
                        </a:rPr>
                        <a:t>Transactions</a:t>
                      </a:r>
                      <a:endParaRPr lang="en-US" sz="8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4661">
                <a:tc>
                  <a:txBody>
                    <a:bodyPr/>
                    <a:lstStyle/>
                    <a:p>
                      <a:pPr marR="0" indent="0" algn="ctr" rtl="0">
                        <a:spcBef>
                          <a:spcPts val="0"/>
                        </a:spcBef>
                        <a:spcAft>
                          <a:spcPts val="0"/>
                        </a:spcAft>
                      </a:pPr>
                      <a:r>
                        <a:rPr lang="en-US" sz="700" b="1" kern="1400" dirty="0">
                          <a:solidFill>
                            <a:srgbClr val="000000"/>
                          </a:solidFill>
                          <a:latin typeface="Adobe Jenson Pro"/>
                        </a:rPr>
                        <a:t>Reference Number</a:t>
                      </a:r>
                      <a:endParaRPr lang="en-US" sz="700" kern="1400" dirty="0">
                        <a:solidFill>
                          <a:srgbClr val="000000"/>
                        </a:solidFill>
                        <a:latin typeface="Times New Roman"/>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dirty="0">
                          <a:solidFill>
                            <a:srgbClr val="000000"/>
                          </a:solidFill>
                          <a:latin typeface="Adobe Jenson Pro"/>
                        </a:rPr>
                        <a:t>Trans Date</a:t>
                      </a:r>
                      <a:endParaRPr lang="en-US" sz="700" kern="1400" dirty="0">
                        <a:solidFill>
                          <a:srgbClr val="000000"/>
                        </a:solidFill>
                        <a:latin typeface="Times New Roman"/>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700" b="1" kern="1400">
                          <a:solidFill>
                            <a:srgbClr val="000000"/>
                          </a:solidFill>
                          <a:latin typeface="Adobe Jenson Pro"/>
                        </a:rPr>
                        <a:t>Post Date</a:t>
                      </a:r>
                      <a:endParaRPr lang="en-US" sz="700" kern="1400">
                        <a:solidFill>
                          <a:srgbClr val="000000"/>
                        </a:solidFill>
                        <a:latin typeface="Times New Roman"/>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Adobe Jenson Pro"/>
                        </a:rPr>
                        <a:t>Description of Transaction or Credit</a:t>
                      </a:r>
                      <a:endParaRPr lang="en-US" sz="600" kern="1400" dirty="0">
                        <a:solidFill>
                          <a:srgbClr val="000000"/>
                        </a:solidFill>
                        <a:latin typeface="Times New Roman"/>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a:solidFill>
                            <a:srgbClr val="000000"/>
                          </a:solidFill>
                          <a:latin typeface="Adobe Jenson Pro"/>
                        </a:rPr>
                        <a:t>Amount</a:t>
                      </a:r>
                      <a:endParaRPr lang="en-US" sz="600" kern="1400">
                        <a:solidFill>
                          <a:srgbClr val="000000"/>
                        </a:solidFill>
                        <a:latin typeface="Times New Roman"/>
                      </a:endParaRPr>
                    </a:p>
                  </a:txBody>
                  <a:tcPr marL="66011" marR="66011"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8447">
                <a:tc>
                  <a:txBody>
                    <a:bodyPr/>
                    <a:lstStyle/>
                    <a:p>
                      <a:pPr marR="0" indent="0" algn="l" rtl="0">
                        <a:spcBef>
                          <a:spcPts val="0"/>
                        </a:spcBef>
                        <a:spcAft>
                          <a:spcPts val="0"/>
                        </a:spcAft>
                      </a:pPr>
                      <a:r>
                        <a:rPr lang="en-US" sz="700" kern="1400" dirty="0">
                          <a:solidFill>
                            <a:srgbClr val="000000"/>
                          </a:solidFill>
                          <a:latin typeface="Adobe Jenson Pro"/>
                        </a:rPr>
                        <a:t>XXXX1</a:t>
                      </a:r>
                      <a:endParaRPr lang="en-US" sz="700" kern="1400" dirty="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Adobe Jenson Pro"/>
                        </a:rPr>
                        <a:t>2/22</a:t>
                      </a:r>
                      <a:endParaRPr lang="en-US" sz="700" kern="1400" dirty="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2/23</a:t>
                      </a:r>
                      <a:endParaRPr lang="en-US" sz="7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Adobe Jenson Pro"/>
                        </a:rPr>
                        <a:t>Store #1</a:t>
                      </a:r>
                      <a:endParaRPr lang="en-US" sz="600" kern="1400" dirty="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Adobe Jenson Pro"/>
                        </a:rPr>
                        <a:t>$</a:t>
                      </a:r>
                      <a:r>
                        <a:rPr lang="en-US" sz="600" kern="1400" dirty="0" smtClean="0">
                          <a:solidFill>
                            <a:srgbClr val="000000"/>
                          </a:solidFill>
                          <a:latin typeface="Adobe Jenson Pro"/>
                        </a:rPr>
                        <a:t>529.57</a:t>
                      </a:r>
                      <a:endParaRPr lang="en-US" sz="600" kern="1400" dirty="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8447">
                <a:tc>
                  <a:txBody>
                    <a:bodyPr/>
                    <a:lstStyle/>
                    <a:p>
                      <a:pPr marR="0" indent="0" algn="l" rtl="0">
                        <a:spcBef>
                          <a:spcPts val="0"/>
                        </a:spcBef>
                        <a:spcAft>
                          <a:spcPts val="0"/>
                        </a:spcAft>
                      </a:pPr>
                      <a:r>
                        <a:rPr lang="en-US" sz="700" kern="1400">
                          <a:solidFill>
                            <a:srgbClr val="000000"/>
                          </a:solidFill>
                          <a:latin typeface="Adobe Jenson Pro"/>
                        </a:rPr>
                        <a:t>XXXX2</a:t>
                      </a:r>
                      <a:endParaRPr lang="en-US" sz="7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Adobe Jenson Pro"/>
                        </a:rPr>
                        <a:t>2/25</a:t>
                      </a:r>
                      <a:endParaRPr lang="en-US" sz="700" kern="1400" dirty="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2/26</a:t>
                      </a:r>
                      <a:endParaRPr lang="en-US" sz="7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Adobe Jenson Pro"/>
                        </a:rPr>
                        <a:t>Payment</a:t>
                      </a:r>
                      <a:endParaRPr lang="en-US" sz="600" kern="1400" dirty="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Adobe Jenson Pro"/>
                        </a:rPr>
                        <a:t>$450.00 -</a:t>
                      </a:r>
                      <a:endParaRPr lang="en-US" sz="6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8447">
                <a:tc>
                  <a:txBody>
                    <a:bodyPr/>
                    <a:lstStyle/>
                    <a:p>
                      <a:pPr marR="0" indent="0" algn="l" rtl="0">
                        <a:spcBef>
                          <a:spcPts val="0"/>
                        </a:spcBef>
                        <a:spcAft>
                          <a:spcPts val="0"/>
                        </a:spcAft>
                      </a:pPr>
                      <a:r>
                        <a:rPr lang="en-US" sz="700" kern="1400">
                          <a:solidFill>
                            <a:srgbClr val="000000"/>
                          </a:solidFill>
                          <a:latin typeface="Adobe Jenson Pro"/>
                        </a:rPr>
                        <a:t>XXXX3</a:t>
                      </a:r>
                      <a:endParaRPr lang="en-US" sz="7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2/26</a:t>
                      </a:r>
                      <a:endParaRPr lang="en-US" sz="7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dirty="0">
                          <a:solidFill>
                            <a:srgbClr val="000000"/>
                          </a:solidFill>
                          <a:latin typeface="Adobe Jenson Pro"/>
                        </a:rPr>
                        <a:t>2/26</a:t>
                      </a:r>
                      <a:endParaRPr lang="en-US" sz="700" kern="1400" dirty="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Adobe Jenson Pro"/>
                        </a:rPr>
                        <a:t>Cash Advance</a:t>
                      </a:r>
                      <a:endParaRPr lang="en-US" sz="600" kern="1400" dirty="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Adobe Jenson Pro"/>
                        </a:rPr>
                        <a:t>$318.00</a:t>
                      </a:r>
                      <a:endParaRPr lang="en-US" sz="6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8447">
                <a:tc>
                  <a:txBody>
                    <a:bodyPr/>
                    <a:lstStyle/>
                    <a:p>
                      <a:pPr marR="0" indent="0" algn="l" rtl="0">
                        <a:spcBef>
                          <a:spcPts val="0"/>
                        </a:spcBef>
                        <a:spcAft>
                          <a:spcPts val="0"/>
                        </a:spcAft>
                      </a:pPr>
                      <a:r>
                        <a:rPr lang="en-US" sz="700" kern="1400">
                          <a:solidFill>
                            <a:srgbClr val="000000"/>
                          </a:solidFill>
                          <a:latin typeface="Adobe Jenson Pro"/>
                        </a:rPr>
                        <a:t>XXXX4</a:t>
                      </a:r>
                      <a:endParaRPr lang="en-US" sz="7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3/15</a:t>
                      </a:r>
                      <a:endParaRPr lang="en-US" sz="7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3/17</a:t>
                      </a:r>
                      <a:endParaRPr lang="en-US" sz="7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Adobe Jenson Pro"/>
                        </a:rPr>
                        <a:t>Balance Transfer</a:t>
                      </a:r>
                      <a:endParaRPr lang="en-US" sz="600" kern="1400" dirty="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a:solidFill>
                            <a:srgbClr val="000000"/>
                          </a:solidFill>
                          <a:latin typeface="Adobe Jenson Pro"/>
                        </a:rPr>
                        <a:t>$785.00</a:t>
                      </a:r>
                      <a:endParaRPr lang="en-US" sz="600" kern="1400">
                        <a:solidFill>
                          <a:srgbClr val="000000"/>
                        </a:solidFill>
                        <a:latin typeface="Times New Roman"/>
                      </a:endParaRPr>
                    </a:p>
                  </a:txBody>
                  <a:tcPr marL="66034" marR="66034"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23939">
                <a:tc gridSpan="5">
                  <a:txBody>
                    <a:bodyPr/>
                    <a:lstStyle/>
                    <a:p>
                      <a:pPr marR="0" indent="0" algn="ctr" rtl="0">
                        <a:spcBef>
                          <a:spcPts val="0"/>
                        </a:spcBef>
                        <a:spcAft>
                          <a:spcPts val="0"/>
                        </a:spcAft>
                      </a:pPr>
                      <a:r>
                        <a:rPr lang="en-US" sz="800" b="1" kern="1400" dirty="0">
                          <a:solidFill>
                            <a:srgbClr val="000000"/>
                          </a:solidFill>
                          <a:latin typeface="Adobe Jenson Pro"/>
                        </a:rPr>
                        <a:t>Fees</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8447">
                <a:tc>
                  <a:txBody>
                    <a:bodyPr/>
                    <a:lstStyle/>
                    <a:p>
                      <a:pPr marR="0" indent="0" algn="l" rtl="0">
                        <a:spcBef>
                          <a:spcPts val="0"/>
                        </a:spcBef>
                        <a:spcAft>
                          <a:spcPts val="0"/>
                        </a:spcAft>
                      </a:pPr>
                      <a:r>
                        <a:rPr lang="en-US" sz="700" kern="1400">
                          <a:solidFill>
                            <a:srgbClr val="000000"/>
                          </a:solidFill>
                          <a:latin typeface="Adobe Jenson Pro"/>
                        </a:rPr>
                        <a:t>XXXX5</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2/23</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2/23</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Adobe Jenson Pro"/>
                        </a:rPr>
                        <a:t>Late Fee</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Adobe Jenson Pro"/>
                        </a:rPr>
                        <a:t>$35.00</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8447">
                <a:tc>
                  <a:txBody>
                    <a:bodyPr/>
                    <a:lstStyle/>
                    <a:p>
                      <a:pPr marR="0" indent="0" algn="l" rtl="0">
                        <a:spcBef>
                          <a:spcPts val="0"/>
                        </a:spcBef>
                        <a:spcAft>
                          <a:spcPts val="0"/>
                        </a:spcAft>
                      </a:pPr>
                      <a:r>
                        <a:rPr lang="en-US" sz="700" kern="1400">
                          <a:solidFill>
                            <a:srgbClr val="000000"/>
                          </a:solidFill>
                          <a:latin typeface="Adobe Jenson Pro"/>
                        </a:rPr>
                        <a:t>XXXX6</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2/27</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2/27</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Adobe Jenson Pro"/>
                        </a:rPr>
                        <a:t>Balance Transfer Fee</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Adobe Jenson Pro"/>
                        </a:rPr>
                        <a:t>$23.55</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8447">
                <a:tc>
                  <a:txBody>
                    <a:bodyPr/>
                    <a:lstStyle/>
                    <a:p>
                      <a:pPr marR="0" indent="0" algn="l" rtl="0">
                        <a:spcBef>
                          <a:spcPts val="0"/>
                        </a:spcBef>
                        <a:spcAft>
                          <a:spcPts val="0"/>
                        </a:spcAft>
                      </a:pPr>
                      <a:r>
                        <a:rPr lang="en-US" sz="700" kern="1400">
                          <a:solidFill>
                            <a:srgbClr val="000000"/>
                          </a:solidFill>
                          <a:latin typeface="Adobe Jenson Pro"/>
                        </a:rPr>
                        <a:t>XXXX7</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2/28</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2/28</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dirty="0">
                          <a:solidFill>
                            <a:srgbClr val="000000"/>
                          </a:solidFill>
                          <a:latin typeface="Adobe Jenson Pro"/>
                        </a:rPr>
                        <a:t>Cash Advance Fee</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Adobe Jenson Pro"/>
                        </a:rPr>
                        <a:t>$10.90</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8447">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Adobe Jenson Pro"/>
                        </a:rPr>
                        <a:t>Total Fees for this Period</a:t>
                      </a:r>
                      <a:endParaRPr lang="en-US" sz="6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Adobe Jenson Pro"/>
                        </a:rPr>
                        <a:t>$69.45</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23939">
                <a:tc gridSpan="5">
                  <a:txBody>
                    <a:bodyPr/>
                    <a:lstStyle/>
                    <a:p>
                      <a:pPr marR="0" indent="0" algn="ctr" rtl="0">
                        <a:spcBef>
                          <a:spcPts val="0"/>
                        </a:spcBef>
                        <a:spcAft>
                          <a:spcPts val="0"/>
                        </a:spcAft>
                      </a:pPr>
                      <a:r>
                        <a:rPr lang="en-US" sz="800" b="1" kern="1400" dirty="0">
                          <a:solidFill>
                            <a:srgbClr val="000000"/>
                          </a:solidFill>
                          <a:latin typeface="Adobe Jenson Pro"/>
                        </a:rPr>
                        <a:t>Interest Charged</a:t>
                      </a:r>
                      <a:endParaRPr lang="en-US" sz="8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8447">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Adobe Jenson Pro"/>
                        </a:rPr>
                        <a:t>Interest Charge on Purchases</a:t>
                      </a:r>
                      <a:endParaRPr lang="en-US" sz="6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Adobe Jenson Pro"/>
                        </a:rPr>
                        <a:t>$6.31</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8447">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kern="1400">
                          <a:solidFill>
                            <a:srgbClr val="000000"/>
                          </a:solidFill>
                          <a:latin typeface="Adobe Jenson Pro"/>
                        </a:rPr>
                        <a:t>Interest Charge on Cash Advances</a:t>
                      </a:r>
                      <a:endParaRPr lang="en-US" sz="6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Adobe Jenson Pro"/>
                        </a:rPr>
                        <a:t>$4.58</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8447">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700" kern="1400">
                          <a:solidFill>
                            <a:srgbClr val="000000"/>
                          </a:solidFill>
                          <a:latin typeface="Adobe Jenson Pro"/>
                        </a:rPr>
                        <a:t> </a:t>
                      </a:r>
                      <a:endParaRPr lang="en-US" sz="7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l" rtl="0">
                        <a:spcBef>
                          <a:spcPts val="0"/>
                        </a:spcBef>
                        <a:spcAft>
                          <a:spcPts val="0"/>
                        </a:spcAft>
                      </a:pPr>
                      <a:r>
                        <a:rPr lang="en-US" sz="600" b="1" kern="1400">
                          <a:solidFill>
                            <a:srgbClr val="000000"/>
                          </a:solidFill>
                          <a:latin typeface="Adobe Jenson Pro"/>
                        </a:rPr>
                        <a:t>Total Interest for this Period</a:t>
                      </a:r>
                      <a:endParaRPr lang="en-US" sz="600" kern="140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b="1" kern="1400" dirty="0">
                          <a:solidFill>
                            <a:srgbClr val="000000"/>
                          </a:solidFill>
                          <a:latin typeface="Adobe Jenson Pro"/>
                        </a:rPr>
                        <a:t>$10.89</a:t>
                      </a:r>
                      <a:endParaRPr lang="en-US" sz="600" kern="1400" dirty="0">
                        <a:solidFill>
                          <a:srgbClr val="000000"/>
                        </a:solidFill>
                        <a:latin typeface="Times New Roman"/>
                      </a:endParaRP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431706">
                <a:tc gridSpan="5">
                  <a:txBody>
                    <a:bodyPr/>
                    <a:lstStyle/>
                    <a:p>
                      <a:pPr marR="0" indent="0" algn="l" rtl="0">
                        <a:spcBef>
                          <a:spcPts val="0"/>
                        </a:spcBef>
                        <a:spcAft>
                          <a:spcPts val="1400"/>
                        </a:spcAft>
                      </a:pPr>
                      <a:r>
                        <a:rPr lang="en-US" sz="600" kern="1400" dirty="0">
                          <a:solidFill>
                            <a:srgbClr val="000000"/>
                          </a:solidFill>
                          <a:latin typeface="Times New Roman"/>
                        </a:rPr>
                        <a:t>                                        </a:t>
                      </a:r>
                    </a:p>
                  </a:txBody>
                  <a:tcPr marL="66011" marR="66011"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60" name="Table 59"/>
          <p:cNvGraphicFramePr>
            <a:graphicFrameLocks noGrp="1"/>
          </p:cNvGraphicFramePr>
          <p:nvPr/>
        </p:nvGraphicFramePr>
        <p:xfrm>
          <a:off x="5867400" y="654050"/>
          <a:ext cx="2971800" cy="1631951"/>
        </p:xfrm>
        <a:graphic>
          <a:graphicData uri="http://schemas.openxmlformats.org/drawingml/2006/table">
            <a:tbl>
              <a:tblPr/>
              <a:tblGrid>
                <a:gridCol w="2149814"/>
                <a:gridCol w="821986"/>
              </a:tblGrid>
              <a:tr h="121920">
                <a:tc gridSpan="2">
                  <a:txBody>
                    <a:bodyPr/>
                    <a:lstStyle/>
                    <a:p>
                      <a:pPr marR="0" indent="0" algn="ctr" rtl="0">
                        <a:spcBef>
                          <a:spcPts val="0"/>
                        </a:spcBef>
                        <a:spcAft>
                          <a:spcPts val="0"/>
                        </a:spcAft>
                      </a:pPr>
                      <a:r>
                        <a:rPr lang="en-US" sz="800" b="1" kern="1400" dirty="0">
                          <a:solidFill>
                            <a:srgbClr val="000000"/>
                          </a:solidFill>
                          <a:latin typeface="Adobe Jenson Pro"/>
                        </a:rPr>
                        <a:t>Payment Information</a:t>
                      </a:r>
                      <a:endParaRPr lang="en-US" sz="800" kern="1400" dirty="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09771">
                <a:tc>
                  <a:txBody>
                    <a:bodyPr/>
                    <a:lstStyle/>
                    <a:p>
                      <a:pPr marR="0" indent="0" algn="l" rtl="0">
                        <a:spcBef>
                          <a:spcPts val="0"/>
                        </a:spcBef>
                        <a:spcAft>
                          <a:spcPts val="0"/>
                        </a:spcAft>
                      </a:pPr>
                      <a:r>
                        <a:rPr lang="en-US" sz="600" kern="1400" dirty="0">
                          <a:solidFill>
                            <a:srgbClr val="000000"/>
                          </a:solidFill>
                          <a:latin typeface="Adobe Jenson Pro"/>
                        </a:rPr>
                        <a:t>New Balance</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Adobe Jenson Pro"/>
                        </a:rPr>
                        <a:t>$1784.53</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tr>
              <a:tr h="109771">
                <a:tc>
                  <a:txBody>
                    <a:bodyPr/>
                    <a:lstStyle/>
                    <a:p>
                      <a:pPr marR="0" indent="0" algn="l" rtl="0">
                        <a:spcBef>
                          <a:spcPts val="0"/>
                        </a:spcBef>
                        <a:spcAft>
                          <a:spcPts val="0"/>
                        </a:spcAft>
                      </a:pPr>
                      <a:r>
                        <a:rPr lang="en-US" sz="600" kern="1400" dirty="0">
                          <a:solidFill>
                            <a:srgbClr val="000000"/>
                          </a:solidFill>
                          <a:latin typeface="Adobe Jenson Pro"/>
                        </a:rPr>
                        <a:t>Minimum Payment Due</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$53.00</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9771">
                <a:tc>
                  <a:txBody>
                    <a:bodyPr/>
                    <a:lstStyle/>
                    <a:p>
                      <a:pPr marR="0" indent="0" algn="l" rtl="0">
                        <a:spcBef>
                          <a:spcPts val="0"/>
                        </a:spcBef>
                        <a:spcAft>
                          <a:spcPts val="0"/>
                        </a:spcAft>
                      </a:pPr>
                      <a:r>
                        <a:rPr lang="en-US" sz="600" kern="1400" dirty="0">
                          <a:solidFill>
                            <a:srgbClr val="000000"/>
                          </a:solidFill>
                          <a:latin typeface="Adobe Jenson Pro"/>
                        </a:rPr>
                        <a:t>Payment Due Date</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4/20/12</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202462">
                <a:tc gridSpan="2">
                  <a:txBody>
                    <a:bodyPr/>
                    <a:lstStyle/>
                    <a:p>
                      <a:pPr marR="0" indent="0" algn="just" rtl="0">
                        <a:spcBef>
                          <a:spcPts val="0"/>
                        </a:spcBef>
                        <a:spcAft>
                          <a:spcPts val="0"/>
                        </a:spcAft>
                      </a:pPr>
                      <a:r>
                        <a:rPr lang="en-US" sz="600" b="1" kern="1400" dirty="0">
                          <a:solidFill>
                            <a:srgbClr val="000000"/>
                          </a:solidFill>
                          <a:latin typeface="Adobe Jenson Pro"/>
                        </a:rPr>
                        <a:t>Late Payment Warning</a:t>
                      </a:r>
                      <a:r>
                        <a:rPr lang="en-US" sz="600" kern="1400" dirty="0">
                          <a:solidFill>
                            <a:srgbClr val="000000"/>
                          </a:solidFill>
                          <a:latin typeface="Adobe Jenson Pro"/>
                        </a:rPr>
                        <a:t>: If we do not receive your minimum payment by the date listed above, you may have to pay a $35 fee and your APR’s may be increased up to the Penalty rate of 28.99%</a:t>
                      </a:r>
                      <a:endParaRPr lang="en-US" sz="600" kern="1400" dirty="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tr>
              <a:tr h="286326">
                <a:tc gridSpan="2">
                  <a:txBody>
                    <a:bodyPr/>
                    <a:lstStyle/>
                    <a:p>
                      <a:pPr marR="0" indent="0" algn="l" rtl="0">
                        <a:spcBef>
                          <a:spcPts val="0"/>
                        </a:spcBef>
                        <a:spcAft>
                          <a:spcPts val="0"/>
                        </a:spcAft>
                      </a:pPr>
                      <a:r>
                        <a:rPr lang="en-US" sz="600" b="1" kern="1400" dirty="0">
                          <a:solidFill>
                            <a:srgbClr val="000000"/>
                          </a:solidFill>
                          <a:latin typeface="Adobe Jenson Pro"/>
                        </a:rPr>
                        <a:t>Minimum Payment Warning</a:t>
                      </a:r>
                      <a:r>
                        <a:rPr lang="en-US" sz="600" kern="1400" dirty="0">
                          <a:solidFill>
                            <a:srgbClr val="000000"/>
                          </a:solidFill>
                          <a:latin typeface="Adobe Jenson Pro"/>
                        </a:rPr>
                        <a:t>: If you make only the minimum payment each period, you will pay more in interest and it will take you longer to pay off your balance. For example… </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hMerge="1">
                  <a:txBody>
                    <a:bodyPr/>
                    <a:lstStyle/>
                    <a:p>
                      <a:endParaRPr lang="en-US"/>
                    </a:p>
                  </a:txBody>
                  <a:tcPr/>
                </a:tc>
              </a:tr>
              <a:tr h="691930">
                <a:tc gridSpan="2">
                  <a:txBody>
                    <a:bodyPr/>
                    <a:lstStyle/>
                    <a:p>
                      <a:pPr marR="0" indent="0" algn="l" rtl="0">
                        <a:spcBef>
                          <a:spcPts val="0"/>
                        </a:spcBef>
                        <a:spcAft>
                          <a:spcPts val="1400"/>
                        </a:spcAft>
                      </a:pPr>
                      <a:r>
                        <a:rPr lang="en-US" sz="1000" kern="1400" dirty="0">
                          <a:solidFill>
                            <a:srgbClr val="000000"/>
                          </a:solidFill>
                          <a:latin typeface="Times New Roman"/>
                        </a:rPr>
                        <a:t> </a:t>
                      </a: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67" name="Content Placeholder 66"/>
          <p:cNvGraphicFramePr>
            <a:graphicFrameLocks noGrp="1"/>
          </p:cNvGraphicFramePr>
          <p:nvPr>
            <p:ph idx="4294967295"/>
          </p:nvPr>
        </p:nvGraphicFramePr>
        <p:xfrm>
          <a:off x="4495800" y="5562600"/>
          <a:ext cx="4648199" cy="533400"/>
        </p:xfrm>
        <a:graphic>
          <a:graphicData uri="http://schemas.openxmlformats.org/drawingml/2006/table">
            <a:tbl>
              <a:tblPr/>
              <a:tblGrid>
                <a:gridCol w="1005796"/>
                <a:gridCol w="1299921"/>
                <a:gridCol w="1339311"/>
                <a:gridCol w="1003171"/>
              </a:tblGrid>
              <a:tr h="132771">
                <a:tc gridSpan="4">
                  <a:txBody>
                    <a:bodyPr/>
                    <a:lstStyle/>
                    <a:p>
                      <a:pPr marR="0" indent="0" algn="ctr" rtl="0">
                        <a:spcBef>
                          <a:spcPts val="0"/>
                        </a:spcBef>
                        <a:spcAft>
                          <a:spcPts val="0"/>
                        </a:spcAft>
                      </a:pPr>
                      <a:r>
                        <a:rPr lang="en-US" sz="800" b="1" kern="1400" dirty="0">
                          <a:solidFill>
                            <a:srgbClr val="000000"/>
                          </a:solidFill>
                          <a:latin typeface="Adobe Jenson Pro"/>
                        </a:rPr>
                        <a:t>Interest Charge Calculation</a:t>
                      </a:r>
                      <a:endParaRPr lang="en-US" sz="800" kern="1400" dirty="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9578">
                <a:tc>
                  <a:txBody>
                    <a:bodyPr/>
                    <a:lstStyle/>
                    <a:p>
                      <a:pPr marR="0" indent="0" algn="ctr" rtl="0">
                        <a:spcBef>
                          <a:spcPts val="0"/>
                        </a:spcBef>
                        <a:spcAft>
                          <a:spcPts val="0"/>
                        </a:spcAft>
                      </a:pPr>
                      <a:r>
                        <a:rPr lang="en-US" sz="600" b="1" kern="1400" dirty="0">
                          <a:solidFill>
                            <a:srgbClr val="000000"/>
                          </a:solidFill>
                          <a:latin typeface="Adobe Jenson Pro"/>
                        </a:rPr>
                        <a:t>Type of Balance</a:t>
                      </a:r>
                      <a:endParaRPr lang="en-US" sz="600" kern="1400" dirty="0">
                        <a:solidFill>
                          <a:srgbClr val="000000"/>
                        </a:solidFill>
                        <a:latin typeface="Times New Roman"/>
                      </a:endParaRPr>
                    </a:p>
                  </a:txBody>
                  <a:tcPr marL="73025" marR="73025" marT="0" marB="0" anchor="ctr">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Adobe Jenson Pro"/>
                        </a:rPr>
                        <a:t>Annual Percentage Rate (APR)</a:t>
                      </a:r>
                      <a:endParaRPr lang="en-US" sz="600" kern="1400" dirty="0">
                        <a:solidFill>
                          <a:srgbClr val="000000"/>
                        </a:solidFill>
                        <a:latin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Adobe Jenson Pro"/>
                        </a:rPr>
                        <a:t>Balance Subject to Interest Rate</a:t>
                      </a:r>
                      <a:endParaRPr lang="en-US" sz="600" kern="1400" dirty="0">
                        <a:solidFill>
                          <a:srgbClr val="000000"/>
                        </a:solidFill>
                        <a:latin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b="1" kern="1400" dirty="0">
                          <a:solidFill>
                            <a:srgbClr val="000000"/>
                          </a:solidFill>
                          <a:latin typeface="Adobe Jenson Pro"/>
                        </a:rPr>
                        <a:t>Interest Charge</a:t>
                      </a:r>
                      <a:endParaRPr lang="en-US" sz="600" kern="1400" dirty="0">
                        <a:solidFill>
                          <a:srgbClr val="000000"/>
                        </a:solidFill>
                        <a:latin typeface="Times New Roman"/>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99578">
                <a:tc>
                  <a:txBody>
                    <a:bodyPr/>
                    <a:lstStyle/>
                    <a:p>
                      <a:pPr marR="0" indent="0" algn="l" rtl="0">
                        <a:spcBef>
                          <a:spcPts val="0"/>
                        </a:spcBef>
                        <a:spcAft>
                          <a:spcPts val="0"/>
                        </a:spcAft>
                      </a:pPr>
                      <a:r>
                        <a:rPr lang="en-US" sz="600" kern="1400">
                          <a:solidFill>
                            <a:srgbClr val="000000"/>
                          </a:solidFill>
                          <a:latin typeface="Adobe Jenson Pro"/>
                        </a:rPr>
                        <a:t>Purchases</a:t>
                      </a:r>
                      <a:endParaRPr lang="en-US" sz="600" kern="140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1400"/>
                        </a:spcAft>
                      </a:pPr>
                      <a:r>
                        <a:rPr lang="en-US" sz="600" kern="1400" dirty="0">
                          <a:solidFill>
                            <a:srgbClr val="000000"/>
                          </a:solidFill>
                          <a:latin typeface="Adobe Jenson Pro"/>
                        </a:rPr>
                        <a:t>14.99%</a:t>
                      </a:r>
                      <a:endParaRPr lang="en-US" sz="600" kern="1400" dirty="0">
                        <a:solidFill>
                          <a:srgbClr val="000000"/>
                        </a:solidFill>
                        <a:latin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Adobe Jenson Pro"/>
                        </a:rPr>
                        <a:t>$512.14</a:t>
                      </a:r>
                      <a:endParaRPr lang="en-US" sz="600" kern="1400" dirty="0">
                        <a:solidFill>
                          <a:srgbClr val="000000"/>
                        </a:solidFill>
                        <a:latin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Adobe Jenson Pro"/>
                        </a:rPr>
                        <a:t>$6.31</a:t>
                      </a:r>
                      <a:endParaRPr lang="en-US" sz="600" kern="1400" dirty="0">
                        <a:solidFill>
                          <a:srgbClr val="000000"/>
                        </a:solidFill>
                        <a:latin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99578">
                <a:tc>
                  <a:txBody>
                    <a:bodyPr/>
                    <a:lstStyle/>
                    <a:p>
                      <a:pPr marR="0" indent="0" algn="l" rtl="0">
                        <a:spcBef>
                          <a:spcPts val="0"/>
                        </a:spcBef>
                        <a:spcAft>
                          <a:spcPts val="0"/>
                        </a:spcAft>
                      </a:pPr>
                      <a:r>
                        <a:rPr lang="en-US" sz="600" kern="1400">
                          <a:solidFill>
                            <a:srgbClr val="000000"/>
                          </a:solidFill>
                          <a:latin typeface="Adobe Jenson Pro"/>
                        </a:rPr>
                        <a:t>Cash Advances</a:t>
                      </a:r>
                      <a:endParaRPr lang="en-US" sz="600" kern="140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Adobe Jenson Pro"/>
                        </a:rPr>
                        <a:t>21.99%</a:t>
                      </a:r>
                      <a:endParaRPr lang="en-US" sz="600" kern="1400">
                        <a:solidFill>
                          <a:srgbClr val="000000"/>
                        </a:solidFill>
                        <a:latin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Adobe Jenson Pro"/>
                        </a:rPr>
                        <a:t>$253.50</a:t>
                      </a:r>
                      <a:endParaRPr lang="en-US" sz="600" kern="1400" dirty="0">
                        <a:solidFill>
                          <a:srgbClr val="000000"/>
                        </a:solidFill>
                        <a:latin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Adobe Jenson Pro"/>
                        </a:rPr>
                        <a:t>$4.58</a:t>
                      </a:r>
                      <a:endParaRPr lang="en-US" sz="600" kern="1400" dirty="0">
                        <a:solidFill>
                          <a:srgbClr val="000000"/>
                        </a:solidFill>
                        <a:latin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1895">
                <a:tc>
                  <a:txBody>
                    <a:bodyPr/>
                    <a:lstStyle/>
                    <a:p>
                      <a:pPr marR="0" indent="0" algn="l" rtl="0">
                        <a:spcBef>
                          <a:spcPts val="0"/>
                        </a:spcBef>
                        <a:spcAft>
                          <a:spcPts val="0"/>
                        </a:spcAft>
                      </a:pPr>
                      <a:r>
                        <a:rPr lang="en-US" sz="600" kern="1400">
                          <a:solidFill>
                            <a:srgbClr val="000000"/>
                          </a:solidFill>
                          <a:latin typeface="Adobe Jenson Pro"/>
                        </a:rPr>
                        <a:t>Balance Transfers</a:t>
                      </a:r>
                      <a:endParaRPr lang="en-US" sz="600" kern="140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Adobe Jenson Pro"/>
                        </a:rPr>
                        <a:t>0.00%</a:t>
                      </a:r>
                      <a:endParaRPr lang="en-US" sz="600" kern="1400">
                        <a:solidFill>
                          <a:srgbClr val="000000"/>
                        </a:solidFill>
                        <a:latin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Adobe Jenson Pro"/>
                        </a:rPr>
                        <a:t>$637.50</a:t>
                      </a:r>
                      <a:endParaRPr lang="en-US" sz="600" kern="1400" dirty="0">
                        <a:solidFill>
                          <a:srgbClr val="000000"/>
                        </a:solidFill>
                        <a:latin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Adobe Jenson Pro"/>
                        </a:rPr>
                        <a:t>$0.00</a:t>
                      </a:r>
                      <a:endParaRPr lang="en-US" sz="600" kern="1400" dirty="0">
                        <a:solidFill>
                          <a:srgbClr val="000000"/>
                        </a:solidFill>
                        <a:latin typeface="Times New Roman"/>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bl>
          </a:graphicData>
        </a:graphic>
      </p:graphicFrame>
      <p:graphicFrame>
        <p:nvGraphicFramePr>
          <p:cNvPr id="57" name="Table 56"/>
          <p:cNvGraphicFramePr>
            <a:graphicFrameLocks noGrp="1"/>
          </p:cNvGraphicFramePr>
          <p:nvPr/>
        </p:nvGraphicFramePr>
        <p:xfrm>
          <a:off x="4191000" y="649288"/>
          <a:ext cx="1600200" cy="1574801"/>
        </p:xfrm>
        <a:graphic>
          <a:graphicData uri="http://schemas.openxmlformats.org/drawingml/2006/table">
            <a:tbl>
              <a:tblPr/>
              <a:tblGrid>
                <a:gridCol w="968542"/>
                <a:gridCol w="631658"/>
              </a:tblGrid>
              <a:tr h="121920">
                <a:tc gridSpan="2">
                  <a:txBody>
                    <a:bodyPr/>
                    <a:lstStyle/>
                    <a:p>
                      <a:pPr marR="0" indent="0" algn="ctr" rtl="0">
                        <a:spcBef>
                          <a:spcPts val="0"/>
                        </a:spcBef>
                        <a:spcAft>
                          <a:spcPts val="0"/>
                        </a:spcAft>
                      </a:pPr>
                      <a:r>
                        <a:rPr lang="en-US" sz="800" b="1" kern="1400" dirty="0">
                          <a:solidFill>
                            <a:srgbClr val="000000"/>
                          </a:solidFill>
                          <a:latin typeface="Adobe Jenson Pro"/>
                        </a:rPr>
                        <a:t>Summary of Account Activity</a:t>
                      </a:r>
                      <a:endParaRPr lang="en-US" sz="800" kern="1400" dirty="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05759">
                <a:tc>
                  <a:txBody>
                    <a:bodyPr/>
                    <a:lstStyle/>
                    <a:p>
                      <a:pPr marR="0" indent="0" algn="l" rtl="0">
                        <a:spcBef>
                          <a:spcPts val="0"/>
                        </a:spcBef>
                        <a:spcAft>
                          <a:spcPts val="0"/>
                        </a:spcAft>
                      </a:pPr>
                      <a:r>
                        <a:rPr lang="en-US" sz="600" kern="1400" dirty="0">
                          <a:solidFill>
                            <a:srgbClr val="000000"/>
                          </a:solidFill>
                          <a:latin typeface="Adobe Jenson Pro"/>
                        </a:rPr>
                        <a:t>Previous Balance</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w="1270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Adobe Jenson Pro"/>
                        </a:rPr>
                        <a:t>535.07</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tr>
              <a:tr h="105759">
                <a:tc>
                  <a:txBody>
                    <a:bodyPr/>
                    <a:lstStyle/>
                    <a:p>
                      <a:pPr marR="0" indent="0" algn="l" rtl="0">
                        <a:spcBef>
                          <a:spcPts val="0"/>
                        </a:spcBef>
                        <a:spcAft>
                          <a:spcPts val="0"/>
                        </a:spcAft>
                      </a:pPr>
                      <a:r>
                        <a:rPr lang="en-US" sz="600" kern="1400" dirty="0">
                          <a:solidFill>
                            <a:srgbClr val="000000"/>
                          </a:solidFill>
                          <a:latin typeface="Adobe Jenson Pro"/>
                        </a:rPr>
                        <a:t>Payments</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a:solidFill>
                            <a:srgbClr val="000000"/>
                          </a:solidFill>
                          <a:latin typeface="Adobe Jenson Pro"/>
                        </a:rPr>
                        <a:t>-450.00</a:t>
                      </a:r>
                      <a:endParaRPr lang="en-US" sz="600" kern="140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5759">
                <a:tc>
                  <a:txBody>
                    <a:bodyPr/>
                    <a:lstStyle/>
                    <a:p>
                      <a:pPr marR="0" indent="0" algn="l" rtl="0">
                        <a:spcBef>
                          <a:spcPts val="0"/>
                        </a:spcBef>
                        <a:spcAft>
                          <a:spcPts val="0"/>
                        </a:spcAft>
                      </a:pPr>
                      <a:r>
                        <a:rPr lang="en-US" sz="600" kern="1400" dirty="0">
                          <a:solidFill>
                            <a:srgbClr val="000000"/>
                          </a:solidFill>
                          <a:latin typeface="Adobe Jenson Pro"/>
                        </a:rPr>
                        <a:t>Purchases</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a:solidFill>
                            <a:srgbClr val="000000"/>
                          </a:solidFill>
                          <a:latin typeface="Adobe Jenson Pro"/>
                        </a:rPr>
                        <a:t>+529.57</a:t>
                      </a:r>
                      <a:endParaRPr lang="en-US" sz="600" kern="140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5759">
                <a:tc>
                  <a:txBody>
                    <a:bodyPr/>
                    <a:lstStyle/>
                    <a:p>
                      <a:pPr marR="0" indent="0" algn="l" rtl="0">
                        <a:spcBef>
                          <a:spcPts val="0"/>
                        </a:spcBef>
                        <a:spcAft>
                          <a:spcPts val="0"/>
                        </a:spcAft>
                      </a:pPr>
                      <a:r>
                        <a:rPr lang="en-US" sz="600" kern="1400" dirty="0">
                          <a:solidFill>
                            <a:srgbClr val="000000"/>
                          </a:solidFill>
                          <a:latin typeface="Adobe Jenson Pro"/>
                        </a:rPr>
                        <a:t>Balance Transfers</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a:solidFill>
                            <a:srgbClr val="000000"/>
                          </a:solidFill>
                          <a:latin typeface="Adobe Jenson Pro"/>
                        </a:rPr>
                        <a:t>+785.00</a:t>
                      </a:r>
                      <a:endParaRPr lang="en-US" sz="600" kern="140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5759">
                <a:tc>
                  <a:txBody>
                    <a:bodyPr/>
                    <a:lstStyle/>
                    <a:p>
                      <a:pPr marR="0" indent="0" algn="l" rtl="0">
                        <a:spcBef>
                          <a:spcPts val="0"/>
                        </a:spcBef>
                        <a:spcAft>
                          <a:spcPts val="0"/>
                        </a:spcAft>
                      </a:pPr>
                      <a:r>
                        <a:rPr lang="en-US" sz="600" kern="1400" dirty="0">
                          <a:solidFill>
                            <a:srgbClr val="000000"/>
                          </a:solidFill>
                          <a:latin typeface="Adobe Jenson Pro"/>
                        </a:rPr>
                        <a:t>Cash Advances</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+318.00</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5759">
                <a:tc>
                  <a:txBody>
                    <a:bodyPr/>
                    <a:lstStyle/>
                    <a:p>
                      <a:pPr marR="0" indent="0" algn="l" rtl="0">
                        <a:spcBef>
                          <a:spcPts val="0"/>
                        </a:spcBef>
                        <a:spcAft>
                          <a:spcPts val="0"/>
                        </a:spcAft>
                      </a:pPr>
                      <a:r>
                        <a:rPr lang="en-US" sz="600" kern="1400" dirty="0">
                          <a:solidFill>
                            <a:srgbClr val="000000"/>
                          </a:solidFill>
                          <a:latin typeface="Adobe Jenson Pro"/>
                        </a:rPr>
                        <a:t>Past Due Amount</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+0.00</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5759">
                <a:tc>
                  <a:txBody>
                    <a:bodyPr/>
                    <a:lstStyle/>
                    <a:p>
                      <a:pPr marR="0" indent="0" algn="l" rtl="0">
                        <a:spcBef>
                          <a:spcPts val="0"/>
                        </a:spcBef>
                        <a:spcAft>
                          <a:spcPts val="0"/>
                        </a:spcAft>
                      </a:pPr>
                      <a:r>
                        <a:rPr lang="en-US" sz="600" kern="1400" dirty="0">
                          <a:solidFill>
                            <a:srgbClr val="000000"/>
                          </a:solidFill>
                          <a:latin typeface="Adobe Jenson Pro"/>
                        </a:rPr>
                        <a:t>Fees Charged</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+69.45</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5759">
                <a:tc>
                  <a:txBody>
                    <a:bodyPr/>
                    <a:lstStyle/>
                    <a:p>
                      <a:pPr marR="0" indent="0" algn="l" rtl="0">
                        <a:spcBef>
                          <a:spcPts val="0"/>
                        </a:spcBef>
                        <a:spcAft>
                          <a:spcPts val="0"/>
                        </a:spcAft>
                      </a:pPr>
                      <a:r>
                        <a:rPr lang="en-US" sz="600" kern="1400" dirty="0">
                          <a:solidFill>
                            <a:srgbClr val="000000"/>
                          </a:solidFill>
                          <a:latin typeface="Adobe Jenson Pro"/>
                        </a:rPr>
                        <a:t>Interest Charged</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+10.89</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5759">
                <a:tc>
                  <a:txBody>
                    <a:bodyPr/>
                    <a:lstStyle/>
                    <a:p>
                      <a:pPr marR="0" indent="0" algn="l" rtl="0">
                        <a:spcBef>
                          <a:spcPts val="0"/>
                        </a:spcBef>
                        <a:spcAft>
                          <a:spcPts val="0"/>
                        </a:spcAft>
                      </a:pPr>
                      <a:r>
                        <a:rPr lang="en-US" sz="600" kern="1400" dirty="0">
                          <a:solidFill>
                            <a:srgbClr val="000000"/>
                          </a:solidFill>
                          <a:latin typeface="Adobe Jenson Pro"/>
                        </a:rPr>
                        <a:t>New Balance</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$1,784.53</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91440">
                <a:tc>
                  <a:txBody>
                    <a:bodyPr/>
                    <a:lstStyle/>
                    <a:p>
                      <a:pPr marR="0" indent="0" algn="l" rtl="0">
                        <a:spcBef>
                          <a:spcPts val="0"/>
                        </a:spcBef>
                        <a:spcAft>
                          <a:spcPts val="0"/>
                        </a:spcAft>
                      </a:pPr>
                      <a:r>
                        <a:rPr lang="en-US" sz="600" kern="1400" dirty="0">
                          <a:solidFill>
                            <a:srgbClr val="000000"/>
                          </a:solidFill>
                          <a:latin typeface="Adobe Jenson Pro"/>
                        </a:rPr>
                        <a:t> </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 </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5759">
                <a:tc>
                  <a:txBody>
                    <a:bodyPr/>
                    <a:lstStyle/>
                    <a:p>
                      <a:pPr marR="0" indent="0" algn="l" rtl="0">
                        <a:spcBef>
                          <a:spcPts val="0"/>
                        </a:spcBef>
                        <a:spcAft>
                          <a:spcPts val="0"/>
                        </a:spcAft>
                      </a:pPr>
                      <a:r>
                        <a:rPr lang="en-US" sz="600" kern="1400">
                          <a:solidFill>
                            <a:srgbClr val="000000"/>
                          </a:solidFill>
                          <a:latin typeface="Adobe Jenson Pro"/>
                        </a:rPr>
                        <a:t>Credit Limit</a:t>
                      </a:r>
                      <a:endParaRPr lang="en-US" sz="600" kern="140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$2,000.00</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5759">
                <a:tc>
                  <a:txBody>
                    <a:bodyPr/>
                    <a:lstStyle/>
                    <a:p>
                      <a:pPr marR="0" indent="0" algn="l" rtl="0">
                        <a:spcBef>
                          <a:spcPts val="0"/>
                        </a:spcBef>
                        <a:spcAft>
                          <a:spcPts val="0"/>
                        </a:spcAft>
                      </a:pPr>
                      <a:r>
                        <a:rPr lang="en-US" sz="600" kern="1400">
                          <a:solidFill>
                            <a:srgbClr val="000000"/>
                          </a:solidFill>
                          <a:latin typeface="Adobe Jenson Pro"/>
                        </a:rPr>
                        <a:t>Available credit</a:t>
                      </a:r>
                      <a:endParaRPr lang="en-US" sz="600" kern="140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$215.47</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106652">
                <a:tc>
                  <a:txBody>
                    <a:bodyPr/>
                    <a:lstStyle/>
                    <a:p>
                      <a:pPr marR="0" indent="0" algn="l" rtl="0">
                        <a:spcBef>
                          <a:spcPts val="0"/>
                        </a:spcBef>
                        <a:spcAft>
                          <a:spcPts val="0"/>
                        </a:spcAft>
                      </a:pPr>
                      <a:r>
                        <a:rPr lang="en-US" sz="600" kern="1400" dirty="0">
                          <a:solidFill>
                            <a:srgbClr val="000000"/>
                          </a:solidFill>
                          <a:latin typeface="Adobe Jenson Pro"/>
                        </a:rPr>
                        <a:t>Statement closing date</a:t>
                      </a:r>
                      <a:endParaRPr lang="en-US" sz="600" kern="1400" dirty="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a:noFill/>
                    </a:lnB>
                  </a:tcPr>
                </a:tc>
                <a:tc>
                  <a:txBody>
                    <a:bodyPr/>
                    <a:lstStyle/>
                    <a:p>
                      <a:pPr marR="0" indent="0" algn="r" rtl="0">
                        <a:spcBef>
                          <a:spcPts val="0"/>
                        </a:spcBef>
                        <a:spcAft>
                          <a:spcPts val="0"/>
                        </a:spcAft>
                      </a:pPr>
                      <a:r>
                        <a:rPr lang="en-US" sz="600" kern="1400" dirty="0">
                          <a:solidFill>
                            <a:srgbClr val="000000"/>
                          </a:solidFill>
                          <a:latin typeface="Adobe Jenson Pro"/>
                        </a:rPr>
                        <a:t>3/22/2012</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a:noFill/>
                    </a:lnB>
                  </a:tcPr>
                </a:tc>
              </a:tr>
              <a:tr h="91440">
                <a:tc>
                  <a:txBody>
                    <a:bodyPr/>
                    <a:lstStyle/>
                    <a:p>
                      <a:pPr marR="0" indent="0" algn="l" rtl="0">
                        <a:spcBef>
                          <a:spcPts val="0"/>
                        </a:spcBef>
                        <a:spcAft>
                          <a:spcPts val="0"/>
                        </a:spcAft>
                      </a:pPr>
                      <a:r>
                        <a:rPr lang="en-US" sz="600" kern="1400">
                          <a:solidFill>
                            <a:srgbClr val="000000"/>
                          </a:solidFill>
                          <a:latin typeface="Adobe Jenson Pro"/>
                        </a:rPr>
                        <a:t>Days in billing cycle</a:t>
                      </a:r>
                      <a:endParaRPr lang="en-US" sz="600" kern="1400">
                        <a:solidFill>
                          <a:srgbClr val="000000"/>
                        </a:solidFill>
                        <a:latin typeface="Times New Roman"/>
                      </a:endParaRPr>
                    </a:p>
                  </a:txBody>
                  <a:tcPr marL="73050" marR="7305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Adobe Jenson Pro"/>
                        </a:rPr>
                        <a:t>30</a:t>
                      </a:r>
                      <a:endParaRPr lang="en-US" sz="600" kern="1400" dirty="0">
                        <a:solidFill>
                          <a:srgbClr val="000000"/>
                        </a:solidFill>
                        <a:latin typeface="Times New Roman"/>
                      </a:endParaRPr>
                    </a:p>
                  </a:txBody>
                  <a:tcPr marL="73050" marR="7305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r>
            </a:tbl>
          </a:graphicData>
        </a:graphic>
      </p:graphicFrame>
      <p:graphicFrame>
        <p:nvGraphicFramePr>
          <p:cNvPr id="59" name="Table 58"/>
          <p:cNvGraphicFramePr>
            <a:graphicFrameLocks noGrp="1"/>
          </p:cNvGraphicFramePr>
          <p:nvPr/>
        </p:nvGraphicFramePr>
        <p:xfrm>
          <a:off x="5975350" y="1531938"/>
          <a:ext cx="2763838" cy="677864"/>
        </p:xfrm>
        <a:graphic>
          <a:graphicData uri="http://schemas.openxmlformats.org/drawingml/2006/table">
            <a:tbl>
              <a:tblPr/>
              <a:tblGrid>
                <a:gridCol w="896380"/>
                <a:gridCol w="971078"/>
                <a:gridCol w="896380"/>
              </a:tblGrid>
              <a:tr h="394086">
                <a:tc>
                  <a:txBody>
                    <a:bodyPr/>
                    <a:lstStyle/>
                    <a:p>
                      <a:pPr marR="0" indent="0" algn="ctr" rtl="0">
                        <a:spcBef>
                          <a:spcPts val="0"/>
                        </a:spcBef>
                        <a:spcAft>
                          <a:spcPts val="0"/>
                        </a:spcAft>
                      </a:pPr>
                      <a:r>
                        <a:rPr lang="en-US" sz="600" kern="1400" dirty="0">
                          <a:solidFill>
                            <a:srgbClr val="000000"/>
                          </a:solidFill>
                          <a:latin typeface="Adobe Jenson Pro"/>
                        </a:rPr>
                        <a:t>If you make no additional charges using this card and each month you pay…</a:t>
                      </a:r>
                      <a:endParaRPr lang="en-US" sz="600" kern="1400" dirty="0">
                        <a:solidFill>
                          <a:srgbClr val="000000"/>
                        </a:solidFill>
                        <a:latin typeface="Times New Roman"/>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Adobe Jenson Pro"/>
                        </a:rPr>
                        <a:t>You will pay off the balance shown on this statement in about…</a:t>
                      </a:r>
                      <a:endParaRPr lang="en-US" sz="600" kern="1400" dirty="0">
                        <a:solidFill>
                          <a:srgbClr val="000000"/>
                        </a:solidFill>
                        <a:latin typeface="Times New Roman"/>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c>
                  <a:txBody>
                    <a:bodyPr/>
                    <a:lstStyle/>
                    <a:p>
                      <a:pPr marR="0" indent="0" algn="ctr" rtl="0">
                        <a:spcBef>
                          <a:spcPts val="0"/>
                        </a:spcBef>
                        <a:spcAft>
                          <a:spcPts val="0"/>
                        </a:spcAft>
                      </a:pPr>
                      <a:r>
                        <a:rPr lang="en-US" sz="600" kern="1400" dirty="0">
                          <a:solidFill>
                            <a:srgbClr val="000000"/>
                          </a:solidFill>
                          <a:latin typeface="Adobe Jenson Pro"/>
                        </a:rPr>
                        <a:t>And you will end up paying an estimated total of…</a:t>
                      </a:r>
                      <a:endParaRPr lang="en-US" sz="600" kern="1400" dirty="0">
                        <a:solidFill>
                          <a:srgbClr val="000000"/>
                        </a:solidFill>
                        <a:latin typeface="Times New Roman"/>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chemeClr val="accent2">
                        <a:lumMod val="20000"/>
                        <a:lumOff val="80000"/>
                      </a:schemeClr>
                    </a:solidFill>
                  </a:tcPr>
                </a:tc>
              </a:tr>
              <a:tr h="182878">
                <a:tc>
                  <a:txBody>
                    <a:bodyPr/>
                    <a:lstStyle/>
                    <a:p>
                      <a:pPr marR="0" indent="0" algn="ctr" rtl="0">
                        <a:spcBef>
                          <a:spcPts val="0"/>
                        </a:spcBef>
                        <a:spcAft>
                          <a:spcPts val="0"/>
                        </a:spcAft>
                      </a:pPr>
                      <a:r>
                        <a:rPr lang="en-US" sz="600" kern="1400">
                          <a:solidFill>
                            <a:srgbClr val="000000"/>
                          </a:solidFill>
                          <a:latin typeface="Adobe Jenson Pro"/>
                        </a:rPr>
                        <a:t>Only the minimum payment</a:t>
                      </a:r>
                      <a:endParaRPr lang="en-US" sz="600" kern="1400">
                        <a:solidFill>
                          <a:srgbClr val="000000"/>
                        </a:solidFill>
                        <a:latin typeface="Times New Roman"/>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Adobe Jenson Pro"/>
                        </a:rPr>
                        <a:t>10 years</a:t>
                      </a:r>
                      <a:endParaRPr lang="en-US" sz="600" kern="1400">
                        <a:solidFill>
                          <a:srgbClr val="000000"/>
                        </a:solidFill>
                        <a:latin typeface="Times New Roman"/>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Adobe Jenson Pro"/>
                        </a:rPr>
                        <a:t>$3,284</a:t>
                      </a:r>
                      <a:endParaRPr lang="en-US" sz="600" kern="1400" dirty="0">
                        <a:solidFill>
                          <a:srgbClr val="000000"/>
                        </a:solidFill>
                        <a:latin typeface="Times New Roman"/>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r h="100898">
                <a:tc>
                  <a:txBody>
                    <a:bodyPr/>
                    <a:lstStyle/>
                    <a:p>
                      <a:pPr marR="0" indent="0" algn="ctr" rtl="0">
                        <a:spcBef>
                          <a:spcPts val="0"/>
                        </a:spcBef>
                        <a:spcAft>
                          <a:spcPts val="0"/>
                        </a:spcAft>
                      </a:pPr>
                      <a:r>
                        <a:rPr lang="en-US" sz="600" kern="1400">
                          <a:solidFill>
                            <a:srgbClr val="000000"/>
                          </a:solidFill>
                          <a:latin typeface="Adobe Jenson Pro"/>
                        </a:rPr>
                        <a:t>$62</a:t>
                      </a:r>
                      <a:endParaRPr lang="en-US" sz="600" kern="1400">
                        <a:solidFill>
                          <a:srgbClr val="000000"/>
                        </a:solidFill>
                        <a:latin typeface="Times New Roman"/>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a:solidFill>
                            <a:srgbClr val="000000"/>
                          </a:solidFill>
                          <a:latin typeface="Adobe Jenson Pro"/>
                        </a:rPr>
                        <a:t>3 years</a:t>
                      </a:r>
                      <a:endParaRPr lang="en-US" sz="600" kern="1400">
                        <a:solidFill>
                          <a:srgbClr val="000000"/>
                        </a:solidFill>
                        <a:latin typeface="Times New Roman"/>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marR="0" indent="0" algn="ctr" rtl="0">
                        <a:spcBef>
                          <a:spcPts val="0"/>
                        </a:spcBef>
                        <a:spcAft>
                          <a:spcPts val="0"/>
                        </a:spcAft>
                      </a:pPr>
                      <a:r>
                        <a:rPr lang="en-US" sz="600" kern="1400" dirty="0">
                          <a:solidFill>
                            <a:srgbClr val="000000"/>
                          </a:solidFill>
                          <a:latin typeface="Adobe Jenson Pro"/>
                        </a:rPr>
                        <a:t>$2,232</a:t>
                      </a:r>
                      <a:endParaRPr lang="en-US" sz="600" kern="1400" dirty="0">
                        <a:solidFill>
                          <a:srgbClr val="000000"/>
                        </a:solidFill>
                        <a:latin typeface="Times New Roman"/>
                      </a:endParaRPr>
                    </a:p>
                  </a:txBody>
                  <a:tcPr marL="68564" marR="68564" marT="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r>
            </a:tbl>
          </a:graphicData>
        </a:graphic>
      </p:graphicFrame>
      <p:graphicFrame>
        <p:nvGraphicFramePr>
          <p:cNvPr id="61" name="Table 60"/>
          <p:cNvGraphicFramePr>
            <a:graphicFrameLocks noGrp="1"/>
          </p:cNvGraphicFramePr>
          <p:nvPr/>
        </p:nvGraphicFramePr>
        <p:xfrm>
          <a:off x="4191000" y="2330450"/>
          <a:ext cx="2286000" cy="869979"/>
        </p:xfrm>
        <a:graphic>
          <a:graphicData uri="http://schemas.openxmlformats.org/drawingml/2006/table">
            <a:tbl>
              <a:tblPr/>
              <a:tblGrid>
                <a:gridCol w="2286000"/>
              </a:tblGrid>
              <a:tr h="121914">
                <a:tc>
                  <a:txBody>
                    <a:bodyPr/>
                    <a:lstStyle/>
                    <a:p>
                      <a:pPr marR="0" indent="0" algn="l" rtl="0">
                        <a:spcBef>
                          <a:spcPts val="0"/>
                        </a:spcBef>
                        <a:spcAft>
                          <a:spcPts val="0"/>
                        </a:spcAft>
                      </a:pPr>
                      <a:r>
                        <a:rPr lang="en-US" sz="800" b="1" kern="1400" dirty="0">
                          <a:solidFill>
                            <a:srgbClr val="000000"/>
                          </a:solidFill>
                          <a:latin typeface="Adobe Jenson Pro"/>
                        </a:rPr>
                        <a:t>Notice of Changes to Your Interest Rates</a:t>
                      </a:r>
                      <a:endParaRPr lang="en-US" sz="800" kern="1400" dirty="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r>
              <a:tr h="182871">
                <a:tc>
                  <a:txBody>
                    <a:bodyPr/>
                    <a:lstStyle/>
                    <a:p>
                      <a:pPr marR="0" indent="0" algn="l" rtl="0">
                        <a:spcBef>
                          <a:spcPts val="0"/>
                        </a:spcBef>
                        <a:spcAft>
                          <a:spcPts val="0"/>
                        </a:spcAft>
                      </a:pPr>
                      <a:r>
                        <a:rPr lang="en-US" sz="600" kern="1400" dirty="0">
                          <a:solidFill>
                            <a:srgbClr val="000000"/>
                          </a:solidFill>
                          <a:latin typeface="Adobe Jenson Pro"/>
                        </a:rPr>
                        <a:t>You have triggered the Penalty APR of 28.99%. This change will impact your account as follows:</a:t>
                      </a:r>
                      <a:endParaRPr lang="en-US" sz="600" kern="1400" dirty="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tr>
              <a:tr h="274306">
                <a:tc>
                  <a:txBody>
                    <a:bodyPr/>
                    <a:lstStyle/>
                    <a:p>
                      <a:pPr marR="0" indent="0" algn="l" rtl="0">
                        <a:spcBef>
                          <a:spcPts val="0"/>
                        </a:spcBef>
                        <a:spcAft>
                          <a:spcPts val="0"/>
                        </a:spcAft>
                      </a:pPr>
                      <a:r>
                        <a:rPr lang="en-US" sz="600" u="sng" kern="1400" dirty="0">
                          <a:solidFill>
                            <a:srgbClr val="000000"/>
                          </a:solidFill>
                          <a:latin typeface="Adobe Jenson Pro"/>
                        </a:rPr>
                        <a:t>Transactions made on or after 4/9/12: </a:t>
                      </a:r>
                      <a:r>
                        <a:rPr lang="en-US" sz="600" kern="1400" dirty="0">
                          <a:solidFill>
                            <a:srgbClr val="000000"/>
                          </a:solidFill>
                          <a:latin typeface="Adobe Jenson Pro"/>
                        </a:rPr>
                        <a:t>As of  5/10/12, the Penalty APR will apply to these transactions. We may keep the APR at this level indefinitely.</a:t>
                      </a:r>
                      <a:endParaRPr lang="en-US" sz="600" kern="1400" dirty="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r>
              <a:tr h="290859">
                <a:tc>
                  <a:txBody>
                    <a:bodyPr/>
                    <a:lstStyle/>
                    <a:p>
                      <a:pPr marR="0" indent="0" algn="l" rtl="0">
                        <a:spcBef>
                          <a:spcPts val="0"/>
                        </a:spcBef>
                        <a:spcAft>
                          <a:spcPts val="0"/>
                        </a:spcAft>
                      </a:pPr>
                      <a:r>
                        <a:rPr lang="en-US" sz="600" u="sng" kern="1400" dirty="0">
                          <a:solidFill>
                            <a:srgbClr val="000000"/>
                          </a:solidFill>
                          <a:latin typeface="Adobe Jenson Pro"/>
                        </a:rPr>
                        <a:t>Transactions made before 4/9/12: </a:t>
                      </a:r>
                      <a:r>
                        <a:rPr lang="en-US" sz="600" kern="1400" dirty="0">
                          <a:solidFill>
                            <a:srgbClr val="000000"/>
                          </a:solidFill>
                          <a:latin typeface="Adobe Jenson Pro"/>
                        </a:rPr>
                        <a:t>Current rates will continue to apply to these transactions. If you become more than 60 days late on your account, the Penalty APR will apply to hose transactions as well.</a:t>
                      </a:r>
                      <a:endParaRPr lang="en-US" sz="600" kern="1400" dirty="0">
                        <a:solidFill>
                          <a:srgbClr val="000000"/>
                        </a:solidFill>
                        <a:latin typeface="Times New Roman"/>
                      </a:endParaRPr>
                    </a:p>
                  </a:txBody>
                  <a:tcPr marL="73025" marR="73025"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r>
            </a:tbl>
          </a:graphicData>
        </a:graphic>
      </p:graphicFrame>
      <p:graphicFrame>
        <p:nvGraphicFramePr>
          <p:cNvPr id="62" name="Table 61"/>
          <p:cNvGraphicFramePr>
            <a:graphicFrameLocks noGrp="1"/>
          </p:cNvGraphicFramePr>
          <p:nvPr/>
        </p:nvGraphicFramePr>
        <p:xfrm>
          <a:off x="6553200" y="2328863"/>
          <a:ext cx="2287588" cy="871562"/>
        </p:xfrm>
        <a:graphic>
          <a:graphicData uri="http://schemas.openxmlformats.org/drawingml/2006/table">
            <a:tbl>
              <a:tblPr/>
              <a:tblGrid>
                <a:gridCol w="2287588"/>
              </a:tblGrid>
              <a:tr h="126451">
                <a:tc>
                  <a:txBody>
                    <a:bodyPr/>
                    <a:lstStyle/>
                    <a:p>
                      <a:pPr marR="0" indent="0" algn="l" rtl="0">
                        <a:spcBef>
                          <a:spcPts val="0"/>
                        </a:spcBef>
                        <a:spcAft>
                          <a:spcPts val="0"/>
                        </a:spcAft>
                      </a:pPr>
                      <a:r>
                        <a:rPr lang="en-US" sz="800" b="1" kern="1400" dirty="0">
                          <a:solidFill>
                            <a:srgbClr val="000000"/>
                          </a:solidFill>
                          <a:latin typeface="Adobe Jenson Pro"/>
                        </a:rPr>
                        <a:t>Important Changes to Your Account Terms</a:t>
                      </a:r>
                      <a:endParaRPr lang="en-US" sz="800" kern="1400" dirty="0">
                        <a:solidFill>
                          <a:srgbClr val="000000"/>
                        </a:solidFill>
                        <a:latin typeface="Times New Roman"/>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r>
              <a:tr h="379351">
                <a:tc>
                  <a:txBody>
                    <a:bodyPr/>
                    <a:lstStyle/>
                    <a:p>
                      <a:pPr marR="0" indent="0" algn="l" rtl="0">
                        <a:spcBef>
                          <a:spcPts val="0"/>
                        </a:spcBef>
                        <a:spcAft>
                          <a:spcPts val="0"/>
                        </a:spcAft>
                      </a:pPr>
                      <a:r>
                        <a:rPr lang="en-US" sz="600" kern="1400" dirty="0">
                          <a:solidFill>
                            <a:srgbClr val="000000"/>
                          </a:solidFill>
                          <a:latin typeface="Adobe Jenson Pro"/>
                        </a:rPr>
                        <a:t>The following is a summary of changes that are being made to your account terms. For more detailed information, please refer to the booklet enclosed with this statement. These changes will impact your account as follows:</a:t>
                      </a:r>
                      <a:endParaRPr lang="en-US" sz="600" kern="1400" dirty="0">
                        <a:solidFill>
                          <a:srgbClr val="000000"/>
                        </a:solidFill>
                        <a:latin typeface="Times New Roman"/>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tr>
              <a:tr h="182868">
                <a:tc>
                  <a:txBody>
                    <a:bodyPr/>
                    <a:lstStyle/>
                    <a:p>
                      <a:pPr marR="0" indent="0" algn="l" rtl="0">
                        <a:spcBef>
                          <a:spcPts val="0"/>
                        </a:spcBef>
                        <a:spcAft>
                          <a:spcPts val="0"/>
                        </a:spcAft>
                      </a:pPr>
                      <a:r>
                        <a:rPr lang="en-US" sz="600" u="sng" kern="1400" dirty="0">
                          <a:solidFill>
                            <a:srgbClr val="000000"/>
                          </a:solidFill>
                          <a:latin typeface="Adobe Jenson Pro"/>
                        </a:rPr>
                        <a:t>Transactions made on or after 4/9/12: </a:t>
                      </a:r>
                      <a:r>
                        <a:rPr lang="en-US" sz="600" kern="1400" dirty="0">
                          <a:solidFill>
                            <a:srgbClr val="000000"/>
                          </a:solidFill>
                          <a:latin typeface="Adobe Jenson Pro"/>
                        </a:rPr>
                        <a:t>As of 5/10/12, </a:t>
                      </a:r>
                      <a:r>
                        <a:rPr lang="en-US" sz="600" kern="1400" dirty="0" smtClean="0">
                          <a:solidFill>
                            <a:srgbClr val="000000"/>
                          </a:solidFill>
                          <a:latin typeface="Adobe Jenson Pro"/>
                        </a:rPr>
                        <a:t>APR</a:t>
                      </a:r>
                      <a:r>
                        <a:rPr lang="en-US" sz="600" kern="1400" baseline="0" dirty="0" smtClean="0">
                          <a:solidFill>
                            <a:srgbClr val="000000"/>
                          </a:solidFill>
                          <a:latin typeface="Adobe Jenson Pro"/>
                        </a:rPr>
                        <a:t> for Purchases will increase to 16.99%.</a:t>
                      </a:r>
                      <a:endParaRPr lang="en-US" sz="600" kern="1400" dirty="0">
                        <a:solidFill>
                          <a:srgbClr val="000000"/>
                        </a:solidFill>
                        <a:latin typeface="Times New Roman"/>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r>
              <a:tr h="182868">
                <a:tc>
                  <a:txBody>
                    <a:bodyPr/>
                    <a:lstStyle/>
                    <a:p>
                      <a:pPr marR="0" indent="0" algn="l" rtl="0">
                        <a:spcBef>
                          <a:spcPts val="0"/>
                        </a:spcBef>
                        <a:spcAft>
                          <a:spcPts val="0"/>
                        </a:spcAft>
                      </a:pPr>
                      <a:r>
                        <a:rPr lang="en-US" sz="600" u="sng" kern="1400" dirty="0">
                          <a:solidFill>
                            <a:srgbClr val="000000"/>
                          </a:solidFill>
                          <a:latin typeface="Adobe Jenson Pro"/>
                        </a:rPr>
                        <a:t>Transactions made before 4/9/12: </a:t>
                      </a:r>
                      <a:r>
                        <a:rPr lang="en-US" sz="600" kern="1400" dirty="0">
                          <a:solidFill>
                            <a:srgbClr val="000000"/>
                          </a:solidFill>
                          <a:latin typeface="Adobe Jenson Pro"/>
                        </a:rPr>
                        <a:t>Current APRs will continue to apply to these transactions.</a:t>
                      </a:r>
                      <a:endParaRPr lang="en-US" sz="600" kern="1400" dirty="0">
                        <a:solidFill>
                          <a:srgbClr val="000000"/>
                        </a:solidFill>
                        <a:latin typeface="Times New Roman"/>
                      </a:endParaRPr>
                    </a:p>
                  </a:txBody>
                  <a:tcPr marL="73040" marR="7304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r>
            </a:tbl>
          </a:graphicData>
        </a:graphic>
      </p:graphicFrame>
      <p:graphicFrame>
        <p:nvGraphicFramePr>
          <p:cNvPr id="63" name="Table 62"/>
          <p:cNvGraphicFramePr>
            <a:graphicFrameLocks noGrp="1"/>
          </p:cNvGraphicFramePr>
          <p:nvPr/>
        </p:nvGraphicFramePr>
        <p:xfrm>
          <a:off x="4953000" y="5105400"/>
          <a:ext cx="3124200" cy="304800"/>
        </p:xfrm>
        <a:graphic>
          <a:graphicData uri="http://schemas.openxmlformats.org/drawingml/2006/table">
            <a:tbl>
              <a:tblPr/>
              <a:tblGrid>
                <a:gridCol w="1561841"/>
                <a:gridCol w="1562359"/>
              </a:tblGrid>
              <a:tr h="76200">
                <a:tc gridSpan="2">
                  <a:txBody>
                    <a:bodyPr/>
                    <a:lstStyle/>
                    <a:p>
                      <a:pPr marR="0" indent="0" algn="ctr" rtl="0">
                        <a:spcBef>
                          <a:spcPts val="0"/>
                        </a:spcBef>
                        <a:spcAft>
                          <a:spcPts val="0"/>
                        </a:spcAft>
                      </a:pPr>
                      <a:r>
                        <a:rPr lang="en-US" sz="800" b="1" kern="1400" dirty="0">
                          <a:solidFill>
                            <a:srgbClr val="000000"/>
                          </a:solidFill>
                          <a:latin typeface="Adobe Jenson Pro"/>
                        </a:rPr>
                        <a:t>2012 Totals Year-to-Date</a:t>
                      </a:r>
                      <a:endParaRPr lang="en-US" sz="800" kern="1400" dirty="0">
                        <a:solidFill>
                          <a:srgbClr val="000000"/>
                        </a:solidFill>
                        <a:latin typeface="Times New Roman"/>
                      </a:endParaRPr>
                    </a:p>
                  </a:txBody>
                  <a:tcPr marL="68580" marR="6858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9050" cap="flat" cmpd="sng" algn="ctr">
                      <a:solidFill>
                        <a:srgbClr val="3366FF"/>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91440">
                <a:tc>
                  <a:txBody>
                    <a:bodyPr/>
                    <a:lstStyle/>
                    <a:p>
                      <a:pPr marR="0" indent="0" algn="l" rtl="0">
                        <a:spcBef>
                          <a:spcPts val="0"/>
                        </a:spcBef>
                        <a:spcAft>
                          <a:spcPts val="0"/>
                        </a:spcAft>
                      </a:pPr>
                      <a:r>
                        <a:rPr lang="en-US" sz="600" kern="1400" dirty="0">
                          <a:solidFill>
                            <a:srgbClr val="000000"/>
                          </a:solidFill>
                          <a:latin typeface="Adobe Jenson Pro"/>
                        </a:rPr>
                        <a:t>Total fees charged in 2012</a:t>
                      </a:r>
                      <a:endParaRPr lang="en-US" sz="600" kern="1400" dirty="0">
                        <a:solidFill>
                          <a:srgbClr val="000000"/>
                        </a:solidFill>
                        <a:latin typeface="Times New Roman"/>
                      </a:endParaRPr>
                    </a:p>
                  </a:txBody>
                  <a:tcPr marL="68580" marR="68580" marT="0" marB="0">
                    <a:lnL w="12700" cap="flat" cmpd="sng" algn="ctr">
                      <a:solidFill>
                        <a:srgbClr val="3366FF"/>
                      </a:solidFill>
                      <a:prstDash val="solid"/>
                      <a:round/>
                      <a:headEnd type="none" w="med" len="med"/>
                      <a:tailEnd type="none" w="med" len="med"/>
                    </a:lnL>
                    <a:lnR>
                      <a:noFill/>
                    </a:lnR>
                    <a:lnT w="19050" cap="flat" cmpd="sng" algn="ctr">
                      <a:solidFill>
                        <a:srgbClr val="3366FF"/>
                      </a:solidFill>
                      <a:prstDash val="solid"/>
                      <a:round/>
                      <a:headEnd type="none" w="med" len="med"/>
                      <a:tailEnd type="none" w="med" len="med"/>
                    </a:lnT>
                    <a:lnB>
                      <a:noFill/>
                    </a:lnB>
                  </a:tcPr>
                </a:tc>
                <a:tc>
                  <a:txBody>
                    <a:bodyPr/>
                    <a:lstStyle/>
                    <a:p>
                      <a:pPr marR="0" indent="0" algn="r" rtl="0">
                        <a:spcBef>
                          <a:spcPts val="0"/>
                        </a:spcBef>
                        <a:spcAft>
                          <a:spcPts val="0"/>
                        </a:spcAft>
                      </a:pPr>
                      <a:r>
                        <a:rPr lang="en-US" sz="600" kern="1400" dirty="0">
                          <a:solidFill>
                            <a:srgbClr val="000000"/>
                          </a:solidFill>
                          <a:latin typeface="Adobe Jenson Pro"/>
                        </a:rPr>
                        <a:t>$90.14</a:t>
                      </a:r>
                      <a:endParaRPr lang="en-US" sz="600" kern="1400" dirty="0">
                        <a:solidFill>
                          <a:srgbClr val="000000"/>
                        </a:solidFill>
                        <a:latin typeface="Times New Roman"/>
                      </a:endParaRPr>
                    </a:p>
                  </a:txBody>
                  <a:tcPr marL="68580" marR="68580" marT="0" marB="0">
                    <a:lnL>
                      <a:noFill/>
                    </a:lnL>
                    <a:lnR w="12700" cap="flat" cmpd="sng" algn="ctr">
                      <a:solidFill>
                        <a:srgbClr val="3366FF"/>
                      </a:solidFill>
                      <a:prstDash val="solid"/>
                      <a:round/>
                      <a:headEnd type="none" w="med" len="med"/>
                      <a:tailEnd type="none" w="med" len="med"/>
                    </a:lnR>
                    <a:lnT w="19050" cap="flat" cmpd="sng" algn="ctr">
                      <a:solidFill>
                        <a:srgbClr val="3366FF"/>
                      </a:solidFill>
                      <a:prstDash val="solid"/>
                      <a:round/>
                      <a:headEnd type="none" w="med" len="med"/>
                      <a:tailEnd type="none" w="med" len="med"/>
                    </a:lnT>
                    <a:lnB>
                      <a:noFill/>
                    </a:lnB>
                  </a:tcPr>
                </a:tc>
              </a:tr>
              <a:tr h="91440">
                <a:tc>
                  <a:txBody>
                    <a:bodyPr/>
                    <a:lstStyle/>
                    <a:p>
                      <a:pPr marR="0" indent="0" algn="l" rtl="0">
                        <a:spcBef>
                          <a:spcPts val="0"/>
                        </a:spcBef>
                        <a:spcAft>
                          <a:spcPts val="0"/>
                        </a:spcAft>
                      </a:pPr>
                      <a:r>
                        <a:rPr lang="en-US" sz="600" kern="1400" dirty="0">
                          <a:solidFill>
                            <a:srgbClr val="000000"/>
                          </a:solidFill>
                          <a:latin typeface="Adobe Jenson Pro"/>
                        </a:rPr>
                        <a:t>Total interest charged in 2012</a:t>
                      </a:r>
                      <a:endParaRPr lang="en-US" sz="600" kern="1400" dirty="0">
                        <a:solidFill>
                          <a:srgbClr val="000000"/>
                        </a:solidFill>
                        <a:latin typeface="Times New Roman"/>
                      </a:endParaRPr>
                    </a:p>
                  </a:txBody>
                  <a:tcPr marL="68580" marR="68580" marT="0" marB="0">
                    <a:lnL w="12700" cap="flat" cmpd="sng" algn="ctr">
                      <a:solidFill>
                        <a:srgbClr val="3366FF"/>
                      </a:solidFill>
                      <a:prstDash val="solid"/>
                      <a:round/>
                      <a:headEnd type="none" w="med" len="med"/>
                      <a:tailEnd type="none" w="med" len="med"/>
                    </a:lnL>
                    <a:lnR>
                      <a:noFill/>
                    </a:lnR>
                    <a:lnT>
                      <a:noFill/>
                    </a:lnT>
                    <a:lnB w="12700" cap="flat" cmpd="sng" algn="ctr">
                      <a:solidFill>
                        <a:srgbClr val="3366FF"/>
                      </a:solidFill>
                      <a:prstDash val="solid"/>
                      <a:round/>
                      <a:headEnd type="none" w="med" len="med"/>
                      <a:tailEnd type="none" w="med" len="med"/>
                    </a:lnB>
                  </a:tcPr>
                </a:tc>
                <a:tc>
                  <a:txBody>
                    <a:bodyPr/>
                    <a:lstStyle/>
                    <a:p>
                      <a:pPr marR="0" indent="0" algn="r" rtl="0">
                        <a:spcBef>
                          <a:spcPts val="0"/>
                        </a:spcBef>
                        <a:spcAft>
                          <a:spcPts val="0"/>
                        </a:spcAft>
                      </a:pPr>
                      <a:r>
                        <a:rPr lang="en-US" sz="600" kern="1400" dirty="0">
                          <a:solidFill>
                            <a:srgbClr val="000000"/>
                          </a:solidFill>
                          <a:latin typeface="Adobe Jenson Pro"/>
                        </a:rPr>
                        <a:t>$18.27</a:t>
                      </a:r>
                      <a:endParaRPr lang="en-US" sz="600" kern="1400" dirty="0">
                        <a:solidFill>
                          <a:srgbClr val="000000"/>
                        </a:solidFill>
                        <a:latin typeface="Times New Roman"/>
                      </a:endParaRPr>
                    </a:p>
                  </a:txBody>
                  <a:tcPr marL="68580" marR="68580" marT="0" marB="0">
                    <a:lnL>
                      <a:noFill/>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tcPr>
                </a:tc>
              </a:tr>
            </a:tbl>
          </a:graphicData>
        </a:graphic>
      </p:graphicFrame>
      <p:sp>
        <p:nvSpPr>
          <p:cNvPr id="68" name="TextBox 67"/>
          <p:cNvSpPr txBox="1">
            <a:spLocks noChangeArrowheads="1"/>
          </p:cNvSpPr>
          <p:nvPr/>
        </p:nvSpPr>
        <p:spPr bwMode="auto">
          <a:xfrm>
            <a:off x="4800600" y="395288"/>
            <a:ext cx="3505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fontAlgn="base">
              <a:spcBef>
                <a:spcPct val="0"/>
              </a:spcBef>
              <a:spcAft>
                <a:spcPct val="0"/>
              </a:spcAft>
            </a:pPr>
            <a:r>
              <a:rPr lang="en-US" sz="1000" b="1" smtClean="0">
                <a:solidFill>
                  <a:prstClr val="black"/>
                </a:solidFill>
                <a:latin typeface="Trajan Pro" pitchFamily="18" charset="0"/>
              </a:rPr>
              <a:t>Andrew’s Credit Card Statement</a:t>
            </a:r>
          </a:p>
        </p:txBody>
      </p:sp>
      <p:sp>
        <p:nvSpPr>
          <p:cNvPr id="69" name="Rectangle 68"/>
          <p:cNvSpPr/>
          <p:nvPr/>
        </p:nvSpPr>
        <p:spPr>
          <a:xfrm>
            <a:off x="4038600" y="381000"/>
            <a:ext cx="4953000" cy="5867400"/>
          </a:xfrm>
          <a:prstGeom prst="rect">
            <a:avLst/>
          </a:prstGeom>
          <a:noFill/>
          <a:ln w="19050">
            <a:solidFill>
              <a:schemeClr val="accent4"/>
            </a:solidFill>
          </a:ln>
        </p:spPr>
        <p:style>
          <a:lnRef idx="2">
            <a:schemeClr val="accent2"/>
          </a:lnRef>
          <a:fillRef idx="1">
            <a:schemeClr val="lt1"/>
          </a:fillRef>
          <a:effectRef idx="0">
            <a:schemeClr val="accent2"/>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70" name="Right Arrow 69"/>
          <p:cNvSpPr/>
          <p:nvPr/>
        </p:nvSpPr>
        <p:spPr>
          <a:xfrm>
            <a:off x="2971800" y="762000"/>
            <a:ext cx="12954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72" name="Rounded Rectangle 71"/>
          <p:cNvSpPr/>
          <p:nvPr/>
        </p:nvSpPr>
        <p:spPr>
          <a:xfrm>
            <a:off x="258763" y="4419600"/>
            <a:ext cx="3627437" cy="15240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73" name="Rectangle 2"/>
          <p:cNvSpPr>
            <a:spLocks noChangeArrowheads="1"/>
          </p:cNvSpPr>
          <p:nvPr/>
        </p:nvSpPr>
        <p:spPr bwMode="auto">
          <a:xfrm>
            <a:off x="152400" y="1790572"/>
            <a:ext cx="3810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spcBef>
                <a:spcPct val="0"/>
              </a:spcBef>
              <a:spcAft>
                <a:spcPct val="0"/>
              </a:spcAft>
            </a:pPr>
            <a:r>
              <a:rPr lang="en-US" sz="2000" b="1" u="sng" dirty="0" smtClean="0">
                <a:solidFill>
                  <a:prstClr val="black"/>
                </a:solidFill>
                <a:ea typeface="Times New Roman" pitchFamily="18" charset="0"/>
                <a:cs typeface="Arial" pitchFamily="34" charset="0"/>
              </a:rPr>
              <a:t>Summary of Account Activity</a:t>
            </a:r>
          </a:p>
          <a:p>
            <a:pPr algn="ctr" fontAlgn="base">
              <a:spcBef>
                <a:spcPct val="0"/>
              </a:spcBef>
              <a:spcAft>
                <a:spcPct val="0"/>
              </a:spcAft>
            </a:pPr>
            <a:r>
              <a:rPr lang="en-US" sz="2000" dirty="0" smtClean="0">
                <a:solidFill>
                  <a:prstClr val="black"/>
                </a:solidFill>
                <a:ea typeface="Times New Roman" pitchFamily="18" charset="0"/>
                <a:cs typeface="Arial" pitchFamily="34" charset="0"/>
              </a:rPr>
              <a:t>This section includes payments, credits, purchases, balance transfers, cash advances, fees, interest charges, amounts past due, the new balance, available credit, and the last day of the billing period</a:t>
            </a:r>
          </a:p>
        </p:txBody>
      </p:sp>
      <p:sp>
        <p:nvSpPr>
          <p:cNvPr id="74" name="TextBox 73"/>
          <p:cNvSpPr txBox="1">
            <a:spLocks noChangeArrowheads="1"/>
          </p:cNvSpPr>
          <p:nvPr/>
        </p:nvSpPr>
        <p:spPr bwMode="auto">
          <a:xfrm>
            <a:off x="304800" y="44958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fontAlgn="base">
              <a:spcBef>
                <a:spcPct val="0"/>
              </a:spcBef>
              <a:spcAft>
                <a:spcPct val="0"/>
              </a:spcAft>
            </a:pPr>
            <a:r>
              <a:rPr lang="en-US" sz="2000" dirty="0" smtClean="0">
                <a:solidFill>
                  <a:prstClr val="black"/>
                </a:solidFill>
                <a:latin typeface="+mn-lt"/>
              </a:rPr>
              <a:t>How much did Andrew charge in new purchases during this credit card billing cycle?</a:t>
            </a:r>
          </a:p>
        </p:txBody>
      </p:sp>
      <p:sp>
        <p:nvSpPr>
          <p:cNvPr id="75" name="Right Arrow 74"/>
          <p:cNvSpPr/>
          <p:nvPr/>
        </p:nvSpPr>
        <p:spPr>
          <a:xfrm rot="5400000">
            <a:off x="4743450" y="133350"/>
            <a:ext cx="495300" cy="533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76" name="TextBox 75"/>
          <p:cNvSpPr txBox="1">
            <a:spLocks noChangeArrowheads="1"/>
          </p:cNvSpPr>
          <p:nvPr/>
        </p:nvSpPr>
        <p:spPr bwMode="auto">
          <a:xfrm>
            <a:off x="228600" y="54864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algn="ctr" fontAlgn="base">
              <a:spcBef>
                <a:spcPct val="0"/>
              </a:spcBef>
              <a:spcAft>
                <a:spcPct val="0"/>
              </a:spcAft>
            </a:pPr>
            <a:r>
              <a:rPr lang="en-US" sz="2000" b="1" dirty="0" smtClean="0">
                <a:solidFill>
                  <a:prstClr val="black"/>
                </a:solidFill>
                <a:latin typeface="+mn-lt"/>
              </a:rPr>
              <a:t>$529.57</a:t>
            </a:r>
          </a:p>
        </p:txBody>
      </p:sp>
      <p:grpSp>
        <p:nvGrpSpPr>
          <p:cNvPr id="101611" name="Group 51"/>
          <p:cNvGrpSpPr>
            <a:grpSpLocks/>
          </p:cNvGrpSpPr>
          <p:nvPr/>
        </p:nvGrpSpPr>
        <p:grpSpPr bwMode="auto">
          <a:xfrm>
            <a:off x="6096000" y="5773738"/>
            <a:ext cx="303213" cy="328612"/>
            <a:chOff x="6096000" y="5773401"/>
            <a:chExt cx="302619" cy="328949"/>
          </a:xfrm>
        </p:grpSpPr>
        <p:pic>
          <p:nvPicPr>
            <p:cNvPr id="101640"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791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41" name="Text Box 76"/>
            <p:cNvSpPr txBox="1">
              <a:spLocks noChangeArrowheads="1"/>
            </p:cNvSpPr>
            <p:nvPr/>
          </p:nvSpPr>
          <p:spPr bwMode="auto">
            <a:xfrm>
              <a:off x="6099592" y="5773401"/>
              <a:ext cx="290575" cy="2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10</a:t>
              </a:r>
              <a:endParaRPr lang="en-US" sz="1200" smtClean="0">
                <a:solidFill>
                  <a:prstClr val="black"/>
                </a:solidFill>
                <a:latin typeface="Arial" pitchFamily="34" charset="0"/>
                <a:cs typeface="Arial" pitchFamily="34" charset="0"/>
              </a:endParaRPr>
            </a:p>
          </p:txBody>
        </p:sp>
      </p:grpSp>
      <p:grpSp>
        <p:nvGrpSpPr>
          <p:cNvPr id="101612" name="Group 50"/>
          <p:cNvGrpSpPr>
            <a:grpSpLocks/>
          </p:cNvGrpSpPr>
          <p:nvPr/>
        </p:nvGrpSpPr>
        <p:grpSpPr bwMode="auto">
          <a:xfrm>
            <a:off x="8078788" y="5105400"/>
            <a:ext cx="303212" cy="320675"/>
            <a:chOff x="8079381" y="5105400"/>
            <a:chExt cx="302619" cy="320675"/>
          </a:xfrm>
        </p:grpSpPr>
        <p:pic>
          <p:nvPicPr>
            <p:cNvPr id="101638"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9381" y="51149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39" name="Text Box 76"/>
            <p:cNvSpPr txBox="1">
              <a:spLocks noChangeArrowheads="1"/>
            </p:cNvSpPr>
            <p:nvPr/>
          </p:nvSpPr>
          <p:spPr bwMode="auto">
            <a:xfrm>
              <a:off x="8143875" y="5105400"/>
              <a:ext cx="15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9</a:t>
              </a:r>
              <a:endParaRPr lang="en-US" sz="1200" smtClean="0">
                <a:solidFill>
                  <a:prstClr val="black"/>
                </a:solidFill>
                <a:latin typeface="Arial" pitchFamily="34" charset="0"/>
                <a:cs typeface="Arial" pitchFamily="34" charset="0"/>
              </a:endParaRPr>
            </a:p>
          </p:txBody>
        </p:sp>
      </p:grpSp>
      <p:grpSp>
        <p:nvGrpSpPr>
          <p:cNvPr id="101613" name="Group 49"/>
          <p:cNvGrpSpPr>
            <a:grpSpLocks/>
          </p:cNvGrpSpPr>
          <p:nvPr/>
        </p:nvGrpSpPr>
        <p:grpSpPr bwMode="auto">
          <a:xfrm>
            <a:off x="7467600" y="4248150"/>
            <a:ext cx="303213" cy="330200"/>
            <a:chOff x="7467600" y="4248150"/>
            <a:chExt cx="302619" cy="330200"/>
          </a:xfrm>
        </p:grpSpPr>
        <p:pic>
          <p:nvPicPr>
            <p:cNvPr id="101636"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67600" y="42672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37" name="Text Box 76"/>
            <p:cNvSpPr txBox="1">
              <a:spLocks noChangeArrowheads="1"/>
            </p:cNvSpPr>
            <p:nvPr/>
          </p:nvSpPr>
          <p:spPr bwMode="auto">
            <a:xfrm>
              <a:off x="7534275" y="4248150"/>
              <a:ext cx="152400" cy="3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8</a:t>
              </a:r>
              <a:endParaRPr lang="en-US" sz="1200" smtClean="0">
                <a:solidFill>
                  <a:prstClr val="black"/>
                </a:solidFill>
                <a:latin typeface="Arial" pitchFamily="34" charset="0"/>
                <a:cs typeface="Arial" pitchFamily="34" charset="0"/>
              </a:endParaRPr>
            </a:p>
          </p:txBody>
        </p:sp>
      </p:grpSp>
      <p:grpSp>
        <p:nvGrpSpPr>
          <p:cNvPr id="101614" name="Group 48"/>
          <p:cNvGrpSpPr>
            <a:grpSpLocks/>
          </p:cNvGrpSpPr>
          <p:nvPr/>
        </p:nvGrpSpPr>
        <p:grpSpPr bwMode="auto">
          <a:xfrm>
            <a:off x="6858000" y="3190875"/>
            <a:ext cx="303213" cy="320675"/>
            <a:chOff x="6858000" y="3190875"/>
            <a:chExt cx="302619" cy="320675"/>
          </a:xfrm>
        </p:grpSpPr>
        <p:pic>
          <p:nvPicPr>
            <p:cNvPr id="101634"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32004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35" name="Text Box 76"/>
            <p:cNvSpPr txBox="1">
              <a:spLocks noChangeArrowheads="1"/>
            </p:cNvSpPr>
            <p:nvPr/>
          </p:nvSpPr>
          <p:spPr bwMode="auto">
            <a:xfrm>
              <a:off x="6924675" y="3190875"/>
              <a:ext cx="152400" cy="3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7</a:t>
              </a:r>
              <a:endParaRPr lang="en-US" sz="1200" smtClean="0">
                <a:solidFill>
                  <a:prstClr val="black"/>
                </a:solidFill>
                <a:latin typeface="Arial" pitchFamily="34" charset="0"/>
                <a:cs typeface="Arial" pitchFamily="34" charset="0"/>
              </a:endParaRPr>
            </a:p>
          </p:txBody>
        </p:sp>
      </p:grpSp>
      <p:grpSp>
        <p:nvGrpSpPr>
          <p:cNvPr id="101615" name="Group 47"/>
          <p:cNvGrpSpPr>
            <a:grpSpLocks/>
          </p:cNvGrpSpPr>
          <p:nvPr/>
        </p:nvGrpSpPr>
        <p:grpSpPr bwMode="auto">
          <a:xfrm>
            <a:off x="8553450" y="2247900"/>
            <a:ext cx="303213" cy="320675"/>
            <a:chOff x="8553450" y="2247900"/>
            <a:chExt cx="302619" cy="320675"/>
          </a:xfrm>
        </p:grpSpPr>
        <p:pic>
          <p:nvPicPr>
            <p:cNvPr id="101632"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53450" y="2257425"/>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33" name="Text Box 76"/>
            <p:cNvSpPr txBox="1">
              <a:spLocks noChangeArrowheads="1"/>
            </p:cNvSpPr>
            <p:nvPr/>
          </p:nvSpPr>
          <p:spPr bwMode="auto">
            <a:xfrm>
              <a:off x="8620125" y="2247900"/>
              <a:ext cx="152400" cy="3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6</a:t>
              </a:r>
              <a:endParaRPr lang="en-US" sz="1200" smtClean="0">
                <a:solidFill>
                  <a:prstClr val="black"/>
                </a:solidFill>
                <a:latin typeface="Arial" pitchFamily="34" charset="0"/>
                <a:cs typeface="Arial" pitchFamily="34" charset="0"/>
              </a:endParaRPr>
            </a:p>
          </p:txBody>
        </p:sp>
      </p:grpSp>
      <p:grpSp>
        <p:nvGrpSpPr>
          <p:cNvPr id="101616" name="Group 45"/>
          <p:cNvGrpSpPr>
            <a:grpSpLocks/>
          </p:cNvGrpSpPr>
          <p:nvPr/>
        </p:nvGrpSpPr>
        <p:grpSpPr bwMode="auto">
          <a:xfrm>
            <a:off x="7772400" y="595313"/>
            <a:ext cx="411163" cy="325437"/>
            <a:chOff x="7772400" y="594970"/>
            <a:chExt cx="411505" cy="325780"/>
          </a:xfrm>
        </p:grpSpPr>
        <p:pic>
          <p:nvPicPr>
            <p:cNvPr id="101630"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6096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31" name="Text Box 76"/>
            <p:cNvSpPr txBox="1">
              <a:spLocks noChangeArrowheads="1"/>
            </p:cNvSpPr>
            <p:nvPr/>
          </p:nvSpPr>
          <p:spPr bwMode="auto">
            <a:xfrm>
              <a:off x="7826655" y="594970"/>
              <a:ext cx="357250" cy="3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2</a:t>
              </a:r>
              <a:endParaRPr lang="en-US" sz="1200" smtClean="0">
                <a:solidFill>
                  <a:prstClr val="black"/>
                </a:solidFill>
                <a:latin typeface="Arial" pitchFamily="34" charset="0"/>
                <a:cs typeface="Arial" pitchFamily="34" charset="0"/>
              </a:endParaRPr>
            </a:p>
          </p:txBody>
        </p:sp>
      </p:grpSp>
      <p:grpSp>
        <p:nvGrpSpPr>
          <p:cNvPr id="101617" name="Group 44"/>
          <p:cNvGrpSpPr>
            <a:grpSpLocks/>
          </p:cNvGrpSpPr>
          <p:nvPr/>
        </p:nvGrpSpPr>
        <p:grpSpPr bwMode="auto">
          <a:xfrm>
            <a:off x="5715000" y="1273175"/>
            <a:ext cx="407988" cy="325438"/>
            <a:chOff x="5715000" y="1273455"/>
            <a:chExt cx="408455" cy="325135"/>
          </a:xfrm>
        </p:grpSpPr>
        <p:pic>
          <p:nvPicPr>
            <p:cNvPr id="101628"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28744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29" name="Text Box 76"/>
            <p:cNvSpPr txBox="1">
              <a:spLocks noChangeArrowheads="1"/>
            </p:cNvSpPr>
            <p:nvPr/>
          </p:nvSpPr>
          <p:spPr bwMode="auto">
            <a:xfrm>
              <a:off x="5766205" y="1273455"/>
              <a:ext cx="357250" cy="3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4</a:t>
              </a:r>
              <a:endParaRPr lang="en-US" sz="1200" smtClean="0">
                <a:solidFill>
                  <a:prstClr val="black"/>
                </a:solidFill>
                <a:latin typeface="Arial" pitchFamily="34" charset="0"/>
                <a:cs typeface="Arial" pitchFamily="34" charset="0"/>
              </a:endParaRPr>
            </a:p>
          </p:txBody>
        </p:sp>
      </p:grpSp>
      <p:grpSp>
        <p:nvGrpSpPr>
          <p:cNvPr id="101618" name="Group 46"/>
          <p:cNvGrpSpPr>
            <a:grpSpLocks/>
          </p:cNvGrpSpPr>
          <p:nvPr/>
        </p:nvGrpSpPr>
        <p:grpSpPr bwMode="auto">
          <a:xfrm>
            <a:off x="6248400" y="2278063"/>
            <a:ext cx="412750" cy="319087"/>
            <a:chOff x="6248400" y="2278685"/>
            <a:chExt cx="412720" cy="318465"/>
          </a:xfrm>
        </p:grpSpPr>
        <p:pic>
          <p:nvPicPr>
            <p:cNvPr id="101626"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286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27" name="Text Box 76"/>
            <p:cNvSpPr txBox="1">
              <a:spLocks noChangeArrowheads="1"/>
            </p:cNvSpPr>
            <p:nvPr/>
          </p:nvSpPr>
          <p:spPr bwMode="auto">
            <a:xfrm>
              <a:off x="6303870" y="2278685"/>
              <a:ext cx="357250" cy="3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5</a:t>
              </a:r>
              <a:endParaRPr lang="en-US" sz="1200" smtClean="0">
                <a:solidFill>
                  <a:prstClr val="black"/>
                </a:solidFill>
                <a:latin typeface="Arial" pitchFamily="34" charset="0"/>
                <a:cs typeface="Arial" pitchFamily="34" charset="0"/>
              </a:endParaRPr>
            </a:p>
          </p:txBody>
        </p:sp>
      </p:grpSp>
      <p:grpSp>
        <p:nvGrpSpPr>
          <p:cNvPr id="101619" name="Group 52"/>
          <p:cNvGrpSpPr>
            <a:grpSpLocks/>
          </p:cNvGrpSpPr>
          <p:nvPr/>
        </p:nvGrpSpPr>
        <p:grpSpPr bwMode="auto">
          <a:xfrm>
            <a:off x="4953000" y="1131888"/>
            <a:ext cx="303213" cy="322262"/>
            <a:chOff x="4953000" y="1132367"/>
            <a:chExt cx="302619" cy="321783"/>
          </a:xfrm>
        </p:grpSpPr>
        <p:pic>
          <p:nvPicPr>
            <p:cNvPr id="101624"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143000"/>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25" name="Text Box 76"/>
            <p:cNvSpPr txBox="1">
              <a:spLocks noChangeArrowheads="1"/>
            </p:cNvSpPr>
            <p:nvPr/>
          </p:nvSpPr>
          <p:spPr bwMode="auto">
            <a:xfrm>
              <a:off x="5011520" y="1132367"/>
              <a:ext cx="17008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1</a:t>
              </a:r>
              <a:endParaRPr lang="en-US" sz="1200" smtClean="0">
                <a:solidFill>
                  <a:prstClr val="black"/>
                </a:solidFill>
                <a:latin typeface="Arial" pitchFamily="34" charset="0"/>
                <a:cs typeface="Arial" pitchFamily="34" charset="0"/>
              </a:endParaRPr>
            </a:p>
          </p:txBody>
        </p:sp>
      </p:grpSp>
      <p:grpSp>
        <p:nvGrpSpPr>
          <p:cNvPr id="101620" name="Group 43"/>
          <p:cNvGrpSpPr>
            <a:grpSpLocks/>
          </p:cNvGrpSpPr>
          <p:nvPr/>
        </p:nvGrpSpPr>
        <p:grpSpPr bwMode="auto">
          <a:xfrm>
            <a:off x="5715000" y="995363"/>
            <a:ext cx="415925" cy="333375"/>
            <a:chOff x="5715000" y="994865"/>
            <a:chExt cx="415770" cy="334181"/>
          </a:xfrm>
        </p:grpSpPr>
        <p:pic>
          <p:nvPicPr>
            <p:cNvPr id="101622" name="Picture 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017896"/>
              <a:ext cx="302619"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1623" name="Text Box 76"/>
            <p:cNvSpPr txBox="1">
              <a:spLocks noChangeArrowheads="1"/>
            </p:cNvSpPr>
            <p:nvPr/>
          </p:nvSpPr>
          <p:spPr bwMode="auto">
            <a:xfrm>
              <a:off x="5773520" y="994865"/>
              <a:ext cx="357250" cy="3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0"/>
                </a:spcBef>
                <a:spcAft>
                  <a:spcPct val="0"/>
                </a:spcAft>
              </a:pPr>
              <a:r>
                <a:rPr lang="en-US" sz="1600" b="1" smtClean="0">
                  <a:solidFill>
                    <a:srgbClr val="000000"/>
                  </a:solidFill>
                  <a:latin typeface="Adobe Jenson Pro" pitchFamily="18" charset="0"/>
                  <a:cs typeface="Arial" pitchFamily="34" charset="0"/>
                </a:rPr>
                <a:t>3</a:t>
              </a:r>
              <a:endParaRPr lang="en-US" sz="1200" smtClean="0">
                <a:solidFill>
                  <a:prstClr val="black"/>
                </a:solidFill>
                <a:latin typeface="Arial" pitchFamily="34" charset="0"/>
                <a:cs typeface="Arial" pitchFamily="34" charset="0"/>
              </a:endParaRPr>
            </a:p>
          </p:txBody>
        </p:sp>
      </p:grpSp>
      <p:sp>
        <p:nvSpPr>
          <p:cNvPr id="101621" name="Control 2"/>
          <p:cNvSpPr>
            <a:spLocks noChangeArrowheads="1" noChangeShapeType="1"/>
          </p:cNvSpPr>
          <p:nvPr/>
        </p:nvSpPr>
        <p:spPr bwMode="auto">
          <a:xfrm>
            <a:off x="457200" y="8401050"/>
            <a:ext cx="67437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0" tIns="0" rIns="0" bIns="0"/>
          <a:lstStyle/>
          <a:p>
            <a:pPr fontAlgn="base">
              <a:spcBef>
                <a:spcPct val="0"/>
              </a:spcBef>
              <a:spcAft>
                <a:spcPct val="0"/>
              </a:spcAft>
            </a:pPr>
            <a:endParaRPr lang="en-US" smtClean="0">
              <a:solidFill>
                <a:prstClr val="black"/>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311664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2" presetClass="entr" presetSubtype="1"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0-#ppt_w/2"/>
                                          </p:val>
                                        </p:tav>
                                        <p:tav tm="100000">
                                          <p:val>
                                            <p:strVal val="#ppt_x"/>
                                          </p:val>
                                        </p:tav>
                                      </p:tavLst>
                                    </p:anim>
                                    <p:anim calcmode="lin" valueType="num">
                                      <p:cBhvr additive="base">
                                        <p:cTn id="44" dur="500" fill="hold"/>
                                        <p:tgtEl>
                                          <p:spTgt spid="70"/>
                                        </p:tgtEl>
                                        <p:attrNameLst>
                                          <p:attrName>ppt_y</p:attrName>
                                        </p:attrNameLst>
                                      </p:cBhvr>
                                      <p:tavLst>
                                        <p:tav tm="0">
                                          <p:val>
                                            <p:strVal val="#ppt_y"/>
                                          </p:val>
                                        </p:tav>
                                        <p:tav tm="100000">
                                          <p:val>
                                            <p:strVal val="#ppt_y"/>
                                          </p:val>
                                        </p:tav>
                                      </p:tavLst>
                                    </p:anim>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2" grpId="0" animBg="1"/>
      <p:bldP spid="73" grpId="0"/>
      <p:bldP spid="74" grpId="0"/>
      <p:bldP spid="75" grpId="0" animBg="1"/>
      <p:bldP spid="7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sz="3600" smtClean="0"/>
              <a:t>Conclusion/Assessment </a:t>
            </a:r>
          </a:p>
        </p:txBody>
      </p:sp>
      <p:sp>
        <p:nvSpPr>
          <p:cNvPr id="104451" name="Text Placeholder 3"/>
          <p:cNvSpPr>
            <a:spLocks noGrp="1"/>
          </p:cNvSpPr>
          <p:nvPr>
            <p:ph type="body" idx="1"/>
          </p:nvPr>
        </p:nvSpPr>
        <p:spPr>
          <a:xfrm>
            <a:off x="457200" y="1885950"/>
            <a:ext cx="4040188" cy="639763"/>
          </a:xfrm>
        </p:spPr>
        <p:txBody>
          <a:bodyPr/>
          <a:lstStyle/>
          <a:p>
            <a:pPr eaLnBrk="1" hangingPunct="1"/>
            <a:r>
              <a:rPr lang="en-US" smtClean="0"/>
              <a:t>Understanding a Statement</a:t>
            </a:r>
          </a:p>
        </p:txBody>
      </p:sp>
      <p:sp>
        <p:nvSpPr>
          <p:cNvPr id="104452" name="Content Placeholder 4"/>
          <p:cNvSpPr>
            <a:spLocks noGrp="1"/>
          </p:cNvSpPr>
          <p:nvPr>
            <p:ph sz="half" idx="2"/>
          </p:nvPr>
        </p:nvSpPr>
        <p:spPr>
          <a:xfrm>
            <a:off x="457200" y="2525713"/>
            <a:ext cx="4040188" cy="3951287"/>
          </a:xfrm>
        </p:spPr>
        <p:txBody>
          <a:bodyPr/>
          <a:lstStyle/>
          <a:p>
            <a:pPr eaLnBrk="1" hangingPunct="1"/>
            <a:r>
              <a:rPr lang="en-US" smtClean="0"/>
              <a:t>Evaluate a credit card statement</a:t>
            </a:r>
          </a:p>
          <a:p>
            <a:pPr eaLnBrk="1" hangingPunct="1"/>
            <a:r>
              <a:rPr lang="en-US" smtClean="0"/>
              <a:t>Reinforce math skills</a:t>
            </a:r>
          </a:p>
        </p:txBody>
      </p:sp>
      <p:sp>
        <p:nvSpPr>
          <p:cNvPr id="104453" name="Text Placeholder 5"/>
          <p:cNvSpPr>
            <a:spLocks noGrp="1"/>
          </p:cNvSpPr>
          <p:nvPr>
            <p:ph type="body" sz="quarter" idx="3"/>
          </p:nvPr>
        </p:nvSpPr>
        <p:spPr/>
        <p:txBody>
          <a:bodyPr/>
          <a:lstStyle/>
          <a:p>
            <a:pPr eaLnBrk="1" hangingPunct="1"/>
            <a:r>
              <a:rPr lang="en-US" smtClean="0"/>
              <a:t>Comparison Shopping</a:t>
            </a:r>
          </a:p>
        </p:txBody>
      </p:sp>
      <p:sp>
        <p:nvSpPr>
          <p:cNvPr id="104454" name="Content Placeholder 6"/>
          <p:cNvSpPr>
            <a:spLocks noGrp="1"/>
          </p:cNvSpPr>
          <p:nvPr>
            <p:ph sz="quarter" idx="4"/>
          </p:nvPr>
        </p:nvSpPr>
        <p:spPr/>
        <p:txBody>
          <a:bodyPr/>
          <a:lstStyle/>
          <a:p>
            <a:pPr eaLnBrk="1" hangingPunct="1"/>
            <a:r>
              <a:rPr lang="en-US" smtClean="0"/>
              <a:t>Review credit card offers</a:t>
            </a:r>
          </a:p>
          <a:p>
            <a:pPr eaLnBrk="1" hangingPunct="1"/>
            <a:r>
              <a:rPr lang="en-US" smtClean="0"/>
              <a:t>Determine which one is best</a:t>
            </a:r>
          </a:p>
          <a:p>
            <a:pPr eaLnBrk="1" hangingPunct="1"/>
            <a:r>
              <a:rPr lang="en-US" smtClean="0"/>
              <a:t>Write a short essay describing why</a:t>
            </a:r>
          </a:p>
        </p:txBody>
      </p:sp>
      <p:pic>
        <p:nvPicPr>
          <p:cNvPr id="10445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3880104"/>
            <a:ext cx="2281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5400000">
            <a:off x="2171700" y="4305300"/>
            <a:ext cx="464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4458"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fld id="{EC3AC301-867B-44E8-8F98-17A306E65DF9}" type="slidenum">
              <a:rPr lang="en-US" smtClean="0">
                <a:solidFill>
                  <a:prstClr val="black"/>
                </a:solidFill>
              </a:rPr>
              <a:pPr/>
              <a:t>54</a:t>
            </a:fld>
            <a:endParaRPr lang="en-US" smtClean="0">
              <a:solidFill>
                <a:prstClr val="black"/>
              </a:solidFill>
            </a:endParaRPr>
          </a:p>
        </p:txBody>
      </p:sp>
      <p:pic>
        <p:nvPicPr>
          <p:cNvPr id="10445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4419600"/>
            <a:ext cx="196166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3518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Title 5"/>
          <p:cNvSpPr>
            <a:spLocks noGrp="1"/>
          </p:cNvSpPr>
          <p:nvPr>
            <p:ph type="ctrTitle"/>
          </p:nvPr>
        </p:nvSpPr>
        <p:spPr>
          <a:xfrm>
            <a:off x="838200" y="3276600"/>
            <a:ext cx="7772400" cy="1470025"/>
          </a:xfrm>
        </p:spPr>
        <p:txBody>
          <a:bodyPr/>
          <a:lstStyle/>
          <a:p>
            <a:pPr eaLnBrk="1" hangingPunct="1"/>
            <a:r>
              <a:rPr lang="en-US" smtClean="0"/>
              <a:t>Understanding Your Credit Card</a:t>
            </a:r>
          </a:p>
        </p:txBody>
      </p:sp>
      <p:sp>
        <p:nvSpPr>
          <p:cNvPr id="6147" name="Rectangle 3"/>
          <p:cNvSpPr>
            <a:spLocks noGrp="1" noChangeArrowheads="1"/>
          </p:cNvSpPr>
          <p:nvPr>
            <p:ph type="subTitle" idx="1"/>
          </p:nvPr>
        </p:nvSpPr>
        <p:spPr>
          <a:xfrm>
            <a:off x="1295400" y="990600"/>
            <a:ext cx="6400800" cy="1752600"/>
          </a:xfrm>
        </p:spPr>
        <p:txBody>
          <a:bodyPr rtlCol="0">
            <a:normAutofit fontScale="62500" lnSpcReduction="20000"/>
          </a:bodyPr>
          <a:lstStyle/>
          <a:p>
            <a:pPr eaLnBrk="1" fontAlgn="auto" hangingPunct="1">
              <a:lnSpc>
                <a:spcPct val="80000"/>
              </a:lnSpc>
              <a:spcAft>
                <a:spcPts val="0"/>
              </a:spcAft>
              <a:buFontTx/>
              <a:buNone/>
              <a:defRPr/>
            </a:pPr>
            <a:r>
              <a:rPr lang="en-US" sz="10000" b="1" dirty="0" smtClean="0">
                <a:solidFill>
                  <a:srgbClr val="003300"/>
                </a:solidFill>
                <a:latin typeface="Copperplate Gothic Light" pitchFamily="34" charset="0"/>
              </a:rPr>
              <a:t>Credit Cards </a:t>
            </a:r>
          </a:p>
          <a:p>
            <a:pPr eaLnBrk="1" fontAlgn="auto" hangingPunct="1">
              <a:lnSpc>
                <a:spcPct val="80000"/>
              </a:lnSpc>
              <a:spcAft>
                <a:spcPts val="0"/>
              </a:spcAft>
              <a:buFontTx/>
              <a:buNone/>
              <a:defRPr/>
            </a:pPr>
            <a:r>
              <a:rPr lang="en-US" sz="10000" b="1" dirty="0" smtClean="0">
                <a:solidFill>
                  <a:srgbClr val="003300"/>
                </a:solidFill>
                <a:latin typeface="Copperplate Gothic Light" pitchFamily="34" charset="0"/>
              </a:rPr>
              <a:t>101 Trivia</a:t>
            </a:r>
          </a:p>
        </p:txBody>
      </p:sp>
    </p:spTree>
    <p:extLst>
      <p:ext uri="{BB962C8B-B14F-4D97-AF65-F5344CB8AC3E}">
        <p14:creationId xmlns:p14="http://schemas.microsoft.com/office/powerpoint/2010/main" val="89003447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kuqlbxyl[1]">
            <a:hlinkClick r:id="rId2" action="ppaction://hlinksldjump"/>
          </p:cNvPr>
          <p:cNvPicPr>
            <a:picLocks noChangeAspect="1" noChangeArrowheads="1"/>
          </p:cNvPicPr>
          <p:nvPr/>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8001000" y="685800"/>
            <a:ext cx="762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3"/>
          <p:cNvSpPr>
            <a:spLocks noGrp="1" noChangeArrowheads="1"/>
          </p:cNvSpPr>
          <p:nvPr>
            <p:ph type="title"/>
          </p:nvPr>
        </p:nvSpPr>
        <p:spPr/>
        <p:txBody>
          <a:bodyPr/>
          <a:lstStyle/>
          <a:p>
            <a:pPr eaLnBrk="1" hangingPunct="1"/>
            <a:r>
              <a:rPr lang="en-US" sz="2800" smtClean="0"/>
              <a:t>Credit Cards 101 Trivia</a:t>
            </a:r>
          </a:p>
        </p:txBody>
      </p:sp>
      <p:graphicFrame>
        <p:nvGraphicFramePr>
          <p:cNvPr id="7205" name="Group 37"/>
          <p:cNvGraphicFramePr>
            <a:graphicFrameLocks noGrp="1"/>
          </p:cNvGraphicFramePr>
          <p:nvPr>
            <p:extLst>
              <p:ext uri="{D42A27DB-BD31-4B8C-83A1-F6EECF244321}">
                <p14:modId xmlns:p14="http://schemas.microsoft.com/office/powerpoint/2010/main" val="4258723980"/>
              </p:ext>
            </p:extLst>
          </p:nvPr>
        </p:nvGraphicFramePr>
        <p:xfrm>
          <a:off x="457200" y="2184400"/>
          <a:ext cx="8229600" cy="3759200"/>
        </p:xfrm>
        <a:graphic>
          <a:graphicData uri="http://schemas.openxmlformats.org/drawingml/2006/table">
            <a:tbl>
              <a:tblPr/>
              <a:tblGrid>
                <a:gridCol w="2057400"/>
                <a:gridCol w="2057400"/>
                <a:gridCol w="2057400"/>
                <a:gridCol w="2057400"/>
              </a:tblGrid>
              <a:tr h="7011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Terminology</a:t>
                      </a:r>
                    </a:p>
                  </a:txBody>
                  <a:tcPr marT="45728" marB="457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Schumer Box</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Credit History</a:t>
                      </a: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Credit  Card Knowledge</a:t>
                      </a: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$100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$100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$100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$100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$200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$200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$200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rId4" action="ppaction://hlinksldjump"/>
                        </a:rPr>
                        <a:t>$200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$300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$300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$300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rId5" action="ppaction://hlinksldjump"/>
                        </a:rPr>
                        <a:t>$300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$400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$400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 action="ppaction://noaction"/>
                        </a:rPr>
                        <a:t>$400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hlinkClick r:id="rId6" action="ppaction://hlinksldjump"/>
                        </a:rPr>
                        <a:t>$400</a:t>
                      </a:r>
                      <a:endParaRPr kumimoji="0" lang="en-US" sz="2000" b="1" i="0" u="none" strike="noStrike" cap="none" normalizeH="0" baseline="0" dirty="0" smtClean="0">
                        <a:ln>
                          <a:noFill/>
                        </a:ln>
                        <a:solidFill>
                          <a:schemeClr val="tx1"/>
                        </a:solidFill>
                        <a:effectLst/>
                        <a:latin typeface="+mn-lt"/>
                      </a:endParaRPr>
                    </a:p>
                  </a:txBody>
                  <a:tcPr marT="45728" marB="45728"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80" name="Text Box 36">
            <a:hlinkClick r:id="rId7" action="ppaction://hlinksldjump"/>
          </p:cNvPr>
          <p:cNvSpPr txBox="1">
            <a:spLocks noChangeArrowheads="1"/>
          </p:cNvSpPr>
          <p:nvPr/>
        </p:nvSpPr>
        <p:spPr bwMode="auto">
          <a:xfrm>
            <a:off x="7924800" y="7620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ea typeface="ＭＳ Ｐゴシック" pitchFamily="34" charset="-128"/>
              </a:defRPr>
            </a:lvl1pPr>
            <a:lvl2pPr marL="742950" indent="-285750" eaLnBrk="0" hangingPunct="0">
              <a:defRPr>
                <a:solidFill>
                  <a:schemeClr val="tx1"/>
                </a:solidFill>
                <a:latin typeface="Times New Roman" pitchFamily="18" charset="0"/>
                <a:ea typeface="ＭＳ Ｐゴシック" pitchFamily="34" charset="-128"/>
              </a:defRPr>
            </a:lvl2pPr>
            <a:lvl3pPr marL="1143000" indent="-228600" eaLnBrk="0" hangingPunct="0">
              <a:defRPr>
                <a:solidFill>
                  <a:schemeClr val="tx1"/>
                </a:solidFill>
                <a:latin typeface="Times New Roman" pitchFamily="18" charset="0"/>
                <a:ea typeface="ＭＳ Ｐゴシック" pitchFamily="34" charset="-128"/>
              </a:defRPr>
            </a:lvl3pPr>
            <a:lvl4pPr marL="1600200" indent="-228600" eaLnBrk="0" hangingPunct="0">
              <a:defRPr>
                <a:solidFill>
                  <a:schemeClr val="tx1"/>
                </a:solidFill>
                <a:latin typeface="Times New Roman" pitchFamily="18" charset="0"/>
                <a:ea typeface="ＭＳ Ｐゴシック" pitchFamily="34" charset="-128"/>
              </a:defRPr>
            </a:lvl4pPr>
            <a:lvl5pPr marL="2057400" indent="-228600" eaLnBrk="0" hangingPunct="0">
              <a:defRPr>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ＭＳ Ｐゴシック" pitchFamily="34" charset="-128"/>
              </a:defRPr>
            </a:lvl9pPr>
          </a:lstStyle>
          <a:p>
            <a:pPr eaLnBrk="1" fontAlgn="base" hangingPunct="1">
              <a:spcBef>
                <a:spcPct val="50000"/>
              </a:spcBef>
              <a:spcAft>
                <a:spcPct val="0"/>
              </a:spcAft>
            </a:pPr>
            <a:r>
              <a:rPr lang="en-US" sz="1200" b="1" smtClean="0">
                <a:solidFill>
                  <a:srgbClr val="000000"/>
                </a:solidFill>
                <a:latin typeface="Baskerville Old Face" pitchFamily="18" charset="0"/>
              </a:rPr>
              <a:t>Final Trivia</a:t>
            </a:r>
          </a:p>
        </p:txBody>
      </p:sp>
    </p:spTree>
    <p:extLst>
      <p:ext uri="{BB962C8B-B14F-4D97-AF65-F5344CB8AC3E}">
        <p14:creationId xmlns:p14="http://schemas.microsoft.com/office/powerpoint/2010/main" val="234698350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Any Questions?</a:t>
            </a:r>
            <a:endParaRPr lang="en-US" dirty="0"/>
          </a:p>
        </p:txBody>
      </p:sp>
      <p:sp>
        <p:nvSpPr>
          <p:cNvPr id="4" name="Slide Number Placeholder 3"/>
          <p:cNvSpPr>
            <a:spLocks noGrp="1"/>
          </p:cNvSpPr>
          <p:nvPr>
            <p:ph type="sldNum" sz="quarter" idx="12"/>
          </p:nvPr>
        </p:nvSpPr>
        <p:spPr/>
        <p:txBody>
          <a:bodyPr/>
          <a:lstStyle/>
          <a:p>
            <a:pPr>
              <a:defRPr/>
            </a:pPr>
            <a:fld id="{B5737B57-3F14-41A8-9DFC-246FBD69C960}" type="slidenum">
              <a:rPr lang="en-US" smtClean="0">
                <a:solidFill>
                  <a:srgbClr val="000000"/>
                </a:solidFill>
              </a:rPr>
              <a:pPr>
                <a:defRPr/>
              </a:pPr>
              <a:t>57</a:t>
            </a:fld>
            <a:endParaRPr lang="en-US">
              <a:solidFill>
                <a:srgbClr val="000000"/>
              </a:solidFill>
            </a:endParaRPr>
          </a:p>
        </p:txBody>
      </p:sp>
      <p:sp>
        <p:nvSpPr>
          <p:cNvPr id="7" name="TextBox 6"/>
          <p:cNvSpPr txBox="1"/>
          <p:nvPr/>
        </p:nvSpPr>
        <p:spPr>
          <a:xfrm>
            <a:off x="1447800" y="4724400"/>
            <a:ext cx="6324600" cy="1138773"/>
          </a:xfrm>
          <a:prstGeom prst="rect">
            <a:avLst/>
          </a:prstGeom>
          <a:solidFill>
            <a:schemeClr val="accent6"/>
          </a:solidFill>
          <a:ln>
            <a:solidFill>
              <a:schemeClr val="accent1"/>
            </a:solidFill>
          </a:ln>
        </p:spPr>
        <p:txBody>
          <a:bodyPr wrap="square" rtlCol="0">
            <a:spAutoFit/>
          </a:bodyPr>
          <a:lstStyle/>
          <a:p>
            <a:pPr algn="ctr"/>
            <a:r>
              <a:rPr lang="en-US" sz="2800" dirty="0" smtClean="0">
                <a:solidFill>
                  <a:schemeClr val="accent3"/>
                </a:solidFill>
                <a:latin typeface="Calibri" pitchFamily="34" charset="0"/>
                <a:cs typeface="Calibri" pitchFamily="34" charset="0"/>
              </a:rPr>
              <a:t>Understanding Credit Reports 1.4.1</a:t>
            </a:r>
          </a:p>
          <a:p>
            <a:pPr algn="ctr"/>
            <a:r>
              <a:rPr lang="en-US" sz="2000" dirty="0" smtClean="0">
                <a:solidFill>
                  <a:schemeClr val="accent3"/>
                </a:solidFill>
                <a:latin typeface="Calibri" pitchFamily="34" charset="0"/>
                <a:cs typeface="Calibri" pitchFamily="34" charset="0"/>
              </a:rPr>
              <a:t>Content </a:t>
            </a:r>
            <a:r>
              <a:rPr lang="en-US" sz="2000" dirty="0" smtClean="0">
                <a:solidFill>
                  <a:schemeClr val="accent3"/>
                </a:solidFill>
                <a:latin typeface="Calibri" pitchFamily="34" charset="0"/>
                <a:cs typeface="Calibri" pitchFamily="34" charset="0"/>
              </a:rPr>
              <a:t>100% updated to reflect the implications of the CARD Act for young adults developing a credit history</a:t>
            </a:r>
            <a:endParaRPr lang="en-US" sz="2000" dirty="0">
              <a:solidFill>
                <a:schemeClr val="accent3"/>
              </a:solidFill>
              <a:latin typeface="Calibri" pitchFamily="34" charset="0"/>
              <a:cs typeface="Calibri" pitchFamily="34" charset="0"/>
            </a:endParaRPr>
          </a:p>
        </p:txBody>
      </p:sp>
    </p:spTree>
    <p:extLst>
      <p:ext uri="{BB962C8B-B14F-4D97-AF65-F5344CB8AC3E}">
        <p14:creationId xmlns:p14="http://schemas.microsoft.com/office/powerpoint/2010/main" val="1909899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2590800"/>
            <a:ext cx="6400800" cy="1752600"/>
          </a:xfrm>
        </p:spPr>
        <p:txBody>
          <a:bodyPr/>
          <a:lstStyle/>
          <a:p>
            <a:r>
              <a:rPr lang="en-US" sz="5000" cap="small" dirty="0" smtClean="0"/>
              <a:t>Identity Theft </a:t>
            </a:r>
          </a:p>
          <a:p>
            <a:r>
              <a:rPr lang="en-US" sz="3500" dirty="0" smtClean="0"/>
              <a:t>1.3.1</a:t>
            </a:r>
            <a:endParaRPr lang="en-US" sz="3500" dirty="0"/>
          </a:p>
        </p:txBody>
      </p:sp>
      <p:sp>
        <p:nvSpPr>
          <p:cNvPr id="6" name="TextBox 5"/>
          <p:cNvSpPr txBox="1"/>
          <p:nvPr/>
        </p:nvSpPr>
        <p:spPr>
          <a:xfrm>
            <a:off x="2362200" y="4572000"/>
            <a:ext cx="4953000" cy="630942"/>
          </a:xfrm>
          <a:prstGeom prst="rect">
            <a:avLst/>
          </a:prstGeom>
          <a:solidFill>
            <a:schemeClr val="accent1"/>
          </a:solidFill>
        </p:spPr>
        <p:txBody>
          <a:bodyPr wrap="square" rtlCol="0">
            <a:spAutoFit/>
          </a:bodyPr>
          <a:lstStyle/>
          <a:p>
            <a:r>
              <a:rPr lang="en-US" sz="3500" dirty="0" smtClean="0">
                <a:solidFill>
                  <a:schemeClr val="bg1"/>
                </a:solidFill>
                <a:latin typeface="Calibri" pitchFamily="34" charset="0"/>
                <a:cs typeface="Calibri" pitchFamily="34" charset="0"/>
              </a:rPr>
              <a:t>100% New FEFE Lesson! </a:t>
            </a:r>
            <a:endParaRPr lang="en-US" sz="35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1767758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 Theft  1.3.1</a:t>
            </a:r>
            <a:endParaRPr lang="en-US" dirty="0"/>
          </a:p>
        </p:txBody>
      </p:sp>
      <p:graphicFrame>
        <p:nvGraphicFramePr>
          <p:cNvPr id="6" name="Content Placeholder 5"/>
          <p:cNvGraphicFramePr>
            <a:graphicFrameLocks noGrp="1"/>
          </p:cNvGraphicFramePr>
          <p:nvPr>
            <p:ph idx="1"/>
          </p:nvPr>
        </p:nvGraphicFramePr>
        <p:xfrm>
          <a:off x="685800" y="0"/>
          <a:ext cx="7772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23814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normAutofit/>
          </a:bodyPr>
          <a:lstStyle/>
          <a:p>
            <a:pPr>
              <a:defRPr/>
            </a:pPr>
            <a:r>
              <a:rPr lang="en-US" sz="4000" dirty="0" smtClean="0"/>
              <a:t>By Educators… For Educators</a:t>
            </a:r>
            <a:endParaRPr lang="en-US" sz="4000" dirty="0"/>
          </a:p>
        </p:txBody>
      </p:sp>
      <p:graphicFrame>
        <p:nvGraphicFramePr>
          <p:cNvPr id="4" name="Content Placeholder 3"/>
          <p:cNvGraphicFramePr>
            <a:graphicFrameLocks noGrp="1"/>
          </p:cNvGraphicFramePr>
          <p:nvPr>
            <p:ph idx="1"/>
          </p:nvPr>
        </p:nvGraphicFramePr>
        <p:xfrm>
          <a:off x="457200" y="21796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1295400"/>
            <a:ext cx="8458200" cy="7080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fontAlgn="base">
              <a:spcBef>
                <a:spcPct val="0"/>
              </a:spcBef>
              <a:spcAft>
                <a:spcPct val="0"/>
              </a:spcAft>
              <a:defRPr/>
            </a:pPr>
            <a:r>
              <a:rPr lang="en-US" sz="2000" dirty="0">
                <a:solidFill>
                  <a:prstClr val="white"/>
                </a:solidFill>
                <a:latin typeface="Calibri" pitchFamily="34" charset="0"/>
                <a:cs typeface="Calibri" pitchFamily="34" charset="0"/>
              </a:rPr>
              <a:t>Goal: Enhance meaningful opportunities for educators to be involved with the FEFE program and receive recognition</a:t>
            </a:r>
          </a:p>
        </p:txBody>
      </p:sp>
    </p:spTree>
    <p:extLst>
      <p:ext uri="{BB962C8B-B14F-4D97-AF65-F5344CB8AC3E}">
        <p14:creationId xmlns:p14="http://schemas.microsoft.com/office/powerpoint/2010/main" val="12285061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z="4800" dirty="0" smtClean="0"/>
              <a:t>Solve the Mystery</a:t>
            </a:r>
          </a:p>
        </p:txBody>
      </p:sp>
      <p:sp>
        <p:nvSpPr>
          <p:cNvPr id="7171" name="Content Placeholder 2"/>
          <p:cNvSpPr>
            <a:spLocks noGrp="1"/>
          </p:cNvSpPr>
          <p:nvPr>
            <p:ph idx="1"/>
          </p:nvPr>
        </p:nvSpPr>
        <p:spPr/>
        <p:txBody>
          <a:bodyPr/>
          <a:lstStyle/>
          <a:p>
            <a:pPr algn="ctr">
              <a:buFontTx/>
              <a:buNone/>
            </a:pPr>
            <a:r>
              <a:rPr lang="en-US" dirty="0" smtClean="0"/>
              <a:t>“Unlucky” Lucy is one of the </a:t>
            </a:r>
          </a:p>
          <a:p>
            <a:pPr algn="ctr">
              <a:buFontTx/>
              <a:buNone/>
            </a:pPr>
            <a:r>
              <a:rPr lang="en-US" dirty="0" smtClean="0"/>
              <a:t>many victims of identity theft</a:t>
            </a:r>
          </a:p>
          <a:p>
            <a:pPr>
              <a:buFontTx/>
              <a:buNone/>
            </a:pPr>
            <a:endParaRPr lang="en-US" dirty="0" smtClean="0"/>
          </a:p>
        </p:txBody>
      </p:sp>
      <p:sp>
        <p:nvSpPr>
          <p:cNvPr id="5" name="TextBox 4"/>
          <p:cNvSpPr txBox="1"/>
          <p:nvPr/>
        </p:nvSpPr>
        <p:spPr>
          <a:xfrm>
            <a:off x="3200400" y="4800600"/>
            <a:ext cx="4724400" cy="646331"/>
          </a:xfrm>
          <a:prstGeom prst="rect">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r" fontAlgn="base">
              <a:spcBef>
                <a:spcPct val="0"/>
              </a:spcBef>
              <a:spcAft>
                <a:spcPct val="0"/>
              </a:spcAft>
              <a:defRPr/>
            </a:pPr>
            <a:r>
              <a:rPr lang="en-US" sz="3600" dirty="0">
                <a:solidFill>
                  <a:srgbClr val="000000"/>
                </a:solidFill>
              </a:rPr>
              <a:t>What is identity theft?</a:t>
            </a:r>
          </a:p>
        </p:txBody>
      </p:sp>
      <p:pic>
        <p:nvPicPr>
          <p:cNvPr id="7182" name="Picture 14" descr="C:\Users\Owner\AppData\Local\Microsoft\Windows\Temporary Internet Files\Content.IE5\ORN1PCQR\MCj04337970000[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11525" y="4841875"/>
            <a:ext cx="609600" cy="609600"/>
          </a:xfrm>
          <a:prstGeom prst="rect">
            <a:avLst/>
          </a:prstGeom>
          <a:noFill/>
          <a:ln w="9525">
            <a:noFill/>
            <a:miter lim="800000"/>
            <a:headEnd/>
            <a:tailEnd/>
          </a:ln>
        </p:spPr>
      </p:pic>
      <p:pic>
        <p:nvPicPr>
          <p:cNvPr id="33799" name="Picture 1" descr="C:\Users\Owner\AppData\Local\Microsoft\Windows\Temporary Internet Files\Content.IE5\JL3HGJZZ\MCj0440506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362200"/>
            <a:ext cx="1689100" cy="2133600"/>
          </a:xfrm>
          <a:prstGeom prst="rect">
            <a:avLst/>
          </a:prstGeom>
          <a:noFill/>
          <a:ln w="9525">
            <a:noFill/>
            <a:miter lim="800000"/>
            <a:headEnd/>
            <a:tailEnd/>
          </a:ln>
        </p:spPr>
      </p:pic>
    </p:spTree>
    <p:extLst>
      <p:ext uri="{BB962C8B-B14F-4D97-AF65-F5344CB8AC3E}">
        <p14:creationId xmlns:p14="http://schemas.microsoft.com/office/powerpoint/2010/main" val="795008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2590800" y="350838"/>
            <a:ext cx="6096000" cy="1401762"/>
          </a:xfrm>
        </p:spPr>
        <p:txBody>
          <a:bodyPr/>
          <a:lstStyle/>
          <a:p>
            <a:r>
              <a:rPr lang="en-US" sz="4800" dirty="0" smtClean="0"/>
              <a:t>Solve the Mystery</a:t>
            </a:r>
          </a:p>
        </p:txBody>
      </p:sp>
      <p:sp>
        <p:nvSpPr>
          <p:cNvPr id="11267" name="Content Placeholder 2"/>
          <p:cNvSpPr>
            <a:spLocks noGrp="1"/>
          </p:cNvSpPr>
          <p:nvPr>
            <p:ph idx="1"/>
          </p:nvPr>
        </p:nvSpPr>
        <p:spPr>
          <a:xfrm>
            <a:off x="2438400" y="2590800"/>
            <a:ext cx="6477000" cy="1676400"/>
          </a:xfrm>
        </p:spPr>
        <p:style>
          <a:lnRef idx="2">
            <a:schemeClr val="accent3"/>
          </a:lnRef>
          <a:fillRef idx="1">
            <a:schemeClr val="lt1"/>
          </a:fillRef>
          <a:effectRef idx="0">
            <a:schemeClr val="accent3"/>
          </a:effectRef>
          <a:fontRef idx="minor">
            <a:schemeClr val="dk1"/>
          </a:fontRef>
        </p:style>
        <p:txBody>
          <a:bodyPr>
            <a:scene3d>
              <a:camera prst="orthographicFront"/>
              <a:lightRig rig="flat" dir="tl">
                <a:rot lat="0" lon="0" rev="6600000"/>
              </a:lightRig>
            </a:scene3d>
            <a:sp3d extrusionH="25400" contourW="8890">
              <a:contourClr>
                <a:schemeClr val="accent2">
                  <a:shade val="75000"/>
                </a:schemeClr>
              </a:contourClr>
            </a:sp3d>
          </a:bodyPr>
          <a:lstStyle/>
          <a:p>
            <a:pPr algn="ctr">
              <a:buFontTx/>
              <a:buNone/>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“Mystery of the Stolen Identity”</a:t>
            </a:r>
          </a:p>
          <a:p>
            <a:pPr algn="ctr">
              <a:buFontTx/>
              <a:buNone/>
              <a:defRPr/>
            </a:pP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Act 2 </a:t>
            </a:r>
          </a:p>
        </p:txBody>
      </p:sp>
      <p:pic>
        <p:nvPicPr>
          <p:cNvPr id="46083" name="Picture 1" descr="C:\Users\Owner\AppData\Local\Microsoft\Windows\Temporary Internet Files\Content.IE5\HS1524Z4\MCj0254376000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514600"/>
            <a:ext cx="1819275" cy="1447800"/>
          </a:xfrm>
          <a:prstGeom prst="rect">
            <a:avLst/>
          </a:prstGeom>
          <a:noFill/>
          <a:ln w="9525">
            <a:noFill/>
            <a:miter lim="800000"/>
            <a:headEnd/>
            <a:tailEnd/>
          </a:ln>
        </p:spPr>
      </p:pic>
      <p:sp>
        <p:nvSpPr>
          <p:cNvPr id="8" name="TextBox 7"/>
          <p:cNvSpPr txBox="1"/>
          <p:nvPr/>
        </p:nvSpPr>
        <p:spPr>
          <a:xfrm>
            <a:off x="1066800" y="4495800"/>
            <a:ext cx="7391400" cy="1508125"/>
          </a:xfrm>
          <a:prstGeom prst="rect">
            <a:avLst/>
          </a:prstGeom>
          <a:noFill/>
        </p:spPr>
        <p:txBody>
          <a:bodyPr>
            <a:spAutoFit/>
          </a:bodyPr>
          <a:lstStyle/>
          <a:p>
            <a:pPr marL="0" lvl="1" algn="ctr" fontAlgn="base">
              <a:spcBef>
                <a:spcPct val="0"/>
              </a:spcBef>
              <a:spcAft>
                <a:spcPct val="0"/>
              </a:spcAft>
              <a:defRPr/>
            </a:pPr>
            <a:r>
              <a:rPr lang="en-US" sz="2400" dirty="0">
                <a:solidFill>
                  <a:srgbClr val="000000"/>
                </a:solidFill>
                <a:cs typeface="Arial" pitchFamily="34" charset="0"/>
              </a:rPr>
              <a:t>Listen carefully and take very accurate notes to help Lucy find the person who stole her identity</a:t>
            </a:r>
          </a:p>
          <a:p>
            <a:pPr fontAlgn="base">
              <a:spcBef>
                <a:spcPct val="0"/>
              </a:spcBef>
              <a:spcAft>
                <a:spcPct val="0"/>
              </a:spcAft>
              <a:defRPr/>
            </a:pPr>
            <a:endParaRPr lang="en-US" dirty="0">
              <a:solidFill>
                <a:srgbClr val="000000"/>
              </a:solidFill>
              <a:latin typeface="Arial" charset="0"/>
              <a:cs typeface="Arial" pitchFamily="34" charset="0"/>
            </a:endParaRPr>
          </a:p>
        </p:txBody>
      </p:sp>
    </p:spTree>
    <p:extLst>
      <p:ext uri="{BB962C8B-B14F-4D97-AF65-F5344CB8AC3E}">
        <p14:creationId xmlns:p14="http://schemas.microsoft.com/office/powerpoint/2010/main" val="231092042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rot="20764094">
            <a:off x="-538163" y="4062413"/>
            <a:ext cx="3505201" cy="1139825"/>
          </a:xfrm>
          <a:prstGeom prst="rect">
            <a:avLst/>
          </a:prstGeom>
          <a:noFill/>
        </p:spPr>
        <p:txBody>
          <a:bodyPr>
            <a:spAutoFit/>
          </a:bodyPr>
          <a:lstStyle/>
          <a:p>
            <a:pPr lvl="1" algn="ctr" fontAlgn="base">
              <a:spcBef>
                <a:spcPct val="0"/>
              </a:spcBef>
              <a:spcAft>
                <a:spcPct val="0"/>
              </a:spcAft>
              <a:defRPr/>
            </a:pPr>
            <a:r>
              <a:rPr lang="en-US" sz="2800" b="1" dirty="0">
                <a:solidFill>
                  <a:srgbClr val="FFC000"/>
                </a:solidFill>
                <a:cs typeface="Arial" pitchFamily="34" charset="0"/>
              </a:rPr>
              <a:t>Colonel Mustard</a:t>
            </a:r>
          </a:p>
          <a:p>
            <a:pPr lvl="1" algn="ctr" fontAlgn="base">
              <a:spcBef>
                <a:spcPct val="0"/>
              </a:spcBef>
              <a:spcAft>
                <a:spcPct val="0"/>
              </a:spcAft>
              <a:defRPr/>
            </a:pPr>
            <a:r>
              <a:rPr lang="en-US" sz="2000" dirty="0">
                <a:solidFill>
                  <a:srgbClr val="000000"/>
                </a:solidFill>
                <a:cs typeface="Arial" pitchFamily="34" charset="0"/>
              </a:rPr>
              <a:t>Searched through Lucy’s outgoing mail</a:t>
            </a:r>
          </a:p>
        </p:txBody>
      </p:sp>
      <p:sp>
        <p:nvSpPr>
          <p:cNvPr id="47106" name="Title 1"/>
          <p:cNvSpPr>
            <a:spLocks noGrp="1"/>
          </p:cNvSpPr>
          <p:nvPr>
            <p:ph type="title"/>
          </p:nvPr>
        </p:nvSpPr>
        <p:spPr/>
        <p:txBody>
          <a:bodyPr/>
          <a:lstStyle/>
          <a:p>
            <a:r>
              <a:rPr lang="en-US" smtClean="0"/>
              <a:t>How Do They Do It?</a:t>
            </a:r>
          </a:p>
        </p:txBody>
      </p:sp>
      <p:sp>
        <p:nvSpPr>
          <p:cNvPr id="3" name="Content Placeholder 2"/>
          <p:cNvSpPr>
            <a:spLocks noGrp="1"/>
          </p:cNvSpPr>
          <p:nvPr>
            <p:ph idx="1"/>
          </p:nvPr>
        </p:nvSpPr>
        <p:spPr>
          <a:xfrm>
            <a:off x="685800" y="1828800"/>
            <a:ext cx="7772400" cy="838200"/>
          </a:xfrm>
        </p:spPr>
        <p:txBody>
          <a:bodyPr/>
          <a:lstStyle/>
          <a:p>
            <a:pPr algn="ctr">
              <a:buFontTx/>
              <a:buNone/>
            </a:pPr>
            <a:r>
              <a:rPr lang="en-US" dirty="0" smtClean="0"/>
              <a:t>The inspector has identified 4 suspects in Lucy’s case.</a:t>
            </a:r>
          </a:p>
        </p:txBody>
      </p:sp>
      <p:grpSp>
        <p:nvGrpSpPr>
          <p:cNvPr id="2" name="Group 7"/>
          <p:cNvGrpSpPr>
            <a:grpSpLocks/>
          </p:cNvGrpSpPr>
          <p:nvPr/>
        </p:nvGrpSpPr>
        <p:grpSpPr bwMode="auto">
          <a:xfrm>
            <a:off x="1676400" y="2776538"/>
            <a:ext cx="5867400" cy="1001712"/>
            <a:chOff x="1676402" y="3062645"/>
            <a:chExt cx="5867400" cy="1003115"/>
          </a:xfrm>
        </p:grpSpPr>
        <p:sp>
          <p:nvSpPr>
            <p:cNvPr id="6" name="TextBox 5"/>
            <p:cNvSpPr txBox="1"/>
            <p:nvPr/>
          </p:nvSpPr>
          <p:spPr>
            <a:xfrm>
              <a:off x="1676402" y="3062645"/>
              <a:ext cx="5867400" cy="954107"/>
            </a:xfrm>
            <a:prstGeom prst="rect">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r" fontAlgn="base">
                <a:spcBef>
                  <a:spcPct val="0"/>
                </a:spcBef>
                <a:spcAft>
                  <a:spcPct val="0"/>
                </a:spcAft>
                <a:defRPr/>
              </a:pPr>
              <a:r>
                <a:rPr lang="en-US" sz="2800" dirty="0">
                  <a:solidFill>
                    <a:srgbClr val="000000"/>
                  </a:solidFill>
                </a:rPr>
                <a:t>How does the inspector believe </a:t>
              </a:r>
            </a:p>
            <a:p>
              <a:pPr algn="r" fontAlgn="base">
                <a:spcBef>
                  <a:spcPct val="0"/>
                </a:spcBef>
                <a:spcAft>
                  <a:spcPct val="0"/>
                </a:spcAft>
                <a:defRPr/>
              </a:pPr>
              <a:r>
                <a:rPr lang="en-US" sz="2800" dirty="0">
                  <a:solidFill>
                    <a:srgbClr val="000000"/>
                  </a:solidFill>
                </a:rPr>
                <a:t>the suspects stole Lucy’s identity?</a:t>
              </a:r>
            </a:p>
          </p:txBody>
        </p:sp>
        <p:pic>
          <p:nvPicPr>
            <p:cNvPr id="47115" name="Picture 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611834">
              <a:off x="1751773" y="3117974"/>
              <a:ext cx="1079328" cy="947786"/>
            </a:xfrm>
            <a:prstGeom prst="rect">
              <a:avLst/>
            </a:prstGeom>
            <a:noFill/>
            <a:ln w="9525">
              <a:noFill/>
              <a:miter lim="800000"/>
              <a:headEnd/>
              <a:tailEnd/>
            </a:ln>
          </p:spPr>
        </p:pic>
      </p:grpSp>
      <p:sp>
        <p:nvSpPr>
          <p:cNvPr id="9" name="TextBox 8"/>
          <p:cNvSpPr txBox="1"/>
          <p:nvPr/>
        </p:nvSpPr>
        <p:spPr>
          <a:xfrm rot="21243087">
            <a:off x="5360988" y="4779963"/>
            <a:ext cx="3505200" cy="1139825"/>
          </a:xfrm>
          <a:prstGeom prst="rect">
            <a:avLst/>
          </a:prstGeom>
          <a:noFill/>
        </p:spPr>
        <p:txBody>
          <a:bodyPr>
            <a:spAutoFit/>
          </a:bodyPr>
          <a:lstStyle/>
          <a:p>
            <a:pPr lvl="1" algn="ctr" fontAlgn="base">
              <a:spcBef>
                <a:spcPct val="0"/>
              </a:spcBef>
              <a:spcAft>
                <a:spcPct val="0"/>
              </a:spcAft>
              <a:defRPr/>
            </a:pPr>
            <a:r>
              <a:rPr lang="en-US" sz="2800" b="1" dirty="0">
                <a:solidFill>
                  <a:srgbClr val="7030A0"/>
                </a:solidFill>
                <a:cs typeface="Arial" pitchFamily="34" charset="0"/>
              </a:rPr>
              <a:t>Professor Plum</a:t>
            </a:r>
          </a:p>
          <a:p>
            <a:pPr lvl="1" algn="ctr" fontAlgn="base">
              <a:spcBef>
                <a:spcPct val="0"/>
              </a:spcBef>
              <a:spcAft>
                <a:spcPct val="0"/>
              </a:spcAft>
              <a:defRPr/>
            </a:pPr>
            <a:r>
              <a:rPr lang="en-US" sz="2000" dirty="0">
                <a:solidFill>
                  <a:srgbClr val="000000"/>
                </a:solidFill>
                <a:cs typeface="Arial" pitchFamily="34" charset="0"/>
              </a:rPr>
              <a:t>Searched Lucy’s online banking website</a:t>
            </a:r>
          </a:p>
        </p:txBody>
      </p:sp>
      <p:sp>
        <p:nvSpPr>
          <p:cNvPr id="17" name="TextBox 16"/>
          <p:cNvSpPr txBox="1"/>
          <p:nvPr/>
        </p:nvSpPr>
        <p:spPr>
          <a:xfrm rot="559845">
            <a:off x="3362325" y="3995738"/>
            <a:ext cx="2895600" cy="1139825"/>
          </a:xfrm>
          <a:prstGeom prst="rect">
            <a:avLst/>
          </a:prstGeom>
          <a:noFill/>
        </p:spPr>
        <p:txBody>
          <a:bodyPr>
            <a:spAutoFit/>
          </a:bodyPr>
          <a:lstStyle/>
          <a:p>
            <a:pPr lvl="1" algn="ctr" fontAlgn="base">
              <a:spcBef>
                <a:spcPct val="0"/>
              </a:spcBef>
              <a:spcAft>
                <a:spcPct val="0"/>
              </a:spcAft>
              <a:defRPr/>
            </a:pPr>
            <a:r>
              <a:rPr lang="en-US" sz="2800" b="1" dirty="0">
                <a:solidFill>
                  <a:srgbClr val="FFFFFF">
                    <a:lumMod val="50000"/>
                  </a:srgbClr>
                </a:solidFill>
                <a:cs typeface="Arial" pitchFamily="34" charset="0"/>
              </a:rPr>
              <a:t>Mrs. White</a:t>
            </a:r>
          </a:p>
          <a:p>
            <a:pPr lvl="1" algn="ctr" fontAlgn="base">
              <a:spcBef>
                <a:spcPct val="0"/>
              </a:spcBef>
              <a:spcAft>
                <a:spcPct val="0"/>
              </a:spcAft>
              <a:defRPr/>
            </a:pPr>
            <a:r>
              <a:rPr lang="en-US" sz="2000" dirty="0">
                <a:solidFill>
                  <a:srgbClr val="000000"/>
                </a:solidFill>
                <a:cs typeface="Arial" pitchFamily="34" charset="0"/>
              </a:rPr>
              <a:t>Searched through Lucy’s discarded mail</a:t>
            </a:r>
          </a:p>
        </p:txBody>
      </p:sp>
      <p:sp>
        <p:nvSpPr>
          <p:cNvPr id="18" name="TextBox 17"/>
          <p:cNvSpPr txBox="1"/>
          <p:nvPr/>
        </p:nvSpPr>
        <p:spPr>
          <a:xfrm rot="449108">
            <a:off x="1514475" y="5072063"/>
            <a:ext cx="2498725" cy="1139825"/>
          </a:xfrm>
          <a:prstGeom prst="rect">
            <a:avLst/>
          </a:prstGeom>
          <a:noFill/>
        </p:spPr>
        <p:txBody>
          <a:bodyPr>
            <a:spAutoFit/>
          </a:bodyPr>
          <a:lstStyle/>
          <a:p>
            <a:pPr lvl="1" algn="ctr" fontAlgn="base">
              <a:spcBef>
                <a:spcPct val="0"/>
              </a:spcBef>
              <a:spcAft>
                <a:spcPct val="0"/>
              </a:spcAft>
              <a:defRPr/>
            </a:pPr>
            <a:r>
              <a:rPr lang="en-US" sz="2800" b="1" dirty="0">
                <a:solidFill>
                  <a:srgbClr val="0070C0"/>
                </a:solidFill>
                <a:cs typeface="Arial" pitchFamily="34" charset="0"/>
              </a:rPr>
              <a:t>Mrs. Peacock</a:t>
            </a:r>
          </a:p>
          <a:p>
            <a:pPr lvl="1" algn="ctr" fontAlgn="base">
              <a:spcBef>
                <a:spcPct val="0"/>
              </a:spcBef>
              <a:spcAft>
                <a:spcPct val="0"/>
              </a:spcAft>
              <a:defRPr/>
            </a:pPr>
            <a:r>
              <a:rPr lang="en-US" sz="2000" dirty="0">
                <a:solidFill>
                  <a:srgbClr val="000000"/>
                </a:solidFill>
                <a:cs typeface="Arial" pitchFamily="34" charset="0"/>
              </a:rPr>
              <a:t>Guessed Lucy’s PIN number</a:t>
            </a:r>
          </a:p>
        </p:txBody>
      </p:sp>
    </p:spTree>
    <p:extLst>
      <p:ext uri="{BB962C8B-B14F-4D97-AF65-F5344CB8AC3E}">
        <p14:creationId xmlns:p14="http://schemas.microsoft.com/office/powerpoint/2010/main" val="592390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7" grpId="0"/>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685800" y="1981200"/>
            <a:ext cx="7772400" cy="4114800"/>
          </a:xfrm>
        </p:spPr>
        <p:txBody>
          <a:bodyPr/>
          <a:lstStyle/>
          <a:p>
            <a:r>
              <a:rPr lang="en-US" smtClean="0"/>
              <a:t>Directions</a:t>
            </a:r>
          </a:p>
          <a:p>
            <a:pPr lvl="1"/>
            <a:r>
              <a:rPr lang="en-US" sz="2200" smtClean="0"/>
              <a:t>Divide into 4 groups</a:t>
            </a:r>
          </a:p>
          <a:p>
            <a:pPr lvl="1"/>
            <a:r>
              <a:rPr lang="en-US" sz="2200" smtClean="0"/>
              <a:t>Each group will take turns verbally answering a question about identity theft</a:t>
            </a:r>
          </a:p>
          <a:p>
            <a:pPr lvl="1"/>
            <a:r>
              <a:rPr lang="en-US" sz="2200" smtClean="0"/>
              <a:t>If the question is answered correctly, the group will receive a clue that will help reveal Lucy’s identity thief</a:t>
            </a:r>
          </a:p>
          <a:p>
            <a:pPr lvl="1"/>
            <a:r>
              <a:rPr lang="en-US" sz="2200" smtClean="0"/>
              <a:t>If the question is answered incorrectly, play will move on to the next group and the group that answered incorrectly will not receive a  clue</a:t>
            </a:r>
          </a:p>
          <a:p>
            <a:pPr lvl="1"/>
            <a:r>
              <a:rPr lang="en-US" sz="2200" smtClean="0"/>
              <a:t>Play will continue until all 12 clues have been won- each group will have </a:t>
            </a:r>
            <a:r>
              <a:rPr lang="en-US" sz="2200" u="sng" smtClean="0"/>
              <a:t>at least</a:t>
            </a:r>
            <a:r>
              <a:rPr lang="en-US" sz="2200" smtClean="0"/>
              <a:t> 3 chances to receive a clue</a:t>
            </a:r>
          </a:p>
          <a:p>
            <a:pPr lvl="1"/>
            <a:endParaRPr lang="en-US" sz="2000" smtClean="0"/>
          </a:p>
          <a:p>
            <a:pPr lvl="1">
              <a:buFontTx/>
              <a:buNone/>
            </a:pPr>
            <a:endParaRPr lang="en-US" smtClean="0"/>
          </a:p>
        </p:txBody>
      </p:sp>
      <p:sp>
        <p:nvSpPr>
          <p:cNvPr id="84994" name="Title 1"/>
          <p:cNvSpPr>
            <a:spLocks noGrp="1"/>
          </p:cNvSpPr>
          <p:nvPr>
            <p:ph type="title"/>
          </p:nvPr>
        </p:nvSpPr>
        <p:spPr>
          <a:xfrm>
            <a:off x="2590800" y="381000"/>
            <a:ext cx="6096000" cy="1401763"/>
          </a:xfrm>
        </p:spPr>
        <p:txBody>
          <a:bodyPr/>
          <a:lstStyle/>
          <a:p>
            <a:r>
              <a:rPr lang="en-US" sz="3600" dirty="0" smtClean="0"/>
              <a:t>“Solve the Mystery” </a:t>
            </a:r>
            <a:r>
              <a:rPr lang="en-US" sz="4800" dirty="0" smtClean="0"/>
              <a:t>Activity</a:t>
            </a:r>
          </a:p>
        </p:txBody>
      </p:sp>
    </p:spTree>
    <p:extLst>
      <p:ext uri="{BB962C8B-B14F-4D97-AF65-F5344CB8AC3E}">
        <p14:creationId xmlns:p14="http://schemas.microsoft.com/office/powerpoint/2010/main" val="988471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FontTx/>
              <a:buNone/>
            </a:pPr>
            <a:r>
              <a:rPr lang="en-US" smtClean="0"/>
              <a:t>Who is Lucy’s identity thief?</a:t>
            </a:r>
          </a:p>
          <a:p>
            <a:endParaRPr lang="en-US" smtClean="0"/>
          </a:p>
          <a:p>
            <a:endParaRPr lang="en-US" smtClean="0"/>
          </a:p>
          <a:p>
            <a:endParaRPr lang="en-US" smtClean="0"/>
          </a:p>
          <a:p>
            <a:endParaRPr lang="en-US" smtClean="0"/>
          </a:p>
          <a:p>
            <a:pPr algn="ctr">
              <a:buFontTx/>
              <a:buNone/>
            </a:pPr>
            <a:endParaRPr lang="en-US" smtClean="0"/>
          </a:p>
          <a:p>
            <a:pPr algn="ctr">
              <a:buFontTx/>
              <a:buNone/>
            </a:pPr>
            <a:endParaRPr lang="en-US" smtClean="0"/>
          </a:p>
          <a:p>
            <a:pPr algn="ctr">
              <a:buFontTx/>
              <a:buNone/>
            </a:pPr>
            <a:r>
              <a:rPr lang="en-US" smtClean="0"/>
              <a:t>Make your guess!</a:t>
            </a:r>
          </a:p>
        </p:txBody>
      </p:sp>
      <p:sp>
        <p:nvSpPr>
          <p:cNvPr id="7" name="TextBox 6"/>
          <p:cNvSpPr txBox="1"/>
          <p:nvPr/>
        </p:nvSpPr>
        <p:spPr>
          <a:xfrm>
            <a:off x="3962400" y="2819400"/>
            <a:ext cx="4343400" cy="1077913"/>
          </a:xfrm>
          <a:prstGeom prst="rect">
            <a:avLst/>
          </a:prstGeom>
          <a:noFill/>
        </p:spPr>
        <p:txBody>
          <a:bodyPr>
            <a:spAutoFit/>
          </a:bodyPr>
          <a:lstStyle/>
          <a:p>
            <a:pPr marL="0" lvl="1" fontAlgn="base">
              <a:spcBef>
                <a:spcPct val="0"/>
              </a:spcBef>
              <a:spcAft>
                <a:spcPct val="0"/>
              </a:spcAft>
              <a:defRPr/>
            </a:pPr>
            <a:endParaRPr lang="en-US" sz="2000" dirty="0">
              <a:solidFill>
                <a:srgbClr val="FFC000"/>
              </a:solidFill>
              <a:cs typeface="Arial" pitchFamily="34" charset="0"/>
            </a:endParaRPr>
          </a:p>
          <a:p>
            <a:pPr fontAlgn="base">
              <a:spcBef>
                <a:spcPct val="0"/>
              </a:spcBef>
              <a:spcAft>
                <a:spcPct val="0"/>
              </a:spcAft>
              <a:defRPr/>
            </a:pPr>
            <a:endParaRPr lang="en-US" dirty="0">
              <a:solidFill>
                <a:srgbClr val="000000"/>
              </a:solidFill>
              <a:latin typeface="Arial" charset="0"/>
              <a:cs typeface="Arial" pitchFamily="34" charset="0"/>
            </a:endParaRPr>
          </a:p>
        </p:txBody>
      </p:sp>
      <p:sp>
        <p:nvSpPr>
          <p:cNvPr id="86019" name="Title 1"/>
          <p:cNvSpPr>
            <a:spLocks noGrp="1"/>
          </p:cNvSpPr>
          <p:nvPr>
            <p:ph type="title"/>
          </p:nvPr>
        </p:nvSpPr>
        <p:spPr/>
        <p:txBody>
          <a:bodyPr/>
          <a:lstStyle/>
          <a:p>
            <a:r>
              <a:rPr lang="en-US" sz="4800" smtClean="0"/>
              <a:t>Who Did It?</a:t>
            </a:r>
          </a:p>
        </p:txBody>
      </p:sp>
      <p:sp>
        <p:nvSpPr>
          <p:cNvPr id="6" name="TextBox 5"/>
          <p:cNvSpPr txBox="1"/>
          <p:nvPr/>
        </p:nvSpPr>
        <p:spPr>
          <a:xfrm rot="20764094">
            <a:off x="-276225" y="2994025"/>
            <a:ext cx="3505200" cy="1139825"/>
          </a:xfrm>
          <a:prstGeom prst="rect">
            <a:avLst/>
          </a:prstGeom>
          <a:noFill/>
        </p:spPr>
        <p:txBody>
          <a:bodyPr>
            <a:spAutoFit/>
          </a:bodyPr>
          <a:lstStyle/>
          <a:p>
            <a:pPr lvl="1" algn="ctr" fontAlgn="base">
              <a:spcBef>
                <a:spcPct val="0"/>
              </a:spcBef>
              <a:spcAft>
                <a:spcPct val="0"/>
              </a:spcAft>
              <a:defRPr/>
            </a:pPr>
            <a:r>
              <a:rPr lang="en-US" sz="2800" b="1" dirty="0">
                <a:solidFill>
                  <a:srgbClr val="FFC000"/>
                </a:solidFill>
                <a:cs typeface="Arial" pitchFamily="34" charset="0"/>
              </a:rPr>
              <a:t>Colonel Mustard</a:t>
            </a:r>
          </a:p>
          <a:p>
            <a:pPr lvl="1" algn="ctr" fontAlgn="base">
              <a:spcBef>
                <a:spcPct val="0"/>
              </a:spcBef>
              <a:spcAft>
                <a:spcPct val="0"/>
              </a:spcAft>
              <a:defRPr/>
            </a:pPr>
            <a:r>
              <a:rPr lang="en-US" sz="2000" dirty="0">
                <a:solidFill>
                  <a:srgbClr val="000000"/>
                </a:solidFill>
                <a:cs typeface="Arial" pitchFamily="34" charset="0"/>
              </a:rPr>
              <a:t>Searched Lucy’s outgoing mail in the conservatory</a:t>
            </a:r>
          </a:p>
        </p:txBody>
      </p:sp>
      <p:sp>
        <p:nvSpPr>
          <p:cNvPr id="8" name="TextBox 7"/>
          <p:cNvSpPr txBox="1"/>
          <p:nvPr/>
        </p:nvSpPr>
        <p:spPr>
          <a:xfrm rot="21243087">
            <a:off x="5048250" y="4321175"/>
            <a:ext cx="3505200" cy="1138238"/>
          </a:xfrm>
          <a:prstGeom prst="rect">
            <a:avLst/>
          </a:prstGeom>
          <a:noFill/>
        </p:spPr>
        <p:txBody>
          <a:bodyPr>
            <a:spAutoFit/>
          </a:bodyPr>
          <a:lstStyle/>
          <a:p>
            <a:pPr lvl="1" algn="ctr" fontAlgn="base">
              <a:spcBef>
                <a:spcPct val="0"/>
              </a:spcBef>
              <a:spcAft>
                <a:spcPct val="0"/>
              </a:spcAft>
              <a:defRPr/>
            </a:pPr>
            <a:r>
              <a:rPr lang="en-US" sz="2800" b="1" dirty="0">
                <a:solidFill>
                  <a:srgbClr val="7030A0"/>
                </a:solidFill>
                <a:cs typeface="Arial" pitchFamily="34" charset="0"/>
              </a:rPr>
              <a:t>Professor Plum</a:t>
            </a:r>
          </a:p>
          <a:p>
            <a:pPr lvl="1" algn="ctr" fontAlgn="base">
              <a:spcBef>
                <a:spcPct val="0"/>
              </a:spcBef>
              <a:spcAft>
                <a:spcPct val="0"/>
              </a:spcAft>
              <a:defRPr/>
            </a:pPr>
            <a:r>
              <a:rPr lang="en-US" sz="2000" dirty="0">
                <a:solidFill>
                  <a:srgbClr val="000000"/>
                </a:solidFill>
                <a:cs typeface="Arial" pitchFamily="34" charset="0"/>
              </a:rPr>
              <a:t>Searched Lucy’s online banking website in the library</a:t>
            </a:r>
          </a:p>
        </p:txBody>
      </p:sp>
      <p:sp>
        <p:nvSpPr>
          <p:cNvPr id="14" name="TextBox 13"/>
          <p:cNvSpPr txBox="1"/>
          <p:nvPr/>
        </p:nvSpPr>
        <p:spPr>
          <a:xfrm rot="559845">
            <a:off x="3282950" y="2789238"/>
            <a:ext cx="3343275" cy="1138237"/>
          </a:xfrm>
          <a:prstGeom prst="rect">
            <a:avLst/>
          </a:prstGeom>
          <a:noFill/>
        </p:spPr>
        <p:txBody>
          <a:bodyPr>
            <a:spAutoFit/>
          </a:bodyPr>
          <a:lstStyle/>
          <a:p>
            <a:pPr lvl="1" algn="ctr" fontAlgn="base">
              <a:spcBef>
                <a:spcPct val="0"/>
              </a:spcBef>
              <a:spcAft>
                <a:spcPct val="0"/>
              </a:spcAft>
              <a:defRPr/>
            </a:pPr>
            <a:r>
              <a:rPr lang="en-US" sz="2800" b="1" dirty="0">
                <a:solidFill>
                  <a:srgbClr val="FFFFFF">
                    <a:lumMod val="50000"/>
                  </a:srgbClr>
                </a:solidFill>
                <a:cs typeface="Arial" pitchFamily="34" charset="0"/>
              </a:rPr>
              <a:t>Mrs. White</a:t>
            </a:r>
          </a:p>
          <a:p>
            <a:pPr lvl="1" algn="ctr" fontAlgn="base">
              <a:spcBef>
                <a:spcPct val="0"/>
              </a:spcBef>
              <a:spcAft>
                <a:spcPct val="0"/>
              </a:spcAft>
              <a:defRPr/>
            </a:pPr>
            <a:r>
              <a:rPr lang="en-US" sz="2000" dirty="0">
                <a:solidFill>
                  <a:srgbClr val="000000"/>
                </a:solidFill>
                <a:cs typeface="Arial" pitchFamily="34" charset="0"/>
              </a:rPr>
              <a:t>Searched Lucy’s discarded mail in the kitchen</a:t>
            </a:r>
          </a:p>
        </p:txBody>
      </p:sp>
      <p:sp>
        <p:nvSpPr>
          <p:cNvPr id="15" name="TextBox 14"/>
          <p:cNvSpPr txBox="1"/>
          <p:nvPr/>
        </p:nvSpPr>
        <p:spPr>
          <a:xfrm rot="449108">
            <a:off x="1150938" y="4389438"/>
            <a:ext cx="3124200" cy="1138237"/>
          </a:xfrm>
          <a:prstGeom prst="rect">
            <a:avLst/>
          </a:prstGeom>
          <a:noFill/>
        </p:spPr>
        <p:txBody>
          <a:bodyPr>
            <a:spAutoFit/>
          </a:bodyPr>
          <a:lstStyle/>
          <a:p>
            <a:pPr lvl="1" algn="ctr" fontAlgn="base">
              <a:spcBef>
                <a:spcPct val="0"/>
              </a:spcBef>
              <a:spcAft>
                <a:spcPct val="0"/>
              </a:spcAft>
              <a:defRPr/>
            </a:pPr>
            <a:r>
              <a:rPr lang="en-US" sz="2800" b="1" dirty="0">
                <a:solidFill>
                  <a:srgbClr val="0070C0"/>
                </a:solidFill>
                <a:cs typeface="Arial" pitchFamily="34" charset="0"/>
              </a:rPr>
              <a:t>Mrs. Peacock</a:t>
            </a:r>
          </a:p>
          <a:p>
            <a:pPr lvl="1" algn="ctr" fontAlgn="base">
              <a:spcBef>
                <a:spcPct val="0"/>
              </a:spcBef>
              <a:spcAft>
                <a:spcPct val="0"/>
              </a:spcAft>
              <a:defRPr/>
            </a:pPr>
            <a:r>
              <a:rPr lang="en-US" sz="2000" dirty="0">
                <a:solidFill>
                  <a:srgbClr val="000000"/>
                </a:solidFill>
                <a:cs typeface="Arial" pitchFamily="34" charset="0"/>
              </a:rPr>
              <a:t>Guessed Lucy’s PIN number in the hall</a:t>
            </a:r>
          </a:p>
        </p:txBody>
      </p:sp>
    </p:spTree>
    <p:extLst>
      <p:ext uri="{BB962C8B-B14F-4D97-AF65-F5344CB8AC3E}">
        <p14:creationId xmlns:p14="http://schemas.microsoft.com/office/powerpoint/2010/main" val="435468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Questions?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2651257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Educator Support</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224146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FEFE Website</a:t>
            </a:r>
            <a:endParaRPr lang="en-US" dirty="0"/>
          </a:p>
        </p:txBody>
      </p:sp>
      <p:pic>
        <p:nvPicPr>
          <p:cNvPr id="3891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3124200"/>
            <a:ext cx="5562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533400" y="4648200"/>
            <a:ext cx="2895600" cy="1588"/>
          </a:xfrm>
          <a:prstGeom prst="straightConnector1">
            <a:avLst/>
          </a:prstGeom>
          <a:ln w="25400"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972301" y="2781300"/>
            <a:ext cx="1143000" cy="31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62600" y="1600200"/>
            <a:ext cx="335280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dirty="0">
                <a:solidFill>
                  <a:prstClr val="black"/>
                </a:solidFill>
                <a:latin typeface="Calibri" pitchFamily="34" charset="0"/>
                <a:cs typeface="Calibri" pitchFamily="34" charset="0"/>
              </a:rPr>
              <a:t>You must be </a:t>
            </a:r>
            <a:r>
              <a:rPr lang="en-US" sz="2400" b="1" dirty="0">
                <a:solidFill>
                  <a:srgbClr val="FF0000"/>
                </a:solidFill>
                <a:latin typeface="Calibri" pitchFamily="34" charset="0"/>
                <a:cs typeface="Calibri" pitchFamily="34" charset="0"/>
              </a:rPr>
              <a:t>logged in </a:t>
            </a:r>
            <a:r>
              <a:rPr lang="en-US" sz="2400" dirty="0">
                <a:solidFill>
                  <a:prstClr val="black"/>
                </a:solidFill>
                <a:latin typeface="Calibri" pitchFamily="34" charset="0"/>
                <a:cs typeface="Calibri" pitchFamily="34" charset="0"/>
              </a:rPr>
              <a:t>to download lesson plans</a:t>
            </a:r>
          </a:p>
        </p:txBody>
      </p:sp>
      <p:sp>
        <p:nvSpPr>
          <p:cNvPr id="10" name="TextBox 9"/>
          <p:cNvSpPr txBox="1"/>
          <p:nvPr/>
        </p:nvSpPr>
        <p:spPr>
          <a:xfrm>
            <a:off x="304800" y="2849563"/>
            <a:ext cx="2743200" cy="1570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400" dirty="0">
                <a:solidFill>
                  <a:prstClr val="black"/>
                </a:solidFill>
                <a:latin typeface="Calibri" pitchFamily="34" charset="0"/>
                <a:cs typeface="Calibri" pitchFamily="34" charset="0"/>
              </a:rPr>
              <a:t>Every FEFE lesson plan is available for download </a:t>
            </a:r>
            <a:r>
              <a:rPr lang="en-US" sz="2400" b="1" dirty="0">
                <a:solidFill>
                  <a:srgbClr val="FF0000"/>
                </a:solidFill>
                <a:latin typeface="Calibri" pitchFamily="34" charset="0"/>
                <a:cs typeface="Calibri" pitchFamily="34" charset="0"/>
              </a:rPr>
              <a:t>free</a:t>
            </a:r>
            <a:r>
              <a:rPr lang="en-US" sz="2400" dirty="0">
                <a:solidFill>
                  <a:prstClr val="black"/>
                </a:solidFill>
                <a:latin typeface="Calibri" pitchFamily="34" charset="0"/>
                <a:cs typeface="Calibri" pitchFamily="34" charset="0"/>
              </a:rPr>
              <a:t> of charge!</a:t>
            </a:r>
          </a:p>
        </p:txBody>
      </p:sp>
      <p:sp>
        <p:nvSpPr>
          <p:cNvPr id="11" name="TextBox 10"/>
          <p:cNvSpPr txBox="1"/>
          <p:nvPr/>
        </p:nvSpPr>
        <p:spPr>
          <a:xfrm>
            <a:off x="1981200" y="1600200"/>
            <a:ext cx="3352800"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b="1" dirty="0" smtClean="0">
                <a:solidFill>
                  <a:srgbClr val="FF0000"/>
                </a:solidFill>
                <a:latin typeface="Calibri" pitchFamily="34" charset="0"/>
                <a:cs typeface="Calibri" pitchFamily="34" charset="0"/>
              </a:rPr>
              <a:t>Contact us </a:t>
            </a:r>
            <a:r>
              <a:rPr lang="en-US" sz="2400" dirty="0" smtClean="0">
                <a:solidFill>
                  <a:prstClr val="black"/>
                </a:solidFill>
                <a:latin typeface="Calibri" pitchFamily="34" charset="0"/>
                <a:cs typeface="Calibri" pitchFamily="34" charset="0"/>
              </a:rPr>
              <a:t>for support! </a:t>
            </a:r>
            <a:endParaRPr lang="en-US" sz="2400" dirty="0">
              <a:solidFill>
                <a:prstClr val="black"/>
              </a:solidFill>
              <a:latin typeface="Calibri" pitchFamily="34" charset="0"/>
              <a:cs typeface="Calibri" pitchFamily="34" charset="0"/>
            </a:endParaRPr>
          </a:p>
        </p:txBody>
      </p:sp>
      <p:cxnSp>
        <p:nvCxnSpPr>
          <p:cNvPr id="4" name="Straight Arrow Connector 3"/>
          <p:cNvCxnSpPr>
            <a:stCxn id="11" idx="2"/>
          </p:cNvCxnSpPr>
          <p:nvPr/>
        </p:nvCxnSpPr>
        <p:spPr>
          <a:xfrm>
            <a:off x="3657600" y="2061865"/>
            <a:ext cx="2590800" cy="129252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1023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Downloading Lesson Plans</a:t>
            </a:r>
            <a:endParaRPr lang="en-US" dirty="0"/>
          </a:p>
        </p:txBody>
      </p:sp>
      <p:pic>
        <p:nvPicPr>
          <p:cNvPr id="3993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3089275"/>
            <a:ext cx="45148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00200"/>
            <a:ext cx="5943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400800" y="1743075"/>
            <a:ext cx="2362200" cy="923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solidFill>
                  <a:prstClr val="black"/>
                </a:solidFill>
                <a:latin typeface="Calibri" pitchFamily="34" charset="0"/>
                <a:cs typeface="Calibri" pitchFamily="34" charset="0"/>
              </a:rPr>
              <a:t>Option 1</a:t>
            </a:r>
            <a:r>
              <a:rPr lang="en-US" dirty="0">
                <a:solidFill>
                  <a:prstClr val="black"/>
                </a:solidFill>
                <a:latin typeface="Calibri" pitchFamily="34" charset="0"/>
                <a:cs typeface="Calibri" pitchFamily="34" charset="0"/>
              </a:rPr>
              <a:t>:  Enter the exact code or lesson plan title</a:t>
            </a:r>
          </a:p>
        </p:txBody>
      </p:sp>
      <p:sp>
        <p:nvSpPr>
          <p:cNvPr id="8" name="TextBox 7"/>
          <p:cNvSpPr txBox="1"/>
          <p:nvPr/>
        </p:nvSpPr>
        <p:spPr>
          <a:xfrm>
            <a:off x="1219200" y="3352800"/>
            <a:ext cx="251460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b="1" dirty="0">
                <a:solidFill>
                  <a:prstClr val="black"/>
                </a:solidFill>
                <a:latin typeface="Calibri" pitchFamily="34" charset="0"/>
                <a:cs typeface="Calibri" pitchFamily="34" charset="0"/>
              </a:rPr>
              <a:t>Option 2</a:t>
            </a:r>
            <a:r>
              <a:rPr lang="en-US" dirty="0">
                <a:solidFill>
                  <a:prstClr val="black"/>
                </a:solidFill>
                <a:latin typeface="Calibri" pitchFamily="34" charset="0"/>
                <a:cs typeface="Calibri" pitchFamily="34" charset="0"/>
              </a:rPr>
              <a:t>:  Enter the curriculum type and unit</a:t>
            </a:r>
          </a:p>
          <a:p>
            <a:pPr>
              <a:defRPr/>
            </a:pPr>
            <a:endParaRPr lang="en-US" dirty="0">
              <a:solidFill>
                <a:prstClr val="black"/>
              </a:solidFill>
              <a:latin typeface="Calibri" pitchFamily="34" charset="0"/>
              <a:cs typeface="Calibri" pitchFamily="34" charset="0"/>
            </a:endParaRPr>
          </a:p>
          <a:p>
            <a:pPr>
              <a:defRPr/>
            </a:pPr>
            <a:r>
              <a:rPr lang="en-US" dirty="0">
                <a:solidFill>
                  <a:prstClr val="black"/>
                </a:solidFill>
                <a:latin typeface="Calibri" pitchFamily="34" charset="0"/>
                <a:cs typeface="Calibri" pitchFamily="34" charset="0"/>
              </a:rPr>
              <a:t>Narrow your search as much or as little as desired</a:t>
            </a:r>
          </a:p>
        </p:txBody>
      </p:sp>
    </p:spTree>
    <p:extLst>
      <p:ext uri="{BB962C8B-B14F-4D97-AF65-F5344CB8AC3E}">
        <p14:creationId xmlns:p14="http://schemas.microsoft.com/office/powerpoint/2010/main" val="35973409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Downloading Lesson Plans</a:t>
            </a:r>
            <a:endParaRPr lang="en-US" dirty="0"/>
          </a:p>
        </p:txBody>
      </p:sp>
      <p:pic>
        <p:nvPicPr>
          <p:cNvPr id="4096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1524000"/>
            <a:ext cx="60594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4876800"/>
            <a:ext cx="2819400" cy="157003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sz="2400" dirty="0">
                <a:solidFill>
                  <a:prstClr val="black"/>
                </a:solidFill>
                <a:latin typeface="Calibri" pitchFamily="34" charset="0"/>
                <a:cs typeface="Calibri" pitchFamily="34" charset="0"/>
              </a:rPr>
              <a:t>Additional FEFE lesson plans you might be interested in!</a:t>
            </a:r>
          </a:p>
        </p:txBody>
      </p:sp>
      <p:cxnSp>
        <p:nvCxnSpPr>
          <p:cNvPr id="7" name="Straight Arrow Connector 6"/>
          <p:cNvCxnSpPr/>
          <p:nvPr/>
        </p:nvCxnSpPr>
        <p:spPr>
          <a:xfrm rot="16200000" flipV="1">
            <a:off x="7810500" y="3924300"/>
            <a:ext cx="838200" cy="762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2400" y="3124200"/>
            <a:ext cx="2057400" cy="15700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400" dirty="0">
                <a:solidFill>
                  <a:prstClr val="black"/>
                </a:solidFill>
                <a:latin typeface="Calibri" pitchFamily="34" charset="0"/>
                <a:cs typeface="Calibri" pitchFamily="34" charset="0"/>
              </a:rPr>
              <a:t>Materials are available as PDF files and PowerPoint</a:t>
            </a:r>
          </a:p>
        </p:txBody>
      </p:sp>
      <p:cxnSp>
        <p:nvCxnSpPr>
          <p:cNvPr id="10" name="Straight Arrow Connector 9"/>
          <p:cNvCxnSpPr/>
          <p:nvPr/>
        </p:nvCxnSpPr>
        <p:spPr>
          <a:xfrm>
            <a:off x="762000" y="4876800"/>
            <a:ext cx="1143000" cy="609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183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and Updated Resources</a:t>
            </a:r>
            <a:endParaRPr lang="en-US" dirty="0"/>
          </a:p>
        </p:txBody>
      </p:sp>
      <p:sp>
        <p:nvSpPr>
          <p:cNvPr id="6" name="Text Placeholder 5"/>
          <p:cNvSpPr>
            <a:spLocks noGrp="1"/>
          </p:cNvSpPr>
          <p:nvPr>
            <p:ph type="body" idx="1"/>
          </p:nvPr>
        </p:nvSpPr>
        <p:spPr/>
        <p:txBody>
          <a:bodyPr/>
          <a:lstStyle/>
          <a:p>
            <a:r>
              <a:rPr lang="en-US" dirty="0" smtClean="0"/>
              <a:t>Today’s workshop</a:t>
            </a:r>
            <a:endParaRPr lang="en-US" dirty="0"/>
          </a:p>
        </p:txBody>
      </p:sp>
      <p:sp>
        <p:nvSpPr>
          <p:cNvPr id="7" name="Content Placeholder 6"/>
          <p:cNvSpPr>
            <a:spLocks noGrp="1"/>
          </p:cNvSpPr>
          <p:nvPr>
            <p:ph sz="half" idx="2"/>
          </p:nvPr>
        </p:nvSpPr>
        <p:spPr/>
        <p:txBody>
          <a:bodyPr/>
          <a:lstStyle/>
          <a:p>
            <a:r>
              <a:rPr lang="en-US" sz="2000" dirty="0" smtClean="0"/>
              <a:t>Savings </a:t>
            </a:r>
            <a:r>
              <a:rPr lang="en-US" sz="2000" dirty="0" smtClean="0"/>
              <a:t>unit</a:t>
            </a:r>
          </a:p>
          <a:p>
            <a:pPr lvl="1"/>
            <a:r>
              <a:rPr lang="en-US" sz="1800" dirty="0" smtClean="0"/>
              <a:t>100% re-written</a:t>
            </a:r>
          </a:p>
          <a:p>
            <a:r>
              <a:rPr lang="en-US" sz="2000" dirty="0" smtClean="0"/>
              <a:t>Introduction to Investing</a:t>
            </a:r>
          </a:p>
          <a:p>
            <a:pPr lvl="1"/>
            <a:r>
              <a:rPr lang="en-US" sz="1800" dirty="0" smtClean="0"/>
              <a:t>100% new lesson</a:t>
            </a:r>
          </a:p>
          <a:p>
            <a:r>
              <a:rPr lang="en-US" sz="2000" dirty="0" smtClean="0"/>
              <a:t>Credit unit</a:t>
            </a:r>
          </a:p>
          <a:p>
            <a:pPr lvl="1"/>
            <a:r>
              <a:rPr lang="en-US" sz="1800" dirty="0" smtClean="0"/>
              <a:t>100% re-written to reflect the Card Act changes</a:t>
            </a:r>
          </a:p>
          <a:p>
            <a:r>
              <a:rPr lang="en-US" sz="2000" dirty="0" smtClean="0"/>
              <a:t>Identity theft</a:t>
            </a:r>
          </a:p>
          <a:p>
            <a:pPr lvl="1"/>
            <a:r>
              <a:rPr lang="en-US" sz="1800" dirty="0" smtClean="0"/>
              <a:t>100% re-written</a:t>
            </a:r>
          </a:p>
          <a:p>
            <a:endParaRPr lang="en-US" sz="2000" dirty="0"/>
          </a:p>
        </p:txBody>
      </p:sp>
      <p:sp>
        <p:nvSpPr>
          <p:cNvPr id="8" name="Text Placeholder 7"/>
          <p:cNvSpPr>
            <a:spLocks noGrp="1"/>
          </p:cNvSpPr>
          <p:nvPr>
            <p:ph type="body" sz="quarter" idx="3"/>
          </p:nvPr>
        </p:nvSpPr>
        <p:spPr/>
        <p:txBody>
          <a:bodyPr/>
          <a:lstStyle/>
          <a:p>
            <a:r>
              <a:rPr lang="en-US" dirty="0" smtClean="0"/>
              <a:t>You should also know…</a:t>
            </a:r>
            <a:endParaRPr lang="en-US" dirty="0"/>
          </a:p>
        </p:txBody>
      </p:sp>
      <p:sp>
        <p:nvSpPr>
          <p:cNvPr id="9" name="Content Placeholder 8"/>
          <p:cNvSpPr>
            <a:spLocks noGrp="1"/>
          </p:cNvSpPr>
          <p:nvPr>
            <p:ph sz="quarter" idx="4"/>
          </p:nvPr>
        </p:nvSpPr>
        <p:spPr/>
        <p:txBody>
          <a:bodyPr/>
          <a:lstStyle/>
          <a:p>
            <a:r>
              <a:rPr lang="en-US" sz="1800" dirty="0"/>
              <a:t>Life Cycle of Financial </a:t>
            </a:r>
            <a:r>
              <a:rPr lang="en-US" sz="1800" dirty="0" smtClean="0"/>
              <a:t>Planning</a:t>
            </a:r>
          </a:p>
          <a:p>
            <a:pPr lvl="1"/>
            <a:r>
              <a:rPr lang="en-US" sz="1400" dirty="0" smtClean="0"/>
              <a:t>Updated to enhance brainstorming and higher quality conclusion and assessment tools</a:t>
            </a:r>
            <a:endParaRPr lang="en-US" sz="1400" dirty="0"/>
          </a:p>
          <a:p>
            <a:r>
              <a:rPr lang="en-US" sz="1800" dirty="0" smtClean="0"/>
              <a:t>Semester </a:t>
            </a:r>
            <a:r>
              <a:rPr lang="en-US" sz="1800" dirty="0" smtClean="0"/>
              <a:t>course recommendation</a:t>
            </a:r>
          </a:p>
          <a:p>
            <a:pPr lvl="1"/>
            <a:r>
              <a:rPr lang="en-US" sz="1600" dirty="0" smtClean="0"/>
              <a:t>Has been updated</a:t>
            </a:r>
          </a:p>
          <a:p>
            <a:r>
              <a:rPr lang="en-US" sz="1800" dirty="0" smtClean="0"/>
              <a:t>Test banks</a:t>
            </a:r>
          </a:p>
          <a:p>
            <a:pPr lvl="1"/>
            <a:r>
              <a:rPr lang="en-US" sz="1600" dirty="0" smtClean="0"/>
              <a:t>New questions</a:t>
            </a:r>
          </a:p>
          <a:p>
            <a:r>
              <a:rPr lang="en-US" sz="1800" dirty="0" smtClean="0"/>
              <a:t>Gumball machine</a:t>
            </a:r>
          </a:p>
          <a:p>
            <a:pPr lvl="1"/>
            <a:r>
              <a:rPr lang="en-US" sz="1600" dirty="0" smtClean="0"/>
              <a:t>New lesson for throughout a course</a:t>
            </a:r>
          </a:p>
          <a:p>
            <a:r>
              <a:rPr lang="en-US" sz="1800" dirty="0" smtClean="0"/>
              <a:t>News Interview</a:t>
            </a:r>
          </a:p>
          <a:p>
            <a:pPr lvl="1"/>
            <a:r>
              <a:rPr lang="en-US" sz="1600" dirty="0" smtClean="0"/>
              <a:t>Great new active learning tool to promote critical thinking</a:t>
            </a:r>
            <a:endParaRPr lang="en-US" sz="1600" dirty="0"/>
          </a:p>
        </p:txBody>
      </p:sp>
      <p:sp>
        <p:nvSpPr>
          <p:cNvPr id="4" name="Slide Number Placeholder 3"/>
          <p:cNvSpPr>
            <a:spLocks noGrp="1"/>
          </p:cNvSpPr>
          <p:nvPr>
            <p:ph type="sldNum" sz="quarter" idx="12"/>
          </p:nvPr>
        </p:nvSpPr>
        <p:spPr/>
        <p:txBody>
          <a:bodyPr/>
          <a:lstStyle/>
          <a:p>
            <a:pPr>
              <a:defRPr/>
            </a:pPr>
            <a:fld id="{DABF276C-A97E-4709-9E41-8E489B93AB4A}" type="slidenum">
              <a:rPr lang="en-US" smtClean="0">
                <a:solidFill>
                  <a:srgbClr val="3A566E"/>
                </a:solidFill>
              </a:rPr>
              <a:pPr>
                <a:defRPr/>
              </a:pPr>
              <a:t>7</a:t>
            </a:fld>
            <a:endParaRPr lang="en-US">
              <a:solidFill>
                <a:srgbClr val="3A566E"/>
              </a:solidFill>
            </a:endParaRPr>
          </a:p>
        </p:txBody>
      </p:sp>
      <p:cxnSp>
        <p:nvCxnSpPr>
          <p:cNvPr id="11" name="Straight Connector 10"/>
          <p:cNvCxnSpPr/>
          <p:nvPr/>
        </p:nvCxnSpPr>
        <p:spPr>
          <a:xfrm>
            <a:off x="4343400" y="1676400"/>
            <a:ext cx="0" cy="41148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38800" y="5943600"/>
            <a:ext cx="3276600" cy="646331"/>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Check out the updated resources handout in your folder!</a:t>
            </a:r>
            <a:endParaRPr lang="en-US" dirty="0"/>
          </a:p>
        </p:txBody>
      </p:sp>
    </p:spTree>
    <p:extLst>
      <p:ext uri="{BB962C8B-B14F-4D97-AF65-F5344CB8AC3E}">
        <p14:creationId xmlns:p14="http://schemas.microsoft.com/office/powerpoint/2010/main" val="27293401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Course support</a:t>
            </a:r>
            <a:endParaRPr lang="en-US" dirty="0"/>
          </a:p>
        </p:txBody>
      </p:sp>
      <p:sp>
        <p:nvSpPr>
          <p:cNvPr id="41987" name="Content Placeholder 2"/>
          <p:cNvSpPr>
            <a:spLocks noGrp="1"/>
          </p:cNvSpPr>
          <p:nvPr>
            <p:ph idx="1"/>
          </p:nvPr>
        </p:nvSpPr>
        <p:spPr>
          <a:xfrm>
            <a:off x="457200" y="1600200"/>
            <a:ext cx="3733800" cy="4525963"/>
          </a:xfrm>
        </p:spPr>
        <p:txBody>
          <a:bodyPr/>
          <a:lstStyle/>
          <a:p>
            <a:r>
              <a:rPr lang="en-US" smtClean="0"/>
              <a:t>Course support pages are available</a:t>
            </a:r>
          </a:p>
          <a:p>
            <a:pPr lvl="1"/>
            <a:r>
              <a:rPr lang="en-US" smtClean="0"/>
              <a:t>Course guides</a:t>
            </a:r>
          </a:p>
          <a:p>
            <a:pPr lvl="1"/>
            <a:r>
              <a:rPr lang="en-US" smtClean="0"/>
              <a:t>Activity pieces binders</a:t>
            </a:r>
          </a:p>
          <a:p>
            <a:pPr lvl="1"/>
            <a:r>
              <a:rPr lang="en-US" smtClean="0"/>
              <a:t>Teaching tips</a:t>
            </a:r>
          </a:p>
          <a:p>
            <a:pPr lvl="1"/>
            <a:r>
              <a:rPr lang="en-US" smtClean="0"/>
              <a:t>And more!</a:t>
            </a:r>
          </a:p>
        </p:txBody>
      </p:sp>
      <p:pic>
        <p:nvPicPr>
          <p:cNvPr id="4198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1905000"/>
            <a:ext cx="4495800" cy="32766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702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bri" pitchFamily="34" charset="0"/>
                <a:cs typeface="Calibri" pitchFamily="34" charset="0"/>
              </a:rPr>
              <a:t>FEFE </a:t>
            </a:r>
            <a:r>
              <a:rPr lang="en-US" dirty="0" err="1" smtClean="0">
                <a:latin typeface="Calibri" pitchFamily="34" charset="0"/>
                <a:cs typeface="Calibri" pitchFamily="34" charset="0"/>
              </a:rPr>
              <a:t>FaceBook</a:t>
            </a:r>
            <a:endParaRPr lang="en-US" dirty="0">
              <a:latin typeface="Calibri" pitchFamily="34" charset="0"/>
              <a:cs typeface="Calibri" pitchFamily="34" charset="0"/>
            </a:endParaRPr>
          </a:p>
        </p:txBody>
      </p:sp>
      <p:sp>
        <p:nvSpPr>
          <p:cNvPr id="138243" name="Content Placeholder 2"/>
          <p:cNvSpPr>
            <a:spLocks noGrp="1"/>
          </p:cNvSpPr>
          <p:nvPr>
            <p:ph idx="1"/>
          </p:nvPr>
        </p:nvSpPr>
        <p:spPr>
          <a:xfrm>
            <a:off x="304800" y="1524000"/>
            <a:ext cx="3276600" cy="4525963"/>
          </a:xfrm>
        </p:spPr>
        <p:txBody>
          <a:bodyPr/>
          <a:lstStyle/>
          <a:p>
            <a:r>
              <a:rPr lang="en-US" smtClean="0">
                <a:latin typeface="Calibri" pitchFamily="34" charset="0"/>
                <a:cs typeface="Calibri" pitchFamily="34" charset="0"/>
              </a:rPr>
              <a:t>Ask questions</a:t>
            </a:r>
          </a:p>
          <a:p>
            <a:r>
              <a:rPr lang="en-US" smtClean="0">
                <a:latin typeface="Calibri" pitchFamily="34" charset="0"/>
                <a:cs typeface="Calibri" pitchFamily="34" charset="0"/>
              </a:rPr>
              <a:t>Network with other educators</a:t>
            </a:r>
          </a:p>
          <a:p>
            <a:r>
              <a:rPr lang="en-US" smtClean="0">
                <a:latin typeface="Calibri" pitchFamily="34" charset="0"/>
                <a:cs typeface="Calibri" pitchFamily="34" charset="0"/>
              </a:rPr>
              <a:t>Post pictures of student work</a:t>
            </a:r>
          </a:p>
          <a:p>
            <a:r>
              <a:rPr lang="en-US" smtClean="0">
                <a:latin typeface="Calibri" pitchFamily="34" charset="0"/>
                <a:cs typeface="Calibri" pitchFamily="34" charset="0"/>
              </a:rPr>
              <a:t>Receive FEFE updates</a:t>
            </a:r>
          </a:p>
        </p:txBody>
      </p:sp>
      <p:pic>
        <p:nvPicPr>
          <p:cNvPr id="13824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81400" y="1828800"/>
            <a:ext cx="5408613" cy="3505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17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FEFE National Training</a:t>
            </a:r>
            <a:br>
              <a:rPr lang="en-US" dirty="0" smtClean="0"/>
            </a:br>
            <a:r>
              <a:rPr lang="en-US" sz="2200" dirty="0" smtClean="0"/>
              <a:t>June 27-30, 2011</a:t>
            </a:r>
            <a:endParaRPr lang="en-US" sz="2200" dirty="0"/>
          </a:p>
        </p:txBody>
      </p:sp>
      <p:sp>
        <p:nvSpPr>
          <p:cNvPr id="5" name="Text Placeholder 4"/>
          <p:cNvSpPr>
            <a:spLocks noGrp="1"/>
          </p:cNvSpPr>
          <p:nvPr>
            <p:ph type="body" idx="1"/>
          </p:nvPr>
        </p:nvSpPr>
        <p:spPr/>
        <p:txBody>
          <a:bodyPr/>
          <a:lstStyle/>
          <a:p>
            <a:r>
              <a:rPr lang="en-US" dirty="0" smtClean="0"/>
              <a:t>Registration Package - ~$550</a:t>
            </a:r>
            <a:endParaRPr lang="en-US" dirty="0"/>
          </a:p>
        </p:txBody>
      </p:sp>
      <p:sp>
        <p:nvSpPr>
          <p:cNvPr id="3" name="Content Placeholder 2"/>
          <p:cNvSpPr>
            <a:spLocks noGrp="1"/>
          </p:cNvSpPr>
          <p:nvPr>
            <p:ph sz="half" idx="2"/>
          </p:nvPr>
        </p:nvSpPr>
        <p:spPr/>
        <p:txBody>
          <a:bodyPr/>
          <a:lstStyle/>
          <a:p>
            <a:r>
              <a:rPr lang="en-US" dirty="0" smtClean="0"/>
              <a:t>Breakfast &amp; lunches</a:t>
            </a:r>
          </a:p>
          <a:p>
            <a:r>
              <a:rPr lang="en-US" dirty="0" smtClean="0"/>
              <a:t>Lodging in a shared room</a:t>
            </a:r>
          </a:p>
          <a:p>
            <a:r>
              <a:rPr lang="en-US" dirty="0" smtClean="0"/>
              <a:t>Take Charge of Your Finances binder ($340 value)</a:t>
            </a:r>
          </a:p>
          <a:p>
            <a:r>
              <a:rPr lang="en-US" dirty="0" smtClean="0"/>
              <a:t>Best Practices binder ($50 value)</a:t>
            </a:r>
          </a:p>
          <a:p>
            <a:pPr lvl="1"/>
            <a:r>
              <a:rPr lang="en-US" dirty="0" smtClean="0"/>
              <a:t>Teaching tips and other curricula </a:t>
            </a:r>
          </a:p>
        </p:txBody>
      </p:sp>
      <p:sp>
        <p:nvSpPr>
          <p:cNvPr id="6" name="Text Placeholder 5"/>
          <p:cNvSpPr>
            <a:spLocks noGrp="1"/>
          </p:cNvSpPr>
          <p:nvPr>
            <p:ph type="body" sz="quarter" idx="3"/>
          </p:nvPr>
        </p:nvSpPr>
        <p:spPr/>
        <p:txBody>
          <a:bodyPr/>
          <a:lstStyle/>
          <a:p>
            <a:r>
              <a:rPr lang="en-US" dirty="0" smtClean="0"/>
              <a:t>Sessions</a:t>
            </a:r>
            <a:endParaRPr lang="en-US" dirty="0"/>
          </a:p>
        </p:txBody>
      </p:sp>
      <p:sp>
        <p:nvSpPr>
          <p:cNvPr id="7" name="Content Placeholder 6"/>
          <p:cNvSpPr>
            <a:spLocks noGrp="1"/>
          </p:cNvSpPr>
          <p:nvPr>
            <p:ph sz="quarter" idx="4"/>
          </p:nvPr>
        </p:nvSpPr>
        <p:spPr/>
        <p:txBody>
          <a:bodyPr/>
          <a:lstStyle/>
          <a:p>
            <a:r>
              <a:rPr lang="en-US" dirty="0" smtClean="0"/>
              <a:t>FEFE Master Educators </a:t>
            </a:r>
          </a:p>
          <a:p>
            <a:pPr lvl="1"/>
            <a:r>
              <a:rPr lang="en-US" dirty="0" smtClean="0"/>
              <a:t>Demonstrating lesson plans</a:t>
            </a:r>
            <a:endParaRPr lang="en-US" dirty="0"/>
          </a:p>
          <a:p>
            <a:r>
              <a:rPr lang="en-US" dirty="0" smtClean="0"/>
              <a:t>Keynote sessions</a:t>
            </a:r>
          </a:p>
          <a:p>
            <a:pPr lvl="1"/>
            <a:r>
              <a:rPr lang="en-US" dirty="0" smtClean="0"/>
              <a:t>Card Act</a:t>
            </a:r>
          </a:p>
          <a:p>
            <a:pPr lvl="1"/>
            <a:r>
              <a:rPr lang="en-US" dirty="0" smtClean="0"/>
              <a:t>Credit Scoring</a:t>
            </a:r>
          </a:p>
          <a:p>
            <a:pPr lvl="1"/>
            <a:r>
              <a:rPr lang="en-US" dirty="0" smtClean="0"/>
              <a:t>Young Adults First Encounters with Financial Products</a:t>
            </a:r>
          </a:p>
          <a:p>
            <a:pPr lvl="1"/>
            <a:endParaRPr lang="en-US" dirty="0"/>
          </a:p>
        </p:txBody>
      </p:sp>
      <p:cxnSp>
        <p:nvCxnSpPr>
          <p:cNvPr id="9" name="Straight Connector 8"/>
          <p:cNvCxnSpPr/>
          <p:nvPr/>
        </p:nvCxnSpPr>
        <p:spPr>
          <a:xfrm rot="5400000" flipH="1" flipV="1">
            <a:off x="2781300" y="3467100"/>
            <a:ext cx="3581400" cy="0"/>
          </a:xfrm>
          <a:prstGeom prst="line">
            <a:avLst/>
          </a:prstGeom>
        </p:spPr>
        <p:style>
          <a:lnRef idx="1">
            <a:schemeClr val="accent2"/>
          </a:lnRef>
          <a:fillRef idx="0">
            <a:schemeClr val="accent2"/>
          </a:fillRef>
          <a:effectRef idx="0">
            <a:schemeClr val="accent2"/>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5121" t="25461" r="24324" b="16368"/>
          <a:stretch>
            <a:fillRect/>
          </a:stretch>
        </p:blipFill>
        <p:spPr bwMode="auto">
          <a:xfrm>
            <a:off x="5562600" y="4953000"/>
            <a:ext cx="2514600" cy="1810331"/>
          </a:xfrm>
          <a:prstGeom prst="rect">
            <a:avLst/>
          </a:prstGeom>
          <a:noFill/>
          <a:ln w="12700" algn="in">
            <a:solidFill>
              <a:srgbClr val="6685A3"/>
            </a:solidFill>
            <a:miter lim="800000"/>
            <a:headEnd/>
            <a:tailEnd/>
          </a:ln>
          <a:effectLst>
            <a:outerShdw dist="99190" dir="3011666" algn="ctr" rotWithShape="0">
              <a:srgbClr val="001933">
                <a:alpha val="50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53200" y="6324600"/>
            <a:ext cx="2514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Omni Tucson Resort</a:t>
            </a:r>
            <a:endParaRPr lang="en-US" dirty="0"/>
          </a:p>
        </p:txBody>
      </p:sp>
    </p:spTree>
    <p:extLst>
      <p:ext uri="{BB962C8B-B14F-4D97-AF65-F5344CB8AC3E}">
        <p14:creationId xmlns:p14="http://schemas.microsoft.com/office/powerpoint/2010/main" val="332866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75881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Resources</a:t>
            </a:r>
            <a:endParaRPr lang="en-US" dirty="0"/>
          </a:p>
        </p:txBody>
      </p:sp>
      <p:pic>
        <p:nvPicPr>
          <p:cNvPr id="134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362200"/>
            <a:ext cx="2773456" cy="2514600"/>
          </a:xfrm>
          <a:prstGeom prst="rect">
            <a:avLst/>
          </a:prstGeom>
          <a:noFill/>
          <a:ln w="9525" algn="in">
            <a:noFill/>
            <a:miter lim="800000"/>
            <a:headEnd/>
            <a:tailEnd/>
          </a:ln>
          <a:effectLst/>
        </p:spPr>
      </p:pic>
      <p:sp>
        <p:nvSpPr>
          <p:cNvPr id="134147" name="AutoShape 3"/>
          <p:cNvSpPr>
            <a:spLocks noChangeArrowheads="1"/>
          </p:cNvSpPr>
          <p:nvPr/>
        </p:nvSpPr>
        <p:spPr bwMode="auto">
          <a:xfrm rot="5400000">
            <a:off x="918068" y="2891932"/>
            <a:ext cx="724183" cy="426720"/>
          </a:xfrm>
          <a:prstGeom prst="rightArrow">
            <a:avLst>
              <a:gd name="adj1" fmla="val 50000"/>
              <a:gd name="adj2" fmla="val 40799"/>
            </a:avLst>
          </a:prstGeom>
          <a:solidFill>
            <a:srgbClr val="C4303C"/>
          </a:solidFill>
          <a:ln w="9525" algn="in">
            <a:solidFill>
              <a:srgbClr val="C4303C"/>
            </a:solidFill>
            <a:miter lim="800000"/>
            <a:headEnd/>
            <a:tailEnd/>
          </a:ln>
          <a:effectLst/>
        </p:spPr>
        <p:txBody>
          <a:bodyPr vert="horz" wrap="square" lIns="36576" tIns="36576" rIns="36576" bIns="36576"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endParaRPr>
          </a:p>
        </p:txBody>
      </p:sp>
      <p:pic>
        <p:nvPicPr>
          <p:cNvPr id="13414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4495800"/>
            <a:ext cx="2667000" cy="1147468"/>
          </a:xfrm>
          <a:prstGeom prst="rect">
            <a:avLst/>
          </a:prstGeom>
          <a:noFill/>
          <a:ln w="9525" algn="in">
            <a:noFill/>
            <a:miter lim="800000"/>
            <a:headEnd/>
            <a:tailEnd/>
          </a:ln>
          <a:effectLst/>
        </p:spPr>
      </p:pic>
      <p:pic>
        <p:nvPicPr>
          <p:cNvPr id="13415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599" y="2438400"/>
            <a:ext cx="2771219" cy="2590800"/>
          </a:xfrm>
          <a:prstGeom prst="rect">
            <a:avLst/>
          </a:prstGeom>
          <a:noFill/>
          <a:ln w="9525" algn="in">
            <a:noFill/>
            <a:miter lim="800000"/>
            <a:headEnd/>
            <a:tailEnd/>
          </a:ln>
          <a:effectLst/>
        </p:spPr>
      </p:pic>
      <p:sp>
        <p:nvSpPr>
          <p:cNvPr id="10" name="TextBox 9"/>
          <p:cNvSpPr txBox="1"/>
          <p:nvPr/>
        </p:nvSpPr>
        <p:spPr>
          <a:xfrm>
            <a:off x="228600" y="1828800"/>
            <a:ext cx="2743200" cy="400110"/>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fontAlgn="base">
              <a:spcBef>
                <a:spcPct val="0"/>
              </a:spcBef>
              <a:spcAft>
                <a:spcPct val="0"/>
              </a:spcAft>
            </a:pPr>
            <a:r>
              <a:rPr lang="en-US" sz="2000" b="1" dirty="0" smtClean="0">
                <a:solidFill>
                  <a:prstClr val="white"/>
                </a:solidFill>
              </a:rPr>
              <a:t>Home Page</a:t>
            </a:r>
            <a:endParaRPr lang="en-US" sz="2000" b="1" dirty="0">
              <a:solidFill>
                <a:prstClr val="white"/>
              </a:solidFill>
            </a:endParaRPr>
          </a:p>
        </p:txBody>
      </p:sp>
      <p:sp>
        <p:nvSpPr>
          <p:cNvPr id="11" name="TextBox 10"/>
          <p:cNvSpPr txBox="1"/>
          <p:nvPr/>
        </p:nvSpPr>
        <p:spPr>
          <a:xfrm>
            <a:off x="6248400" y="1806714"/>
            <a:ext cx="2667000" cy="707886"/>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fontAlgn="base">
              <a:spcBef>
                <a:spcPct val="0"/>
              </a:spcBef>
              <a:spcAft>
                <a:spcPct val="0"/>
              </a:spcAft>
            </a:pPr>
            <a:r>
              <a:rPr lang="en-US" sz="2000" b="1" dirty="0" smtClean="0">
                <a:solidFill>
                  <a:prstClr val="white"/>
                </a:solidFill>
              </a:rPr>
              <a:t>Personal Download History</a:t>
            </a:r>
            <a:endParaRPr lang="en-US" sz="2000" b="1" dirty="0">
              <a:solidFill>
                <a:prstClr val="white"/>
              </a:solidFill>
            </a:endParaRPr>
          </a:p>
        </p:txBody>
      </p:sp>
      <p:sp>
        <p:nvSpPr>
          <p:cNvPr id="12" name="TextBox 11"/>
          <p:cNvSpPr txBox="1"/>
          <p:nvPr/>
        </p:nvSpPr>
        <p:spPr>
          <a:xfrm>
            <a:off x="3200400" y="1828800"/>
            <a:ext cx="2895600" cy="400110"/>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fontAlgn="base">
              <a:spcBef>
                <a:spcPct val="0"/>
              </a:spcBef>
              <a:spcAft>
                <a:spcPct val="0"/>
              </a:spcAft>
            </a:pPr>
            <a:r>
              <a:rPr lang="en-US" sz="2000" b="1" dirty="0" smtClean="0">
                <a:solidFill>
                  <a:prstClr val="white"/>
                </a:solidFill>
              </a:rPr>
              <a:t>Lesson Plan Page</a:t>
            </a:r>
            <a:endParaRPr lang="en-US" sz="2000" b="1" dirty="0">
              <a:solidFill>
                <a:prstClr val="white"/>
              </a:solidFill>
            </a:endParaRPr>
          </a:p>
        </p:txBody>
      </p:sp>
      <p:sp>
        <p:nvSpPr>
          <p:cNvPr id="13" name="TextBox 12"/>
          <p:cNvSpPr txBox="1"/>
          <p:nvPr/>
        </p:nvSpPr>
        <p:spPr>
          <a:xfrm>
            <a:off x="6248400" y="3962400"/>
            <a:ext cx="2743200" cy="400110"/>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fontAlgn="base">
              <a:spcBef>
                <a:spcPct val="0"/>
              </a:spcBef>
              <a:spcAft>
                <a:spcPct val="0"/>
              </a:spcAft>
            </a:pPr>
            <a:r>
              <a:rPr lang="en-US" sz="2000" b="1" dirty="0" smtClean="0">
                <a:solidFill>
                  <a:prstClr val="white"/>
                </a:solidFill>
              </a:rPr>
              <a:t>Description of Changes</a:t>
            </a:r>
            <a:endParaRPr lang="en-US" sz="2000" b="1" dirty="0">
              <a:solidFill>
                <a:prstClr val="white"/>
              </a:solidFill>
            </a:endParaRPr>
          </a:p>
        </p:txBody>
      </p:sp>
      <p:pic>
        <p:nvPicPr>
          <p:cNvPr id="134153"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2743200"/>
            <a:ext cx="2626822" cy="935008"/>
          </a:xfrm>
          <a:prstGeom prst="rect">
            <a:avLst/>
          </a:prstGeom>
          <a:noFill/>
          <a:ln w="9525" algn="in">
            <a:noFill/>
            <a:miter lim="800000"/>
            <a:headEnd/>
            <a:tailEnd/>
          </a:ln>
          <a:effectLst/>
        </p:spPr>
      </p:pic>
    </p:spTree>
    <p:extLst>
      <p:ext uri="{BB962C8B-B14F-4D97-AF65-F5344CB8AC3E}">
        <p14:creationId xmlns:p14="http://schemas.microsoft.com/office/powerpoint/2010/main" val="6007473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Savings Unit 14.0</a:t>
            </a:r>
            <a:endParaRPr lang="en-US" dirty="0"/>
          </a:p>
        </p:txBody>
      </p:sp>
      <p:sp>
        <p:nvSpPr>
          <p:cNvPr id="3" name="Subtitle 2"/>
          <p:cNvSpPr>
            <a:spLocks noGrp="1"/>
          </p:cNvSpPr>
          <p:nvPr>
            <p:ph type="subTitle" idx="1"/>
          </p:nvPr>
        </p:nvSpPr>
        <p:spPr/>
        <p:txBody>
          <a:bodyPr/>
          <a:lstStyle/>
          <a:p>
            <a:r>
              <a:rPr lang="en-US" dirty="0" smtClean="0"/>
              <a:t>* Edited Version </a:t>
            </a:r>
            <a:endParaRPr lang="en-US" dirty="0"/>
          </a:p>
        </p:txBody>
      </p:sp>
    </p:spTree>
    <p:extLst>
      <p:ext uri="{BB962C8B-B14F-4D97-AF65-F5344CB8AC3E}">
        <p14:creationId xmlns:p14="http://schemas.microsoft.com/office/powerpoint/2010/main" val="3432303421"/>
      </p:ext>
    </p:extLst>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18.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Vertical and Horizontal design template">
  <a:themeElements>
    <a:clrScheme name="Vertical and Horizonta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tical and Horizontal design template">
      <a:majorFont>
        <a:latin typeface="Trajan Pro"/>
        <a:ea typeface=""/>
        <a:cs typeface=""/>
      </a:majorFont>
      <a:minorFont>
        <a:latin typeface="Adobe Jens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tical and Horizontal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tical and Horizontal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tical and Horizontal design template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ertical and Horizontal design template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ertical and Horizontal design template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ertical and Horizontal design template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ertical and Horizontal design template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66FF33"/>
      </a:accent1>
      <a:accent2>
        <a:srgbClr val="3366FF"/>
      </a:accent2>
      <a:accent3>
        <a:srgbClr val="95B3D7"/>
      </a:accent3>
      <a:accent4>
        <a:srgbClr val="537CFF"/>
      </a:accent4>
      <a:accent5>
        <a:srgbClr val="66FF33"/>
      </a:accent5>
      <a:accent6>
        <a:srgbClr val="D3ECB9"/>
      </a:accent6>
      <a:hlink>
        <a:srgbClr val="3399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Custom Design">
  <a:themeElements>
    <a:clrScheme name="Custom 25">
      <a:dk1>
        <a:sysClr val="windowText" lastClr="000000"/>
      </a:dk1>
      <a:lt1>
        <a:sysClr val="window" lastClr="FFFFFF"/>
      </a:lt1>
      <a:dk2>
        <a:srgbClr val="1F497D"/>
      </a:dk2>
      <a:lt2>
        <a:srgbClr val="EEECE1"/>
      </a:lt2>
      <a:accent1>
        <a:srgbClr val="32D200"/>
      </a:accent1>
      <a:accent2>
        <a:srgbClr val="0D47FF"/>
      </a:accent2>
      <a:accent3>
        <a:srgbClr val="95B3D7"/>
      </a:accent3>
      <a:accent4>
        <a:srgbClr val="537CFF"/>
      </a:accent4>
      <a:accent5>
        <a:srgbClr val="66FF33"/>
      </a:accent5>
      <a:accent6>
        <a:srgbClr val="D3ECB9"/>
      </a:accent6>
      <a:hlink>
        <a:srgbClr val="3399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Custom 26">
      <a:dk1>
        <a:sysClr val="windowText" lastClr="000000"/>
      </a:dk1>
      <a:lt1>
        <a:sysClr val="window" lastClr="FFFFFF"/>
      </a:lt1>
      <a:dk2>
        <a:srgbClr val="1F497D"/>
      </a:dk2>
      <a:lt2>
        <a:srgbClr val="EEECE1"/>
      </a:lt2>
      <a:accent1>
        <a:srgbClr val="32D200"/>
      </a:accent1>
      <a:accent2>
        <a:srgbClr val="0D47FF"/>
      </a:accent2>
      <a:accent3>
        <a:srgbClr val="95B3D7"/>
      </a:accent3>
      <a:accent4>
        <a:srgbClr val="537CFF"/>
      </a:accent4>
      <a:accent5>
        <a:srgbClr val="66FF33"/>
      </a:accent5>
      <a:accent6>
        <a:srgbClr val="D3ECB9"/>
      </a:accent6>
      <a:hlink>
        <a:srgbClr val="3399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Custom 5">
      <a:dk1>
        <a:srgbClr val="000000"/>
      </a:dk1>
      <a:lt1>
        <a:srgbClr val="FFFFFF"/>
      </a:lt1>
      <a:dk2>
        <a:srgbClr val="000000"/>
      </a:dk2>
      <a:lt2>
        <a:srgbClr val="808080"/>
      </a:lt2>
      <a:accent1>
        <a:srgbClr val="85D185"/>
      </a:accent1>
      <a:accent2>
        <a:srgbClr val="FFFF80"/>
      </a:accent2>
      <a:accent3>
        <a:srgbClr val="D90000"/>
      </a:accent3>
      <a:accent4>
        <a:srgbClr val="5E75FC"/>
      </a:accent4>
      <a:accent5>
        <a:srgbClr val="00B050"/>
      </a:accent5>
      <a:accent6>
        <a:srgbClr val="FF6600"/>
      </a:accent6>
      <a:hlink>
        <a:srgbClr val="85D185"/>
      </a:hlink>
      <a:folHlink>
        <a:srgbClr val="D90000"/>
      </a:folHlink>
    </a:clrScheme>
    <a:fontScheme name="Default Design">
      <a:majorFont>
        <a:latin typeface="Copperplate Gothic Light"/>
        <a:ea typeface=""/>
        <a:cs typeface=""/>
      </a:majorFont>
      <a:minorFont>
        <a:latin typeface="Centau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Custom 17">
      <a:dk1>
        <a:sysClr val="windowText" lastClr="000000"/>
      </a:dk1>
      <a:lt1>
        <a:sysClr val="window" lastClr="FFFFFF"/>
      </a:lt1>
      <a:dk2>
        <a:srgbClr val="1F497D"/>
      </a:dk2>
      <a:lt2>
        <a:srgbClr val="EEECE1"/>
      </a:lt2>
      <a:accent1>
        <a:srgbClr val="4F81BD"/>
      </a:accent1>
      <a:accent2>
        <a:srgbClr val="FF6600"/>
      </a:accent2>
      <a:accent3>
        <a:srgbClr val="92D050"/>
      </a:accent3>
      <a:accent4>
        <a:srgbClr val="00B0F0"/>
      </a:accent4>
      <a:accent5>
        <a:srgbClr val="4BACC6"/>
      </a:accent5>
      <a:accent6>
        <a:srgbClr val="A5A5A5"/>
      </a:accent6>
      <a:hlink>
        <a:srgbClr val="BFBF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et a Clue">
  <a:themeElements>
    <a:clrScheme name="Custom 4">
      <a:dk1>
        <a:srgbClr val="000000"/>
      </a:dk1>
      <a:lt1>
        <a:srgbClr val="FFFFFF"/>
      </a:lt1>
      <a:dk2>
        <a:srgbClr val="000000"/>
      </a:dk2>
      <a:lt2>
        <a:srgbClr val="808080"/>
      </a:lt2>
      <a:accent1>
        <a:srgbClr val="FF9933"/>
      </a:accent1>
      <a:accent2>
        <a:srgbClr val="00B0F0"/>
      </a:accent2>
      <a:accent3>
        <a:srgbClr val="FFFFFF"/>
      </a:accent3>
      <a:accent4>
        <a:srgbClr val="000000"/>
      </a:accent4>
      <a:accent5>
        <a:srgbClr val="AAE2CA"/>
      </a:accent5>
      <a:accent6>
        <a:srgbClr val="2D2DB9"/>
      </a:accent6>
      <a:hlink>
        <a:srgbClr val="5959FE"/>
      </a:hlink>
      <a:folHlink>
        <a:srgbClr val="B2B2B2"/>
      </a:folHlink>
    </a:clrScheme>
    <a:fontScheme name="Default Design">
      <a:majorFont>
        <a:latin typeface="Times New Roman"/>
        <a:ea typeface=""/>
        <a:cs typeface=""/>
      </a:majorFont>
      <a:minorFont>
        <a:latin typeface="Centau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Perpetua Titling M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Perpetua Titling MT"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Default Design">
  <a:themeElements>
    <a:clrScheme name="Custom 5">
      <a:dk1>
        <a:srgbClr val="000000"/>
      </a:dk1>
      <a:lt1>
        <a:srgbClr val="FFFFFF"/>
      </a:lt1>
      <a:dk2>
        <a:srgbClr val="000000"/>
      </a:dk2>
      <a:lt2>
        <a:srgbClr val="808080"/>
      </a:lt2>
      <a:accent1>
        <a:srgbClr val="85D185"/>
      </a:accent1>
      <a:accent2>
        <a:srgbClr val="FFFF80"/>
      </a:accent2>
      <a:accent3>
        <a:srgbClr val="D90000"/>
      </a:accent3>
      <a:accent4>
        <a:srgbClr val="5E75FC"/>
      </a:accent4>
      <a:accent5>
        <a:srgbClr val="00B050"/>
      </a:accent5>
      <a:accent6>
        <a:srgbClr val="FF6600"/>
      </a:accent6>
      <a:hlink>
        <a:srgbClr val="85D185"/>
      </a:hlink>
      <a:folHlink>
        <a:srgbClr val="D90000"/>
      </a:folHlink>
    </a:clrScheme>
    <a:fontScheme name="Default Design">
      <a:majorFont>
        <a:latin typeface="Copperplate Gothic Light"/>
        <a:ea typeface=""/>
        <a:cs typeface=""/>
      </a:majorFont>
      <a:minorFont>
        <a:latin typeface="Centau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2906</TotalTime>
  <Words>3961</Words>
  <Application>Microsoft Office PowerPoint</Application>
  <PresentationFormat>On-screen Show (4:3)</PresentationFormat>
  <Paragraphs>658</Paragraphs>
  <Slides>73</Slides>
  <Notes>4</Notes>
  <HiddenSlides>0</HiddenSlides>
  <MMClips>2</MMClips>
  <ScaleCrop>false</ScaleCrop>
  <HeadingPairs>
    <vt:vector size="4" baseType="variant">
      <vt:variant>
        <vt:lpstr>Theme</vt:lpstr>
      </vt:variant>
      <vt:variant>
        <vt:i4>15</vt:i4>
      </vt:variant>
      <vt:variant>
        <vt:lpstr>Slide Titles</vt:lpstr>
      </vt:variant>
      <vt:variant>
        <vt:i4>73</vt:i4>
      </vt:variant>
    </vt:vector>
  </HeadingPairs>
  <TitlesOfParts>
    <vt:vector size="88" baseType="lpstr">
      <vt:lpstr>1_Office Theme</vt:lpstr>
      <vt:lpstr>Verve</vt:lpstr>
      <vt:lpstr>Custom Design</vt:lpstr>
      <vt:lpstr>1_Default Design</vt:lpstr>
      <vt:lpstr>4_Office Theme</vt:lpstr>
      <vt:lpstr>Get a Clue</vt:lpstr>
      <vt:lpstr>1_Custom Design</vt:lpstr>
      <vt:lpstr>2_Custom Design</vt:lpstr>
      <vt:lpstr>2_Default Design</vt:lpstr>
      <vt:lpstr>Vertical and Horizontal design template</vt:lpstr>
      <vt:lpstr>Metro</vt:lpstr>
      <vt:lpstr>Office Theme</vt:lpstr>
      <vt:lpstr>3_Custom Design</vt:lpstr>
      <vt:lpstr>2_Office Theme</vt:lpstr>
      <vt:lpstr>3_Office Theme</vt:lpstr>
      <vt:lpstr>Family Economics and Financial Education</vt:lpstr>
      <vt:lpstr>THE UNIVERSITY OF ARIZONA</vt:lpstr>
      <vt:lpstr>FEFE Mission</vt:lpstr>
      <vt:lpstr>By Educators…For Educators</vt:lpstr>
      <vt:lpstr>National Master Educators</vt:lpstr>
      <vt:lpstr>By Educators… For Educators</vt:lpstr>
      <vt:lpstr>New and Updated Resources</vt:lpstr>
      <vt:lpstr>Updated Resources</vt:lpstr>
      <vt:lpstr>Savings Unit 14.0</vt:lpstr>
      <vt:lpstr>Choosing to Save 1.14.1</vt:lpstr>
      <vt:lpstr>Objectives</vt:lpstr>
      <vt:lpstr>Introduction</vt:lpstr>
      <vt:lpstr>Vocabulary</vt:lpstr>
      <vt:lpstr>Vocabulary</vt:lpstr>
      <vt:lpstr>My Wish List</vt:lpstr>
      <vt:lpstr>PowerPoint Presentation</vt:lpstr>
      <vt:lpstr>Time Value of Money</vt:lpstr>
      <vt:lpstr>How Do Interest Rates Affect Time Value of Money?</vt:lpstr>
      <vt:lpstr>Wish List</vt:lpstr>
      <vt:lpstr>Opportunity Cost</vt:lpstr>
      <vt:lpstr>Conclusion options</vt:lpstr>
      <vt:lpstr>Rolling Jenga 1.14.1.J1</vt:lpstr>
      <vt:lpstr>Rolling Jenga 1.14.1.J1</vt:lpstr>
      <vt:lpstr>Teaching Tips</vt:lpstr>
      <vt:lpstr>Any Questions?</vt:lpstr>
      <vt:lpstr>Savings Tools1.14.2 Take Charge of Your Finances  *Edited Version</vt:lpstr>
      <vt:lpstr>Objectives</vt:lpstr>
      <vt:lpstr>Facilitation</vt:lpstr>
      <vt:lpstr>Savings Tools Grid</vt:lpstr>
      <vt:lpstr>Content Presentations</vt:lpstr>
      <vt:lpstr>Conclusion/Assessment</vt:lpstr>
      <vt:lpstr>Savings Tools Scenarios</vt:lpstr>
      <vt:lpstr>Any Questions?</vt:lpstr>
      <vt:lpstr>Investing Unit</vt:lpstr>
      <vt:lpstr>Introduction to Investing 1.12.1</vt:lpstr>
      <vt:lpstr>Financial Risk Pyramid</vt:lpstr>
      <vt:lpstr>Types of Investment Tools</vt:lpstr>
      <vt:lpstr>Support Tools </vt:lpstr>
      <vt:lpstr>Any Questions? </vt:lpstr>
      <vt:lpstr>Credit Unit 4.0   </vt:lpstr>
      <vt:lpstr>Confessions of a Shopaholic 5.0.44</vt:lpstr>
      <vt:lpstr>Confessions of a Shopaholic 5.0.44</vt:lpstr>
      <vt:lpstr>Confessions of a Shopaholic 5.0.44 </vt:lpstr>
      <vt:lpstr>PowerPoint Presentation</vt:lpstr>
      <vt:lpstr>Lesson Plan Assessment</vt:lpstr>
      <vt:lpstr>Understanding A Credit Card 1.4.1</vt:lpstr>
      <vt:lpstr>Integrating Music</vt:lpstr>
      <vt:lpstr>Alternative Anticipatory Set</vt:lpstr>
      <vt:lpstr>Vocabulary Reinforcement</vt:lpstr>
      <vt:lpstr>Examples </vt:lpstr>
      <vt:lpstr>Home Discussion</vt:lpstr>
      <vt:lpstr>PowerPoint Presentation</vt:lpstr>
      <vt:lpstr>PowerPoint Presentation</vt:lpstr>
      <vt:lpstr>Conclusion/Assessment </vt:lpstr>
      <vt:lpstr>Understanding Your Credit Card</vt:lpstr>
      <vt:lpstr>Credit Cards 101 Trivia</vt:lpstr>
      <vt:lpstr>Any Questions?</vt:lpstr>
      <vt:lpstr>PowerPoint Presentation</vt:lpstr>
      <vt:lpstr>Identity Theft  1.3.1</vt:lpstr>
      <vt:lpstr>Solve the Mystery</vt:lpstr>
      <vt:lpstr>Solve the Mystery</vt:lpstr>
      <vt:lpstr>How Do They Do It?</vt:lpstr>
      <vt:lpstr>“Solve the Mystery” Activity</vt:lpstr>
      <vt:lpstr>Who Did It?</vt:lpstr>
      <vt:lpstr>Any Questions? </vt:lpstr>
      <vt:lpstr>Educator Support</vt:lpstr>
      <vt:lpstr>FEFE Website</vt:lpstr>
      <vt:lpstr>Downloading Lesson Plans</vt:lpstr>
      <vt:lpstr>Downloading Lesson Plans</vt:lpstr>
      <vt:lpstr>Course support</vt:lpstr>
      <vt:lpstr>FEFE FaceBook</vt:lpstr>
      <vt:lpstr>FEFE National Training June 27-30, 2011</vt:lpstr>
      <vt:lpstr>Questions?</vt:lpstr>
    </vt:vector>
  </TitlesOfParts>
  <Company>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Warner</dc:creator>
  <cp:lastModifiedBy>UA</cp:lastModifiedBy>
  <cp:revision>72</cp:revision>
  <dcterms:created xsi:type="dcterms:W3CDTF">2010-07-20T22:32:33Z</dcterms:created>
  <dcterms:modified xsi:type="dcterms:W3CDTF">2010-10-11T23:41:16Z</dcterms:modified>
</cp:coreProperties>
</file>